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75" r:id="rId2"/>
    <p:sldId id="272" r:id="rId3"/>
    <p:sldId id="273" r:id="rId4"/>
    <p:sldId id="276" r:id="rId5"/>
    <p:sldId id="256" r:id="rId6"/>
    <p:sldId id="261" r:id="rId7"/>
    <p:sldId id="265" r:id="rId8"/>
    <p:sldId id="264" r:id="rId9"/>
    <p:sldId id="266" r:id="rId10"/>
    <p:sldId id="267" r:id="rId11"/>
    <p:sldId id="271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7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043DF-8811-4192-A703-2DCE4F8C8DC3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E4208-6A36-43E3-9812-53A68958ED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A21F7D-3C86-4441-AF14-28C07E995ADD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974CF7-1222-407E-A63F-71F1435280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\Desktop\яр1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66"/>
            <a:ext cx="4714908" cy="5429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85852" y="6143644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Comic Sans MS" pitchFamily="66" charset="0"/>
              </a:rPr>
              <a:t>Ярослав Мудрый  (1019-1054)</a:t>
            </a:r>
            <a:endParaRPr lang="ru-RU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78581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князей.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r>
              <a:rPr lang="ru-RU" sz="2400" b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1785926"/>
          <a:ext cx="8358246" cy="4000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285884"/>
                <a:gridCol w="1643074"/>
                <a:gridCol w="1785950"/>
                <a:gridCol w="1928826"/>
              </a:tblGrid>
              <a:tr h="56413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 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436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Установление размеров дани и места её сбора.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 smtClean="0">
                <a:latin typeface="Comic Sans MS" pitchFamily="66" charset="0"/>
              </a:rPr>
              <a:t>Сын Владимира Крестителя великий князь Ярослав Мудрый – первый правитель Руси, которого современники назвали царём. Историки же связывают с его именем расцвет Древнерусского государства. Справедливы ли эти суждения? </a:t>
            </a:r>
            <a:endParaRPr lang="ru-RU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                                         </a:t>
            </a:r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   			      Из детской энциклопедии.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Домашнее задание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600" b="1" dirty="0" smtClean="0"/>
              <a:t>Параграф 6 прочитать </a:t>
            </a:r>
          </a:p>
          <a:p>
            <a:r>
              <a:rPr lang="ru-RU" sz="3600" b="1" dirty="0" smtClean="0"/>
              <a:t>Выполнить тестовые задания в формате ЕГЭ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Сын Владимира Крестителя великий князь Ярослав Мудрый – первый правитель Руси, которого современники назвали царём. Историки же связывают с его именем расцвет Древнерусского государства. Справедливы ли эти суждения? </a:t>
            </a:r>
            <a:endParaRPr lang="ru-RU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                                         </a:t>
            </a:r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   			      Из детской энциклопедии.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400" b="1" dirty="0" smtClean="0">
                <a:latin typeface="Comic Sans MS" pitchFamily="66" charset="0"/>
              </a:rPr>
              <a:t>».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357166"/>
            <a:ext cx="8643998" cy="62151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cap="sq" cmpd="sng">
            <a:solidFill>
              <a:schemeClr val="tx1"/>
            </a:solidFill>
            <a:prstDash val="sysDot"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6600" b="1" dirty="0" smtClean="0">
                <a:solidFill>
                  <a:schemeClr val="tx1"/>
                </a:solidFill>
                <a:latin typeface="Comic Sans MS" pitchFamily="66" charset="0"/>
              </a:rPr>
              <a:t>Тема урока 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chemeClr val="tx1"/>
                </a:solidFill>
                <a:latin typeface="Comic Sans MS" pitchFamily="66" charset="0"/>
              </a:rPr>
              <a:t>«Расцвет Руси при Ярославе Мудром»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chemeClr val="tx1"/>
                </a:solidFill>
              </a:rPr>
              <a:t>ЦЕЛИ: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Образовательные: </a:t>
            </a:r>
            <a:r>
              <a:rPr lang="ru-RU" dirty="0" smtClean="0"/>
              <a:t>Раскрыть  процессы государственного и культурного развития Руси при Ярославе Мудром.</a:t>
            </a:r>
          </a:p>
          <a:p>
            <a:r>
              <a:rPr lang="ru-RU" b="1" dirty="0" smtClean="0"/>
              <a:t>Развивающие: </a:t>
            </a:r>
            <a:r>
              <a:rPr lang="ru-RU" dirty="0" smtClean="0"/>
              <a:t>Совершенствовать навыки самостоятельной работы с картой, развивать навыки групповой работы, учить анализировать исторические документы, научить сравнивать, сопоставлять полученную информацию, ставить и разрешать проблемы, видеть причинно-следственные связи.</a:t>
            </a:r>
          </a:p>
          <a:p>
            <a:r>
              <a:rPr lang="ru-RU" b="1" dirty="0" smtClean="0"/>
              <a:t>Воспитательные:</a:t>
            </a:r>
            <a:r>
              <a:rPr lang="ru-RU" dirty="0" smtClean="0"/>
              <a:t> Воспитание чувства патриотизма и гордости за свой народ, его исторический выбор.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78581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</a:t>
            </a:r>
            <a:r>
              <a:rPr lang="ru-RU" sz="2400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5" y="1071546"/>
          <a:ext cx="8215367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694"/>
                <a:gridCol w="1642694"/>
                <a:gridCol w="1286641"/>
                <a:gridCol w="1689664"/>
                <a:gridCol w="1953674"/>
              </a:tblGrid>
              <a:tr h="6792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209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71472" y="2786058"/>
          <a:ext cx="8215370" cy="3569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370"/>
              </a:tblGrid>
              <a:tr h="64294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72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72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72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872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 Установление размеров дани и места её сбора.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7844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78581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князей.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r>
              <a:rPr lang="ru-RU" sz="2400" b="1" dirty="0">
                <a:latin typeface="Comic Sans MS" pitchFamily="66" charset="0"/>
              </a:rPr>
              <a:t> 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endParaRPr lang="ru-RU" sz="2400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>
                <a:latin typeface="Comic Sans MS" pitchFamily="66" charset="0"/>
              </a:rPr>
              <a:t> </a:t>
            </a:r>
          </a:p>
          <a:p>
            <a:r>
              <a:rPr lang="ru-RU" dirty="0">
                <a:latin typeface="Comic Sans MS" pitchFamily="66" charset="0"/>
              </a:rPr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14348" y="1000108"/>
          <a:ext cx="8072494" cy="2488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3361"/>
                <a:gridCol w="1613361"/>
                <a:gridCol w="1263669"/>
                <a:gridCol w="1724715"/>
                <a:gridCol w="185738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0317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3714752"/>
          <a:ext cx="807249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2494"/>
              </a:tblGrid>
              <a:tr h="51740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59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17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17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 Установление размеров дани и места её сбора.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17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8572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князей.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r>
              <a:rPr lang="ru-RU" sz="2400" b="1" dirty="0">
                <a:latin typeface="Comic Sans MS" pitchFamily="66" charset="0"/>
              </a:rPr>
              <a:t> 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endParaRPr lang="ru-RU" sz="2400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2" y="928670"/>
          <a:ext cx="821537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643074"/>
                <a:gridCol w="1214446"/>
                <a:gridCol w="1689661"/>
                <a:gridCol w="1953677"/>
              </a:tblGrid>
              <a:tr h="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Comic Sans MS" pitchFamily="66" charset="0"/>
                        </a:rPr>
                        <a:t>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043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  <a:p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4357694"/>
          <a:ext cx="821537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5370"/>
              </a:tblGrid>
              <a:tr h="62007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543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2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 Установление размеров дани и места её сбора.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2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92869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</a:t>
            </a:r>
            <a:r>
              <a:rPr lang="ru-RU" sz="2400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71472" y="1071546"/>
          <a:ext cx="8215370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285884"/>
                <a:gridCol w="1589648"/>
                <a:gridCol w="1696500"/>
                <a:gridCol w="1857388"/>
              </a:tblGrid>
              <a:tr h="56413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 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5791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Установление размеров дани и места её сбора.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4500570"/>
          <a:ext cx="814393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62007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543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2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8572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Comic Sans MS" pitchFamily="66" charset="0"/>
              </a:rPr>
              <a:t>Правильно соотнесите события истории Руси со временами правления князей.</a:t>
            </a:r>
            <a:r>
              <a:rPr lang="ru-RU" sz="2400" dirty="0">
                <a:latin typeface="Comic Sans MS" pitchFamily="66" charset="0"/>
              </a:rPr>
              <a:t/>
            </a:r>
            <a:br>
              <a:rPr lang="ru-RU" sz="2400" dirty="0">
                <a:latin typeface="Comic Sans MS" pitchFamily="66" charset="0"/>
              </a:rPr>
            </a:br>
            <a:r>
              <a:rPr lang="ru-RU" sz="2400" b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281370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1214422"/>
          <a:ext cx="8358246" cy="3429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285884"/>
                <a:gridCol w="1785950"/>
                <a:gridCol w="1785950"/>
                <a:gridCol w="1785950"/>
              </a:tblGrid>
              <a:tr h="56413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Олег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 Игорь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Ольга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Святослав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Comic Sans MS" pitchFamily="66" charset="0"/>
                        </a:rPr>
                        <a:t>Владимир</a:t>
                      </a:r>
                      <a:endParaRPr lang="ru-RU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8648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Объединение Киева и Новгорода в Русское</a:t>
                      </a:r>
                      <a:r>
                        <a:rPr lang="ru-RU" baseline="0" dirty="0" smtClean="0">
                          <a:latin typeface="Comic Sans MS" pitchFamily="66" charset="0"/>
                        </a:rPr>
                        <a:t> государство.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  <a:p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Владения русского князя впервые были названы Русской землёй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Установление размеров дани и места её сбора.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Военные походы против Византии, Болгарии, Хазарии и Волжской </a:t>
                      </a:r>
                      <a:r>
                        <a:rPr lang="ru-RU" dirty="0" err="1" smtClean="0">
                          <a:latin typeface="Comic Sans MS" pitchFamily="66" charset="0"/>
                        </a:rPr>
                        <a:t>Булгарии</a:t>
                      </a:r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4929198"/>
          <a:ext cx="835824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8246"/>
              </a:tblGrid>
              <a:tr h="151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Крещение Руси.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62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omic Sans MS" pitchFamily="66" charset="0"/>
                        </a:rPr>
                        <a:t>Строительство крепостей от набегов степняков – кочевников.</a:t>
                      </a:r>
                    </a:p>
                    <a:p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344</TotalTime>
  <Words>533</Words>
  <Application>Microsoft Office PowerPoint</Application>
  <PresentationFormat>Экран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Слайд 1</vt:lpstr>
      <vt:lpstr>Слайд 2</vt:lpstr>
      <vt:lpstr>Слайд 3</vt:lpstr>
      <vt:lpstr>                                  ЦЕЛИ:</vt:lpstr>
      <vt:lpstr>Правильно соотнесите события истории Руси со временами правления князей.   </vt:lpstr>
      <vt:lpstr>Правильно соотнесите события истории Руси со временами правления князей.   </vt:lpstr>
      <vt:lpstr>Правильно соотнесите события истории Руси со временами правления князей.   </vt:lpstr>
      <vt:lpstr>Правильно соотнесите события истории Руси со временами правления князей.   </vt:lpstr>
      <vt:lpstr>Правильно соотнесите события истории Руси со временами правления князей.   </vt:lpstr>
      <vt:lpstr>Правильно соотнесите события истории Руси со временами правления князей.   </vt:lpstr>
      <vt:lpstr>Слайд 11</vt:lpstr>
      <vt:lpstr>Домашнее задание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Правильно соотнесите события истории Руси со временами правления князей.</dc:title>
  <dc:creator>Админ</dc:creator>
  <cp:lastModifiedBy>Админ</cp:lastModifiedBy>
  <cp:revision>37</cp:revision>
  <dcterms:created xsi:type="dcterms:W3CDTF">2011-01-12T06:58:52Z</dcterms:created>
  <dcterms:modified xsi:type="dcterms:W3CDTF">2011-01-17T22:01:42Z</dcterms:modified>
</cp:coreProperties>
</file>