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668F7-0CB1-4897-8A2C-021212807161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4DF2F-52D5-4A3B-BA60-355349C349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52068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85855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539750" y="1989138"/>
          <a:ext cx="8208963" cy="4319645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736321"/>
                <a:gridCol w="2736321"/>
                <a:gridCol w="2736321"/>
              </a:tblGrid>
              <a:tr h="118863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Географическая широта</a:t>
                      </a:r>
                      <a:endParaRPr lang="ru-RU" sz="1800" dirty="0">
                        <a:latin typeface="Arial Black" pitchFamily="34" charset="0"/>
                      </a:endParaRPr>
                    </a:p>
                  </a:txBody>
                  <a:tcPr marL="91441" marR="91441" marT="45709" marB="4570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Среднегодовая температура поверхностных вод океана, </a:t>
                      </a:r>
                      <a:r>
                        <a:rPr kumimoji="0" lang="en-US" sz="1800" kern="1200" dirty="0" smtClean="0"/>
                        <a:t>º</a:t>
                      </a:r>
                      <a:r>
                        <a:rPr kumimoji="0" lang="ru-RU" sz="1800" kern="1200" dirty="0" smtClean="0"/>
                        <a:t>С</a:t>
                      </a:r>
                      <a:endParaRPr kumimoji="0" lang="en-US" sz="1800" b="1" kern="1200" dirty="0" smtClean="0">
                        <a:solidFill>
                          <a:schemeClr val="lt1"/>
                        </a:solidFill>
                        <a:latin typeface="Arial Black" pitchFamily="34" charset="0"/>
                        <a:ea typeface="+mn-ea"/>
                        <a:cs typeface="+mn-cs"/>
                      </a:endParaRPr>
                    </a:p>
                  </a:txBody>
                  <a:tcPr marL="91441" marR="91441" marT="45709" marB="4570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Средняя солёность вод океана,</a:t>
                      </a:r>
                    </a:p>
                    <a:p>
                      <a:pPr algn="ctr"/>
                      <a:r>
                        <a:rPr lang="ru-RU" sz="2400" dirty="0" smtClean="0"/>
                        <a:t>%</a:t>
                      </a:r>
                      <a:r>
                        <a:rPr lang="ru-RU" sz="1800" dirty="0" smtClean="0"/>
                        <a:t>0</a:t>
                      </a:r>
                      <a:endParaRPr lang="ru-RU" sz="1800" dirty="0">
                        <a:latin typeface="Arial Black" pitchFamily="34" charset="0"/>
                      </a:endParaRPr>
                    </a:p>
                  </a:txBody>
                  <a:tcPr marL="91441" marR="91441" marT="45709" marB="45709" anchor="ctr"/>
                </a:tc>
              </a:tr>
              <a:tr h="53933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90</a:t>
                      </a:r>
                      <a:r>
                        <a:rPr kumimoji="0" lang="en-US" sz="2000" b="1" kern="1200" dirty="0" smtClean="0"/>
                        <a:t>º</a:t>
                      </a:r>
                      <a:r>
                        <a:rPr kumimoji="0" lang="ru-RU" sz="2000" b="1" kern="1200" dirty="0" smtClean="0"/>
                        <a:t> </a:t>
                      </a:r>
                      <a:r>
                        <a:rPr kumimoji="0" lang="ru-RU" sz="2000" b="1" kern="1200" dirty="0" err="1" smtClean="0"/>
                        <a:t>с.ш</a:t>
                      </a:r>
                      <a:endParaRPr kumimoji="0" lang="en-US" sz="20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09" marB="45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- 1,7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 marL="91441" marR="91441" marT="45709" marB="45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32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 marL="91441" marR="91441" marT="45709" marB="45709" anchor="ctr"/>
                </a:tc>
              </a:tr>
              <a:tr h="5759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60</a:t>
                      </a:r>
                      <a:r>
                        <a:rPr kumimoji="0" lang="en-US" sz="2000" b="1" kern="1200" dirty="0" smtClean="0"/>
                        <a:t>º</a:t>
                      </a:r>
                      <a:r>
                        <a:rPr kumimoji="0" lang="ru-RU" sz="2000" b="1" kern="1200" dirty="0" smtClean="0"/>
                        <a:t> </a:t>
                      </a:r>
                      <a:r>
                        <a:rPr kumimoji="0" lang="ru-RU" sz="2000" b="1" kern="1200" dirty="0" err="1" smtClean="0"/>
                        <a:t>с.ш</a:t>
                      </a:r>
                      <a:endParaRPr kumimoji="0" lang="en-US" sz="20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09" marB="45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+ 4,8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 marL="91441" marR="91441" marT="45709" marB="45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33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 marL="91441" marR="91441" marT="45709" marB="45709" anchor="ctr"/>
                </a:tc>
              </a:tr>
              <a:tr h="5039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30</a:t>
                      </a:r>
                      <a:r>
                        <a:rPr kumimoji="0" lang="en-US" sz="2000" b="1" kern="1200" dirty="0" smtClean="0"/>
                        <a:t>º</a:t>
                      </a:r>
                      <a:r>
                        <a:rPr kumimoji="0" lang="ru-RU" sz="2000" b="1" kern="1200" dirty="0" smtClean="0"/>
                        <a:t> </a:t>
                      </a:r>
                      <a:r>
                        <a:rPr kumimoji="0" lang="ru-RU" sz="2000" b="1" kern="1200" dirty="0" err="1" smtClean="0"/>
                        <a:t>с.ш</a:t>
                      </a:r>
                      <a:endParaRPr kumimoji="0" lang="en-US" sz="20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09" marB="4570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+ 21,0</a:t>
                      </a:r>
                      <a:endParaRPr lang="ru-RU" sz="2000" b="1" dirty="0" smtClean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 marL="91441" marR="91441" marT="45709" marB="45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36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 marL="91441" marR="91441" marT="45709" marB="45709" anchor="ctr"/>
                </a:tc>
              </a:tr>
              <a:tr h="5039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0</a:t>
                      </a:r>
                      <a:r>
                        <a:rPr kumimoji="0" lang="en-US" sz="2000" b="1" kern="1200" dirty="0" smtClean="0"/>
                        <a:t>º</a:t>
                      </a:r>
                      <a:r>
                        <a:rPr kumimoji="0" lang="ru-RU" sz="2000" b="1" kern="1200" dirty="0" smtClean="0"/>
                        <a:t> ш</a:t>
                      </a:r>
                      <a:endParaRPr kumimoji="0" lang="en-US" sz="20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09" marB="4570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+ 27,0</a:t>
                      </a:r>
                      <a:endParaRPr lang="ru-RU" sz="2000" b="1" dirty="0" smtClean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 marL="91441" marR="91441" marT="45709" marB="45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34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 marL="91441" marR="91441" marT="45709" marB="45709" anchor="ctr"/>
                </a:tc>
              </a:tr>
              <a:tr h="5039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30</a:t>
                      </a:r>
                      <a:r>
                        <a:rPr kumimoji="0" lang="en-US" sz="2000" b="1" kern="1200" dirty="0" smtClean="0"/>
                        <a:t>º</a:t>
                      </a:r>
                      <a:r>
                        <a:rPr kumimoji="0" lang="ru-RU" sz="2000" b="1" kern="1200" dirty="0" smtClean="0"/>
                        <a:t> </a:t>
                      </a:r>
                      <a:r>
                        <a:rPr kumimoji="0" lang="ru-RU" sz="2000" b="1" kern="1200" dirty="0" err="1" smtClean="0"/>
                        <a:t>ю.ш</a:t>
                      </a:r>
                      <a:endParaRPr kumimoji="0" lang="en-US" sz="20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09" marB="4570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+ 19,0</a:t>
                      </a:r>
                      <a:endParaRPr lang="ru-RU" sz="2000" b="1" dirty="0" smtClean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 marL="91441" marR="91441" marT="45709" marB="45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36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 marL="91441" marR="91441" marT="45709" marB="45709" anchor="ctr"/>
                </a:tc>
              </a:tr>
              <a:tr h="5039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60</a:t>
                      </a:r>
                      <a:r>
                        <a:rPr kumimoji="0" lang="en-US" sz="2000" b="1" kern="1200" dirty="0" smtClean="0"/>
                        <a:t>º</a:t>
                      </a:r>
                      <a:r>
                        <a:rPr kumimoji="0" lang="ru-RU" sz="2000" b="1" kern="1200" dirty="0" smtClean="0"/>
                        <a:t> </a:t>
                      </a:r>
                      <a:r>
                        <a:rPr kumimoji="0" lang="ru-RU" sz="2000" b="1" kern="1200" dirty="0" err="1" smtClean="0"/>
                        <a:t>ю.ш</a:t>
                      </a:r>
                      <a:endParaRPr kumimoji="0" lang="en-US" sz="20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09" marB="45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0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 marL="91441" marR="91441" marT="45709" marB="45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33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 marL="91441" marR="91441" marT="45709" marB="45709" anchor="ctr"/>
                </a:tc>
              </a:tr>
            </a:tbl>
          </a:graphicData>
        </a:graphic>
      </p:graphicFrame>
      <p:sp>
        <p:nvSpPr>
          <p:cNvPr id="70683" name="TextBox 9"/>
          <p:cNvSpPr txBox="1">
            <a:spLocks noChangeArrowheads="1"/>
          </p:cNvSpPr>
          <p:nvPr/>
        </p:nvSpPr>
        <p:spPr bwMode="auto">
          <a:xfrm>
            <a:off x="468313" y="620713"/>
            <a:ext cx="8280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2400">
                <a:solidFill>
                  <a:srgbClr val="002060"/>
                </a:solidFill>
                <a:latin typeface="Arial Black" pitchFamily="34" charset="0"/>
              </a:rPr>
              <a:t>Раскройте причины, от которых зависят основные свойства океанических и морских вод в разных частях Мирового океана</a:t>
            </a:r>
          </a:p>
        </p:txBody>
      </p:sp>
    </p:spTree>
    <p:extLst>
      <p:ext uri="{BB962C8B-B14F-4D97-AF65-F5344CB8AC3E}">
        <p14:creationId xmlns:p14="http://schemas.microsoft.com/office/powerpoint/2010/main" val="24273835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69</Words>
  <Application>Microsoft Office PowerPoint</Application>
  <PresentationFormat>Экран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