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8F6B0-4321-44C7-888A-7292371BE6AF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D15A5-A60F-4675-8281-02489FBE9D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894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088705A-CA85-4427-8FFE-AD6620D4B656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205A3C-6E44-454E-909A-4C702FE118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4927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32"/>
            <a:ext cx="8712968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Причины, определяющие свойства вод Мирового океана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692275" y="2349500"/>
            <a:ext cx="4319588" cy="6477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bg1"/>
                </a:solidFill>
                <a:latin typeface="Arial Black" pitchFamily="34" charset="0"/>
              </a:rPr>
              <a:t>Географическая широта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46398" y="4149080"/>
            <a:ext cx="5184576" cy="86409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ln>
                  <a:solidFill>
                    <a:srgbClr val="002060"/>
                  </a:solidFill>
                </a:ln>
                <a:solidFill>
                  <a:srgbClr val="000066"/>
                </a:solidFill>
                <a:latin typeface="Arial Black" pitchFamily="34" charset="0"/>
              </a:rPr>
              <a:t>Соотношение атмосферных осадков и испарения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867400" y="3357563"/>
            <a:ext cx="3025775" cy="6477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Arial Black" pitchFamily="34" charset="0"/>
              </a:rPr>
              <a:t>Температура океана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3492500" y="3068638"/>
            <a:ext cx="215900" cy="10810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 rot="2020116">
            <a:off x="4951413" y="3224213"/>
            <a:ext cx="935037" cy="215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Выноска 3 8"/>
          <p:cNvSpPr/>
          <p:nvPr/>
        </p:nvSpPr>
        <p:spPr>
          <a:xfrm>
            <a:off x="6156325" y="1557338"/>
            <a:ext cx="2592388" cy="647700"/>
          </a:xfrm>
          <a:prstGeom prst="borderCallout3">
            <a:avLst>
              <a:gd name="adj1" fmla="val 25099"/>
              <a:gd name="adj2" fmla="val -1278"/>
              <a:gd name="adj3" fmla="val 23335"/>
              <a:gd name="adj4" fmla="val -10935"/>
              <a:gd name="adj5" fmla="val 103175"/>
              <a:gd name="adj6" fmla="val -9612"/>
              <a:gd name="adj7" fmla="val 275222"/>
              <a:gd name="adj8" fmla="val 37964"/>
            </a:avLst>
          </a:prstGeom>
          <a:solidFill>
            <a:schemeClr val="tx2">
              <a:lumMod val="50000"/>
            </a:schemeClr>
          </a:solidFill>
          <a:ln w="28575">
            <a:solidFill>
              <a:srgbClr val="FF006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bg1"/>
                </a:solidFill>
                <a:latin typeface="Arial Black" pitchFamily="34" charset="0"/>
              </a:rPr>
              <a:t>Среднегодовая </a:t>
            </a:r>
            <a:r>
              <a:rPr lang="en-US" dirty="0">
                <a:solidFill>
                  <a:schemeClr val="bg1"/>
                </a:solidFill>
                <a:latin typeface="Arial Black" pitchFamily="34" charset="0"/>
              </a:rPr>
              <a:t>t </a:t>
            </a:r>
            <a:r>
              <a:rPr lang="ru-RU" dirty="0">
                <a:solidFill>
                  <a:schemeClr val="bg1"/>
                </a:solidFill>
                <a:latin typeface="Arial Black" pitchFamily="34" charset="0"/>
              </a:rPr>
              <a:t>вод +17</a:t>
            </a:r>
            <a:r>
              <a:rPr lang="en-US" b="1" dirty="0">
                <a:latin typeface="Arial Black" pitchFamily="34" charset="0"/>
              </a:rPr>
              <a:t>º</a:t>
            </a:r>
            <a:r>
              <a:rPr lang="ru-RU" dirty="0">
                <a:solidFill>
                  <a:schemeClr val="bg1"/>
                </a:solidFill>
                <a:latin typeface="Arial Black" pitchFamily="34" charset="0"/>
              </a:rPr>
              <a:t>С</a:t>
            </a:r>
            <a:endParaRPr lang="en-US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380288" y="2581275"/>
            <a:ext cx="1439862" cy="360363"/>
          </a:xfrm>
          <a:prstGeom prst="round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F006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bg1"/>
                </a:solidFill>
                <a:latin typeface="Arial Black" pitchFamily="34" charset="0"/>
              </a:rPr>
              <a:t>Глубина</a:t>
            </a:r>
          </a:p>
        </p:txBody>
      </p:sp>
      <p:sp>
        <p:nvSpPr>
          <p:cNvPr id="12" name="Стрелка вниз 11"/>
          <p:cNvSpPr/>
          <p:nvPr/>
        </p:nvSpPr>
        <p:spPr>
          <a:xfrm>
            <a:off x="7885113" y="2997200"/>
            <a:ext cx="215900" cy="3349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630863" y="5589588"/>
            <a:ext cx="3262312" cy="935037"/>
          </a:xfrm>
          <a:prstGeom prst="roundRect">
            <a:avLst/>
          </a:prstGeom>
          <a:solidFill>
            <a:schemeClr val="bg1"/>
          </a:solidFill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002060"/>
                </a:solidFill>
                <a:latin typeface="Arial Black" pitchFamily="34" charset="0"/>
              </a:rPr>
              <a:t>Речной сток, таяние льдов, океанические течения</a:t>
            </a:r>
          </a:p>
        </p:txBody>
      </p:sp>
      <p:sp>
        <p:nvSpPr>
          <p:cNvPr id="14" name="Стрелка вверх 13"/>
          <p:cNvSpPr/>
          <p:nvPr/>
        </p:nvSpPr>
        <p:spPr>
          <a:xfrm>
            <a:off x="6875463" y="4149725"/>
            <a:ext cx="288925" cy="1295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Штриховая стрелка вправо 14"/>
          <p:cNvSpPr/>
          <p:nvPr/>
        </p:nvSpPr>
        <p:spPr>
          <a:xfrm rot="10800000">
            <a:off x="4859338" y="5805488"/>
            <a:ext cx="685800" cy="503237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Штриховая стрелка вправо 15"/>
          <p:cNvSpPr/>
          <p:nvPr/>
        </p:nvSpPr>
        <p:spPr>
          <a:xfrm rot="5400000">
            <a:off x="3342482" y="5080794"/>
            <a:ext cx="514350" cy="503237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555875" y="5661025"/>
            <a:ext cx="2303463" cy="86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bg1"/>
                </a:solidFill>
                <a:latin typeface="Arial Black" pitchFamily="34" charset="0"/>
              </a:rPr>
              <a:t>Солёность вод океана</a:t>
            </a:r>
          </a:p>
        </p:txBody>
      </p:sp>
      <p:sp>
        <p:nvSpPr>
          <p:cNvPr id="19" name="Выноска 3 18"/>
          <p:cNvSpPr/>
          <p:nvPr/>
        </p:nvSpPr>
        <p:spPr>
          <a:xfrm>
            <a:off x="179388" y="5332413"/>
            <a:ext cx="1800225" cy="1192212"/>
          </a:xfrm>
          <a:prstGeom prst="borderCallout3">
            <a:avLst>
              <a:gd name="adj1" fmla="val 23539"/>
              <a:gd name="adj2" fmla="val 100751"/>
              <a:gd name="adj3" fmla="val 61703"/>
              <a:gd name="adj4" fmla="val 100922"/>
              <a:gd name="adj5" fmla="val 61199"/>
              <a:gd name="adj6" fmla="val 121241"/>
              <a:gd name="adj7" fmla="val 60052"/>
              <a:gd name="adj8" fmla="val 135538"/>
            </a:avLst>
          </a:prstGeom>
          <a:solidFill>
            <a:srgbClr val="002060"/>
          </a:solidFill>
          <a:ln w="38100">
            <a:solidFill>
              <a:srgbClr val="FF006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bg1"/>
                </a:solidFill>
                <a:latin typeface="Arial Black" pitchFamily="34" charset="0"/>
              </a:rPr>
              <a:t>Средняя солёность вод 35%</a:t>
            </a:r>
            <a:r>
              <a:rPr lang="ru-RU" sz="1600" dirty="0">
                <a:solidFill>
                  <a:schemeClr val="bg1"/>
                </a:solidFill>
                <a:latin typeface="Arial Black" pitchFamily="34" charset="0"/>
              </a:rPr>
              <a:t>о</a:t>
            </a:r>
          </a:p>
        </p:txBody>
      </p:sp>
    </p:spTree>
    <p:extLst>
      <p:ext uri="{BB962C8B-B14F-4D97-AF65-F5344CB8AC3E}">
        <p14:creationId xmlns:p14="http://schemas.microsoft.com/office/powerpoint/2010/main" val="19342835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39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