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755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Box 2"/>
          <p:cNvSpPr txBox="1">
            <a:spLocks noChangeArrowheads="1"/>
          </p:cNvSpPr>
          <p:nvPr/>
        </p:nvSpPr>
        <p:spPr bwMode="auto">
          <a:xfrm>
            <a:off x="504825" y="1749425"/>
            <a:ext cx="80645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800">
                <a:solidFill>
                  <a:srgbClr val="002060"/>
                </a:solidFill>
                <a:latin typeface="Arial Black" pitchFamily="34" charset="0"/>
              </a:rPr>
              <a:t>Тихий океан - 34,6 %</a:t>
            </a:r>
            <a:r>
              <a:rPr lang="ru-RU" sz="2000">
                <a:solidFill>
                  <a:srgbClr val="002060"/>
                </a:solidFill>
                <a:cs typeface="Arial" charset="0"/>
              </a:rPr>
              <a:t>о </a:t>
            </a:r>
            <a:r>
              <a:rPr lang="ru-RU" sz="2400">
                <a:solidFill>
                  <a:srgbClr val="002060"/>
                </a:solidFill>
                <a:cs typeface="Arial" charset="0"/>
              </a:rPr>
              <a:t> </a:t>
            </a:r>
            <a:endParaRPr lang="ru-RU" sz="2800">
              <a:solidFill>
                <a:srgbClr val="002060"/>
              </a:solidFill>
              <a:cs typeface="Arial" charset="0"/>
            </a:endParaRPr>
          </a:p>
          <a:p>
            <a:pPr algn="ctr" eaLnBrk="1" hangingPunct="1"/>
            <a:r>
              <a:rPr lang="ru-RU" sz="280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Атлантический океан – </a:t>
            </a:r>
            <a:r>
              <a:rPr lang="ru-RU" sz="2800">
                <a:solidFill>
                  <a:srgbClr val="002060"/>
                </a:solidFill>
                <a:latin typeface="Arial Black" pitchFamily="34" charset="0"/>
              </a:rPr>
              <a:t>37,5 %</a:t>
            </a:r>
            <a:r>
              <a:rPr lang="ru-RU" sz="2000">
                <a:solidFill>
                  <a:srgbClr val="002060"/>
                </a:solidFill>
                <a:cs typeface="Arial" charset="0"/>
              </a:rPr>
              <a:t>о</a:t>
            </a:r>
            <a:endParaRPr lang="ru-RU" sz="2800">
              <a:solidFill>
                <a:srgbClr val="002060"/>
              </a:solidFill>
              <a:latin typeface="Arial Black" pitchFamily="34" charset="0"/>
              <a:cs typeface="Arial" charset="0"/>
            </a:endParaRPr>
          </a:p>
          <a:p>
            <a:pPr algn="ctr" eaLnBrk="1" hangingPunct="1"/>
            <a:r>
              <a:rPr lang="ru-RU" sz="280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Индийский океан – </a:t>
            </a:r>
            <a:r>
              <a:rPr lang="ru-RU" sz="2800">
                <a:solidFill>
                  <a:srgbClr val="002060"/>
                </a:solidFill>
                <a:latin typeface="Arial Black" pitchFamily="34" charset="0"/>
              </a:rPr>
              <a:t>34,8 %</a:t>
            </a:r>
            <a:r>
              <a:rPr lang="ru-RU" sz="2000">
                <a:solidFill>
                  <a:srgbClr val="002060"/>
                </a:solidFill>
                <a:cs typeface="Arial" charset="0"/>
              </a:rPr>
              <a:t>о</a:t>
            </a:r>
            <a:endParaRPr lang="ru-RU" sz="2800">
              <a:solidFill>
                <a:srgbClr val="002060"/>
              </a:solidFill>
              <a:latin typeface="Arial Black" pitchFamily="34" charset="0"/>
              <a:cs typeface="Arial" charset="0"/>
            </a:endParaRPr>
          </a:p>
          <a:p>
            <a:pPr algn="ctr" eaLnBrk="1" hangingPunct="1"/>
            <a:r>
              <a:rPr lang="ru-RU" sz="2800">
                <a:solidFill>
                  <a:srgbClr val="002060"/>
                </a:solidFill>
                <a:latin typeface="Arial Black" pitchFamily="34" charset="0"/>
                <a:cs typeface="Arial" charset="0"/>
              </a:rPr>
              <a:t>Северный Ледовитый океан – </a:t>
            </a:r>
            <a:r>
              <a:rPr lang="ru-RU" sz="2800">
                <a:solidFill>
                  <a:srgbClr val="002060"/>
                </a:solidFill>
                <a:latin typeface="Arial Black" pitchFamily="34" charset="0"/>
              </a:rPr>
              <a:t>32 %</a:t>
            </a:r>
            <a:r>
              <a:rPr lang="ru-RU" sz="2000">
                <a:solidFill>
                  <a:srgbClr val="002060"/>
                </a:solidFill>
                <a:cs typeface="Arial" charset="0"/>
              </a:rPr>
              <a:t>о</a:t>
            </a:r>
            <a:endParaRPr lang="ru-RU" sz="2800">
              <a:solidFill>
                <a:srgbClr val="002060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2108" y="980728"/>
            <a:ext cx="832888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Средняя солёность океанов:</a:t>
            </a:r>
          </a:p>
        </p:txBody>
      </p:sp>
      <p:pic>
        <p:nvPicPr>
          <p:cNvPr id="64516" name="Picture 5" descr="Картинка 299 из 18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48113"/>
            <a:ext cx="9144000" cy="290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805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