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8F6B0-4321-44C7-888A-7292371BE6AF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D15A5-A60F-4675-8281-02489FBE9D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894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088705A-CA85-4427-8FFE-AD6620D4B656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7205A3C-6E44-454E-909A-4C702FE118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6976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Прямоугольник 1"/>
          <p:cNvSpPr>
            <a:spLocks noChangeArrowheads="1"/>
          </p:cNvSpPr>
          <p:nvPr/>
        </p:nvSpPr>
        <p:spPr bwMode="auto">
          <a:xfrm>
            <a:off x="3935413" y="4797425"/>
            <a:ext cx="5072062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C00000"/>
                </a:solidFill>
                <a:latin typeface="Calibri" pitchFamily="34" charset="0"/>
              </a:rPr>
              <a:t>В море поступает мало пресной воды, а испарение значительно, то его солёность оказывается больше, чем солёность океана, которому море принадлежит.</a:t>
            </a:r>
          </a:p>
        </p:txBody>
      </p:sp>
      <p:pic>
        <p:nvPicPr>
          <p:cNvPr id="62467" name="Picture 2" descr="Картинка 32 из 5315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8576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4" name="Picture 4" descr="Картинка 108 из 5315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4973" y="30934"/>
            <a:ext cx="2322652" cy="18518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017963" y="1595438"/>
            <a:ext cx="4933950" cy="2308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rgbClr val="C00000"/>
                </a:solidFill>
                <a:latin typeface="Arial Black" pitchFamily="34" charset="0"/>
              </a:rPr>
              <a:t>Солёность Красного моря - 40-42 %</a:t>
            </a:r>
            <a:r>
              <a:rPr lang="ru-RU" sz="2800" dirty="0">
                <a:solidFill>
                  <a:srgbClr val="C00000"/>
                </a:solidFill>
                <a:latin typeface="Arial Black" pitchFamily="34" charset="0"/>
              </a:rPr>
              <a:t>о</a:t>
            </a:r>
            <a:r>
              <a:rPr lang="ru-RU" sz="3200" b="1" dirty="0">
                <a:solidFill>
                  <a:srgbClr val="C00000"/>
                </a:solidFill>
                <a:latin typeface="Arial Black" pitchFamily="34" charset="0"/>
              </a:rPr>
              <a:t> – </a:t>
            </a:r>
            <a:r>
              <a:rPr lang="ru-RU" sz="4000" b="1" i="1" dirty="0">
                <a:solidFill>
                  <a:srgbClr val="002060"/>
                </a:solidFill>
                <a:latin typeface="+mn-lt"/>
              </a:rPr>
              <a:t>самое солёное море на Земле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842014" y="3904313"/>
            <a:ext cx="324159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ПОЧЕМУ?</a:t>
            </a:r>
          </a:p>
        </p:txBody>
      </p:sp>
      <p:sp>
        <p:nvSpPr>
          <p:cNvPr id="62471" name="Прямоугольник 4"/>
          <p:cNvSpPr>
            <a:spLocks noChangeArrowheads="1"/>
          </p:cNvSpPr>
          <p:nvPr/>
        </p:nvSpPr>
        <p:spPr bwMode="auto">
          <a:xfrm>
            <a:off x="4176713" y="201613"/>
            <a:ext cx="4572000" cy="138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chemeClr val="tx2"/>
                </a:solidFill>
                <a:latin typeface="Arial Black" pitchFamily="34" charset="0"/>
              </a:rPr>
              <a:t>Средняя солёность Индийского океана – 34,8 %</a:t>
            </a:r>
            <a:r>
              <a:rPr lang="ru-RU" sz="1600">
                <a:solidFill>
                  <a:schemeClr val="tx2"/>
                </a:solidFill>
                <a:latin typeface="Arial Black" pitchFamily="34" charset="0"/>
              </a:rPr>
              <a:t>о</a:t>
            </a:r>
            <a:endParaRPr lang="ru-RU" sz="2800"/>
          </a:p>
        </p:txBody>
      </p:sp>
    </p:spTree>
    <p:extLst>
      <p:ext uri="{BB962C8B-B14F-4D97-AF65-F5344CB8AC3E}">
        <p14:creationId xmlns:p14="http://schemas.microsoft.com/office/powerpoint/2010/main" val="3688761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48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