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8F6B0-4321-44C7-888A-7292371BE6AF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D15A5-A60F-4675-8281-02489FBE9D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894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088705A-CA85-4427-8FFE-AD6620D4B656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7205A3C-6E44-454E-909A-4C702FE118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413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Прямоугольник 2"/>
          <p:cNvSpPr>
            <a:spLocks noChangeArrowheads="1"/>
          </p:cNvSpPr>
          <p:nvPr/>
        </p:nvSpPr>
        <p:spPr bwMode="auto">
          <a:xfrm>
            <a:off x="0" y="147638"/>
            <a:ext cx="5076825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400">
                <a:solidFill>
                  <a:schemeClr val="tx2"/>
                </a:solidFill>
                <a:latin typeface="Arial Black" pitchFamily="34" charset="0"/>
              </a:rPr>
              <a:t>Средняя солёность Атлантического океана - 35,4 %</a:t>
            </a:r>
            <a:r>
              <a:rPr lang="ru-RU" sz="1400">
                <a:solidFill>
                  <a:schemeClr val="tx2"/>
                </a:solidFill>
                <a:latin typeface="Arial Black" pitchFamily="34" charset="0"/>
              </a:rPr>
              <a:t>0</a:t>
            </a:r>
            <a:r>
              <a:rPr lang="ru-RU" sz="2400">
                <a:solidFill>
                  <a:schemeClr val="tx2"/>
                </a:solidFill>
                <a:latin typeface="Arial Black" pitchFamily="34" charset="0"/>
              </a:rPr>
              <a:t>, его внутреннего Балтийского моря- 10-12 %</a:t>
            </a:r>
            <a:r>
              <a:rPr lang="ru-RU" sz="1400">
                <a:solidFill>
                  <a:schemeClr val="tx2"/>
                </a:solidFill>
                <a:latin typeface="Arial Black" pitchFamily="34" charset="0"/>
              </a:rPr>
              <a:t>0</a:t>
            </a:r>
            <a:r>
              <a:rPr lang="ru-RU" sz="2400">
                <a:solidFill>
                  <a:schemeClr val="tx2"/>
                </a:solidFill>
                <a:latin typeface="Arial Black" pitchFamily="34" charset="0"/>
              </a:rPr>
              <a:t> (в заливах 2-6 %</a:t>
            </a:r>
            <a:r>
              <a:rPr lang="ru-RU" sz="1400">
                <a:solidFill>
                  <a:schemeClr val="tx2"/>
                </a:solidFill>
                <a:latin typeface="Arial Black" pitchFamily="34" charset="0"/>
              </a:rPr>
              <a:t>0</a:t>
            </a:r>
            <a:r>
              <a:rPr lang="ru-RU" sz="2400">
                <a:solidFill>
                  <a:schemeClr val="tx2"/>
                </a:solidFill>
                <a:latin typeface="Arial Black" pitchFamily="34" charset="0"/>
              </a:rPr>
              <a:t>). </a:t>
            </a:r>
          </a:p>
        </p:txBody>
      </p:sp>
      <p:pic>
        <p:nvPicPr>
          <p:cNvPr id="61443" name="Picture 2" descr="http://upload.wikimedia.org/wikipedia/commons/thumb/9/92/Baltic_Sea_map.png/300px-Baltic_Sea_map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306388"/>
            <a:ext cx="3800475" cy="595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0" name="Picture 4" descr="Картинка 16 из 1819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24" y="1955957"/>
            <a:ext cx="4915506" cy="265805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215900" y="4656138"/>
            <a:ext cx="4572000" cy="203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rgbClr val="C00000"/>
                </a:solidFill>
                <a:latin typeface="Arial Black" pitchFamily="34" charset="0"/>
              </a:rPr>
              <a:t>Это объясняется тем, что в умеренном климатическом поясе, где располагается Балтийское море, выпадает большое количество осадков и к тому же в море впадает много рек, несущих пресную воду.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01521" y="2204864"/>
            <a:ext cx="3602268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ПОЧЕМУ?</a:t>
            </a:r>
          </a:p>
        </p:txBody>
      </p:sp>
    </p:spTree>
    <p:extLst>
      <p:ext uri="{BB962C8B-B14F-4D97-AF65-F5344CB8AC3E}">
        <p14:creationId xmlns:p14="http://schemas.microsoft.com/office/powerpoint/2010/main" val="3778653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58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