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12823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 descr="Картинка 27 из 19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07" b="5582"/>
          <a:stretch>
            <a:fillRect/>
          </a:stretch>
        </p:blipFill>
        <p:spPr bwMode="auto">
          <a:xfrm>
            <a:off x="268691" y="764704"/>
            <a:ext cx="3899925" cy="410445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5" name="Прямоугольник 2"/>
          <p:cNvSpPr>
            <a:spLocks noChangeArrowheads="1"/>
          </p:cNvSpPr>
          <p:nvPr/>
        </p:nvSpPr>
        <p:spPr bwMode="auto">
          <a:xfrm>
            <a:off x="4151313" y="1139825"/>
            <a:ext cx="4856162" cy="353853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800" u="sng" dirty="0">
                <a:solidFill>
                  <a:srgbClr val="002060"/>
                </a:solidFill>
                <a:latin typeface="Arial Black" pitchFamily="34" charset="0"/>
              </a:rPr>
              <a:t>Солёностью морской воды</a:t>
            </a:r>
            <a:r>
              <a:rPr lang="ru-RU" sz="2800" dirty="0">
                <a:solidFill>
                  <a:srgbClr val="002060"/>
                </a:solidFill>
                <a:latin typeface="Arial Black" pitchFamily="34" charset="0"/>
              </a:rPr>
              <a:t> называют содержание в граммах всех минеральных веществ, растворённых в 1 л морской воды. </a:t>
            </a:r>
          </a:p>
        </p:txBody>
      </p:sp>
      <p:sp>
        <p:nvSpPr>
          <p:cNvPr id="46084" name="Прямоугольник 1"/>
          <p:cNvSpPr>
            <a:spLocks noChangeArrowheads="1"/>
          </p:cNvSpPr>
          <p:nvPr/>
        </p:nvSpPr>
        <p:spPr bwMode="auto">
          <a:xfrm>
            <a:off x="395288" y="5057775"/>
            <a:ext cx="8424862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800">
                <a:solidFill>
                  <a:srgbClr val="002060"/>
                </a:solidFill>
                <a:latin typeface="Arial Black" pitchFamily="34" charset="0"/>
              </a:rPr>
              <a:t>Солёность выражается в г/л, то есть в тысячных долях — промилле и обозначается S (%</a:t>
            </a:r>
            <a:r>
              <a:rPr lang="ru-RU" sz="2400">
                <a:solidFill>
                  <a:srgbClr val="002060"/>
                </a:solidFill>
                <a:cs typeface="Arial" charset="0"/>
              </a:rPr>
              <a:t>о</a:t>
            </a:r>
            <a:r>
              <a:rPr lang="ru-RU" sz="2800">
                <a:solidFill>
                  <a:srgbClr val="002060"/>
                </a:solidFill>
                <a:latin typeface="Arial Black" pitchFamily="34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372937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36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