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4260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Прямоугольник 1"/>
          <p:cNvSpPr>
            <a:spLocks noChangeArrowheads="1"/>
          </p:cNvSpPr>
          <p:nvPr/>
        </p:nvSpPr>
        <p:spPr bwMode="auto">
          <a:xfrm>
            <a:off x="341313" y="2006600"/>
            <a:ext cx="4278312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000">
                <a:solidFill>
                  <a:srgbClr val="002060"/>
                </a:solidFill>
                <a:latin typeface="Arial Black" pitchFamily="34" charset="0"/>
              </a:rPr>
              <a:t>    В открытом океане температура воды изменяется в пределах от - 2° до + 30°С. Поверхностная температура в Персидском заливе в летние месяцы превышает 33° С, а на мелководьях у берегов может достигать 36°.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620688"/>
            <a:ext cx="792088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В каком диапазоне изменяется температура воды в океане?</a:t>
            </a:r>
          </a:p>
        </p:txBody>
      </p:sp>
      <p:sp>
        <p:nvSpPr>
          <p:cNvPr id="30724" name="Прямоугольник 3"/>
          <p:cNvSpPr>
            <a:spLocks noChangeArrowheads="1"/>
          </p:cNvSpPr>
          <p:nvPr/>
        </p:nvSpPr>
        <p:spPr bwMode="auto">
          <a:xfrm>
            <a:off x="346075" y="4868863"/>
            <a:ext cx="85471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rgbClr val="002060"/>
                </a:solidFill>
                <a:latin typeface="Arial Black" pitchFamily="34" charset="0"/>
              </a:rPr>
              <a:t>Основная масса воды в океане значительно однороднее по температуре: </a:t>
            </a:r>
          </a:p>
          <a:p>
            <a:pPr algn="ctr"/>
            <a:r>
              <a:rPr lang="ru-RU" sz="2400">
                <a:solidFill>
                  <a:srgbClr val="002060"/>
                </a:solidFill>
                <a:latin typeface="Arial Black" pitchFamily="34" charset="0"/>
              </a:rPr>
              <a:t>75% объема воды имеет температуру от 0 до 6°, </a:t>
            </a:r>
          </a:p>
          <a:p>
            <a:pPr algn="ctr"/>
            <a:r>
              <a:rPr lang="ru-RU" sz="2400">
                <a:solidFill>
                  <a:srgbClr val="002060"/>
                </a:solidFill>
                <a:latin typeface="Arial Black" pitchFamily="34" charset="0"/>
              </a:rPr>
              <a:t>50% - от 1,3 до 3,8° С.</a:t>
            </a:r>
          </a:p>
        </p:txBody>
      </p:sp>
      <p:pic>
        <p:nvPicPr>
          <p:cNvPr id="40966" name="Picture 6" descr="Картинка 10 из 38799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86288" y="1812925"/>
            <a:ext cx="4089400" cy="30686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94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40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