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3438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313" y="928688"/>
          <a:ext cx="4357690" cy="5699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769"/>
                <a:gridCol w="435769"/>
                <a:gridCol w="435769"/>
                <a:gridCol w="435769"/>
                <a:gridCol w="435769"/>
                <a:gridCol w="435769"/>
                <a:gridCol w="435769"/>
                <a:gridCol w="435769"/>
                <a:gridCol w="435769"/>
                <a:gridCol w="435769"/>
              </a:tblGrid>
              <a:tr h="518102"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Б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И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С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К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А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Й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С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К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И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C00000"/>
                          </a:solidFill>
                        </a:rPr>
                        <a:t>Й</a:t>
                      </a:r>
                      <a:endParaRPr lang="ru-RU" sz="2800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>
                          <a:lumMod val="85000"/>
                          <a:lumOff val="1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18102">
                <a:tc rowSpan="10"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Н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С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10"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2">
                          <a:lumMod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518102"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Д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А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Л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</a:tr>
              <a:tr h="518102"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О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С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Т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Р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О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В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А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</a:tr>
              <a:tr h="518102"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С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Х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12700" cmpd="sng">
                      <a:noFill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Н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</a:tr>
              <a:tr h="518102"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Т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И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Х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И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Й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 vMerge="1"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Д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</a:tr>
              <a:tr h="518102"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А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П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gridSpan="3"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И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</a:tr>
              <a:tr h="518102"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Н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Е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 vMerge="1"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Я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</a:tr>
              <a:tr h="518102"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12700" cmpd="sng">
                      <a:noFill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З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А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Л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И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В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gridSpan="2"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rowSpan="3"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</a:tr>
              <a:tr h="518102"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12700" cmpd="sng">
                      <a:noFill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noFill/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А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</a:tr>
              <a:tr h="518102"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C00000"/>
                          </a:solidFill>
                        </a:rPr>
                        <a:t>Г</a:t>
                      </a:r>
                      <a:endParaRPr lang="ru-RU" sz="2800" b="1" dirty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698" marB="45698">
                    <a:lnL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 vMerge="1"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ru-RU" sz="200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5474" name="TextBox 8"/>
          <p:cNvSpPr txBox="1">
            <a:spLocks noChangeArrowheads="1"/>
          </p:cNvSpPr>
          <p:nvPr/>
        </p:nvSpPr>
        <p:spPr bwMode="auto">
          <a:xfrm>
            <a:off x="4786313" y="857250"/>
            <a:ext cx="4143375" cy="532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ru-RU" sz="2000" b="1">
                <a:solidFill>
                  <a:srgbClr val="002060"/>
                </a:solidFill>
              </a:rPr>
              <a:t>Залив, омывающий часть западных берегов Европы.</a:t>
            </a:r>
          </a:p>
          <a:p>
            <a:pPr eaLnBrk="1" hangingPunct="1">
              <a:buFontTx/>
              <a:buAutoNum type="arabicPeriod"/>
            </a:pPr>
            <a:r>
              <a:rPr lang="ru-RU" sz="2000" b="1">
                <a:solidFill>
                  <a:srgbClr val="002060"/>
                </a:solidFill>
              </a:rPr>
              <a:t>Полуостров Южной Азии, вдающийся в Индийский океан.</a:t>
            </a:r>
          </a:p>
          <a:p>
            <a:pPr eaLnBrk="1" hangingPunct="1">
              <a:buFontTx/>
              <a:buAutoNum type="arabicPeriod"/>
            </a:pPr>
            <a:r>
              <a:rPr lang="ru-RU" sz="2000" b="1">
                <a:solidFill>
                  <a:srgbClr val="002060"/>
                </a:solidFill>
              </a:rPr>
              <a:t>Остров в Атлантическом океане к востоку от Гренландии.</a:t>
            </a:r>
          </a:p>
          <a:p>
            <a:pPr eaLnBrk="1" hangingPunct="1">
              <a:buFontTx/>
              <a:buAutoNum type="arabicPeriod"/>
            </a:pPr>
            <a:r>
              <a:rPr lang="ru-RU" sz="2000" b="1">
                <a:solidFill>
                  <a:srgbClr val="002060"/>
                </a:solidFill>
              </a:rPr>
              <a:t>Группа островов.</a:t>
            </a:r>
          </a:p>
          <a:p>
            <a:pPr eaLnBrk="1" hangingPunct="1">
              <a:buFontTx/>
              <a:buAutoNum type="arabicPeriod"/>
            </a:pPr>
            <a:r>
              <a:rPr lang="ru-RU" sz="2000" b="1">
                <a:solidFill>
                  <a:srgbClr val="002060"/>
                </a:solidFill>
              </a:rPr>
              <a:t>Небольшой участок суши, со всех сторон, окружённый водой.</a:t>
            </a:r>
          </a:p>
          <a:p>
            <a:pPr eaLnBrk="1" hangingPunct="1">
              <a:buFontTx/>
              <a:buAutoNum type="arabicPeriod"/>
            </a:pPr>
            <a:r>
              <a:rPr lang="ru-RU" sz="2000" b="1">
                <a:solidFill>
                  <a:srgbClr val="002060"/>
                </a:solidFill>
              </a:rPr>
              <a:t>Самый большой океан по площади.</a:t>
            </a:r>
          </a:p>
          <a:p>
            <a:pPr eaLnBrk="1" hangingPunct="1">
              <a:buFontTx/>
              <a:buAutoNum type="arabicPeriod"/>
            </a:pPr>
            <a:r>
              <a:rPr lang="ru-RU" sz="2000" b="1">
                <a:solidFill>
                  <a:srgbClr val="002060"/>
                </a:solidFill>
              </a:rPr>
              <a:t>Часть океана, вдающаяся в сушу, но свободно сообщающаяся с океаном.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715966" y="-6608"/>
            <a:ext cx="5730351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ПРОВЕРЬ СЕБЯ</a:t>
            </a:r>
          </a:p>
        </p:txBody>
      </p:sp>
    </p:spTree>
    <p:extLst>
      <p:ext uri="{BB962C8B-B14F-4D97-AF65-F5344CB8AC3E}">
        <p14:creationId xmlns:p14="http://schemas.microsoft.com/office/powerpoint/2010/main" val="2619547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105</Words>
  <Application>Microsoft Office PowerPoint</Application>
  <PresentationFormat>Экран (4:3)</PresentationFormat>
  <Paragraphs>52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