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764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158875"/>
          <a:ext cx="4357690" cy="5699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69"/>
                <a:gridCol w="435769"/>
                <a:gridCol w="435769"/>
                <a:gridCol w="435769"/>
                <a:gridCol w="435769"/>
                <a:gridCol w="435769"/>
                <a:gridCol w="435769"/>
                <a:gridCol w="435769"/>
                <a:gridCol w="435769"/>
                <a:gridCol w="435769"/>
              </a:tblGrid>
              <a:tr h="518102">
                <a:tc>
                  <a:txBody>
                    <a:bodyPr/>
                    <a:lstStyle/>
                    <a:p>
                      <a:pPr algn="ctr"/>
                      <a:r>
                        <a:rPr lang="ru-RU" sz="2800" b="1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8102">
                <a:tc rowSpan="10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4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5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12700" cmpd="sng">
                      <a:noFill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6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12700" cmpd="sng">
                      <a:noFill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7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3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12700" cmpd="sng">
                      <a:noFill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450" name="TextBox 8"/>
          <p:cNvSpPr txBox="1">
            <a:spLocks noChangeArrowheads="1"/>
          </p:cNvSpPr>
          <p:nvPr/>
        </p:nvSpPr>
        <p:spPr bwMode="auto">
          <a:xfrm>
            <a:off x="4429125" y="487363"/>
            <a:ext cx="4714875" cy="637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sz="2400" b="1">
                <a:solidFill>
                  <a:srgbClr val="002060"/>
                </a:solidFill>
              </a:rPr>
              <a:t>Залив, омывающий часть западных берегов Европы.</a:t>
            </a:r>
          </a:p>
          <a:p>
            <a:pPr eaLnBrk="1" hangingPunct="1">
              <a:buFontTx/>
              <a:buAutoNum type="arabicPeriod"/>
            </a:pPr>
            <a:r>
              <a:rPr lang="ru-RU" sz="2400" b="1">
                <a:solidFill>
                  <a:srgbClr val="002060"/>
                </a:solidFill>
              </a:rPr>
              <a:t>Полуостров Южной Азии, вдающийся в Индийский океан.</a:t>
            </a:r>
          </a:p>
          <a:p>
            <a:pPr eaLnBrk="1" hangingPunct="1">
              <a:buFontTx/>
              <a:buAutoNum type="arabicPeriod"/>
            </a:pPr>
            <a:r>
              <a:rPr lang="ru-RU" sz="2400" b="1">
                <a:solidFill>
                  <a:srgbClr val="002060"/>
                </a:solidFill>
              </a:rPr>
              <a:t>Остров в Атлантическом океане к востоку от Гренландии.</a:t>
            </a:r>
          </a:p>
          <a:p>
            <a:pPr eaLnBrk="1" hangingPunct="1">
              <a:buFontTx/>
              <a:buAutoNum type="arabicPeriod"/>
            </a:pPr>
            <a:r>
              <a:rPr lang="ru-RU" sz="2400" b="1">
                <a:solidFill>
                  <a:srgbClr val="002060"/>
                </a:solidFill>
              </a:rPr>
              <a:t>Группа островов.</a:t>
            </a:r>
          </a:p>
          <a:p>
            <a:pPr eaLnBrk="1" hangingPunct="1">
              <a:buFontTx/>
              <a:buAutoNum type="arabicPeriod"/>
            </a:pPr>
            <a:r>
              <a:rPr lang="ru-RU" sz="2400" b="1">
                <a:solidFill>
                  <a:srgbClr val="002060"/>
                </a:solidFill>
              </a:rPr>
              <a:t>Небольшой участок суши, со всех сторон, окружённый водой.</a:t>
            </a:r>
          </a:p>
          <a:p>
            <a:pPr eaLnBrk="1" hangingPunct="1">
              <a:buFontTx/>
              <a:buAutoNum type="arabicPeriod"/>
            </a:pPr>
            <a:r>
              <a:rPr lang="ru-RU" sz="2400" b="1">
                <a:solidFill>
                  <a:srgbClr val="002060"/>
                </a:solidFill>
              </a:rPr>
              <a:t>Самый большой океан по площади.</a:t>
            </a:r>
          </a:p>
          <a:p>
            <a:pPr eaLnBrk="1" hangingPunct="1">
              <a:buFontTx/>
              <a:buAutoNum type="arabicPeriod"/>
            </a:pPr>
            <a:r>
              <a:rPr lang="ru-RU" sz="2400" b="1">
                <a:solidFill>
                  <a:srgbClr val="002060"/>
                </a:solidFill>
              </a:rPr>
              <a:t>Часть океана, вдающаяся в сушу, но свободно сообщающаяся с океаном</a:t>
            </a:r>
            <a:r>
              <a:rPr lang="ru-RU" sz="2000" b="1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316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66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