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7" r:id="rId11"/>
    <p:sldId id="268" r:id="rId12"/>
    <p:sldId id="269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char.ru/books/4654000_Volk_na_psarne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www.teremok.in/Pisateli/Rus_Pisateli/krilov/images/volk_n5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teremok.in/Pisateli/Rus_Pisateli/krilov/images/volk_n6.jp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yandex.ru/yandsearch?text=%D0%B1%D0%B0%D1%81%D0%BD%D0%B8%20%D0%BA%D1%80%D1%8B%D0%BB%D0%BE%D0%B2%D0%B0&amp;stype=image&amp;noreask=1&amp;lr=62" TargetMode="External"/><Relationship Id="rId2" Type="http://schemas.openxmlformats.org/officeDocument/2006/relationships/hyperlink" Target="http://images.yandex.ru/yandsearch?text=%D0%BA%D1%80%D1%8B%D0%BB%D0%BE%D0%B2&amp;rpt=simage&amp;p=10&amp;img_url=www.svalkatut.ru%2Fuploads%2Fposts%2F2009-09%2Fthumbs%2F1253378367_32261_20060504172133.jpg&amp;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%D0%BD%D0%B0%D0%BF%D0%BE%D0%BB%D0%B5%D0%BE%D0%BD%20%D0%B1%D0%BE%D0%BD%D0%B0%D0%BF%D0%B0%D1%80%D1%82&amp;rpt=simage&amp;p=15&amp;img_url=i016.radikal.ru%2F0804%2Fea%2Fb7403aca2766.jpg&amp;noreask=1&amp;lr=62" TargetMode="External"/><Relationship Id="rId5" Type="http://schemas.openxmlformats.org/officeDocument/2006/relationships/hyperlink" Target="http://images.yandex.ru/yandsearch?text=%D0%BA%D1%83%D1%82%D1%83%D0%B7%D0%BE%D0%B2&amp;rpt=simage&amp;p=2&amp;img_url=www.peoples.ru%2Fmilitary%2Fcommander%2Fkutuzov%2Fgolenischev-kutuzov-01052008175633gAo.jpg&amp;noreask=1&amp;lr=62" TargetMode="External"/><Relationship Id="rId4" Type="http://schemas.openxmlformats.org/officeDocument/2006/relationships/hyperlink" Target="http://images.yandex.ru/yandsearch?text=%D0%B2%D0%BE%D0%BB%D0%BA%20%D0%BD%D0%B0%20%D0%BF%D1%81%D0%B0%D1%80%D0%BD%D0%B5%20%D0%BA%D1%80%D1%8B%D0%BB%D0%BE%D0%B2&amp;stype=image&amp;noreask=1&amp;lr=62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tushinec.ru/tushinka/gallery/album/archive/16808/7.0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hyperlink" Target="http://artmight.com/albums/classic-j/J-L-David-1748-1835/normal_jdavid16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139952" y="836712"/>
            <a:ext cx="4318248" cy="4896543"/>
          </a:xfrm>
        </p:spPr>
        <p:txBody>
          <a:bodyPr>
            <a:normAutofit/>
          </a:bodyPr>
          <a:lstStyle/>
          <a:p>
            <a:r>
              <a:rPr lang="ru-RU" sz="3600" b="1" dirty="0" smtClean="0"/>
              <a:t>Анализ произведения И.А.Крылова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b="1" dirty="0" smtClean="0"/>
              <a:t>«</a:t>
            </a:r>
            <a:r>
              <a:rPr lang="ru-RU" sz="3600" b="1" dirty="0" smtClean="0"/>
              <a:t>Волк на псарне</a:t>
            </a:r>
            <a:r>
              <a:rPr lang="ru-RU" sz="3600" b="1" dirty="0" smtClean="0"/>
              <a:t>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3" name="Picture 5" descr="Картинка 12 из 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960" y="476672"/>
            <a:ext cx="3873000" cy="57554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                     Правильная </a:t>
            </a:r>
            <a:r>
              <a:rPr lang="ru-RU" dirty="0" smtClean="0"/>
              <a:t>версия: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347864" y="1600200"/>
            <a:ext cx="5338936" cy="492514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sz="3600" dirty="0" smtClean="0"/>
              <a:t>   Волк </a:t>
            </a:r>
            <a:r>
              <a:rPr lang="ru-RU" sz="3600" dirty="0" smtClean="0"/>
              <a:t>показал себя хитрым </a:t>
            </a:r>
            <a:r>
              <a:rPr lang="ru-RU" sz="3600" dirty="0" smtClean="0"/>
              <a:t>и вероломным </a:t>
            </a:r>
            <a:r>
              <a:rPr lang="ru-RU" sz="3600" dirty="0" smtClean="0"/>
              <a:t>противником, однако Ловчий, будучи мудрым и опытным охотником, одержал победу в этом противоборстве.</a:t>
            </a:r>
          </a:p>
          <a:p>
            <a:pPr>
              <a:buNone/>
            </a:pPr>
            <a:r>
              <a:rPr lang="ru-RU" sz="3600" dirty="0" smtClean="0"/>
              <a:t> </a:t>
            </a:r>
          </a:p>
          <a:p>
            <a:endParaRPr lang="ru-RU" dirty="0"/>
          </a:p>
        </p:txBody>
      </p:sp>
      <p:pic>
        <p:nvPicPr>
          <p:cNvPr id="18434" name="Picture 2" descr="Картинка 29 из 86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772816"/>
            <a:ext cx="2886075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         Цель </a:t>
            </a:r>
            <a:r>
              <a:rPr lang="ru-RU" dirty="0" smtClean="0"/>
              <a:t>басни —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67944" y="1600200"/>
            <a:ext cx="4618856" cy="4925144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 smtClean="0"/>
              <a:t>     назвать </a:t>
            </a:r>
            <a:r>
              <a:rPr lang="ru-RU" dirty="0" smtClean="0"/>
              <a:t>порок, воспитать на отрицательном примере, противопоставив ему положительное начало. Многие басни Крылова написаны по какому-нибудь конкретному поводу, и современникам баснописца было понятно, «в чей огород брошен камень». Вместе с тем басенные персонажи имеют широкий обобщающий смысл, который понятен и в наши дни.</a:t>
            </a:r>
            <a:endParaRPr lang="ru-RU" dirty="0"/>
          </a:p>
        </p:txBody>
      </p:sp>
      <p:pic>
        <p:nvPicPr>
          <p:cNvPr id="17410" name="Picture 2" descr="Картинка 28 из 85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1412776"/>
            <a:ext cx="4268198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</a:t>
            </a:r>
            <a:r>
              <a:rPr lang="ru-RU" dirty="0" smtClean="0"/>
              <a:t>задание: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600" dirty="0" smtClean="0"/>
              <a:t>1</a:t>
            </a:r>
            <a:r>
              <a:rPr lang="ru-RU" sz="3600" dirty="0" smtClean="0"/>
              <a:t>. Сравните понятие «басня» с понятием «сказка», используя карточку №3 (сравнение).</a:t>
            </a:r>
          </a:p>
          <a:p>
            <a:pPr algn="just"/>
            <a:r>
              <a:rPr lang="ru-RU" sz="3600" dirty="0" smtClean="0"/>
              <a:t>2.Составьте сборник словесных образов к понятиям Ловчий и Волк (по 4 образа на каждое понятие).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Используемые сайты: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>
                <a:hlinkClick r:id="rId2"/>
              </a:rPr>
              <a:t>http://images.yandex.ru/yandsearch?text=%D0%BA%D1%80%D1%8B%D0%BB%D0%BE%D0%B2&amp;rpt=simage&amp;p=10&amp;img_url=www.svalkatut.ru%2Fuploads%2Fposts%2F2009-09%2Fthumbs%2F1253378367_32261_20060504172133.jpg</a:t>
            </a:r>
            <a:r>
              <a:rPr lang="en-US" dirty="0" smtClean="0">
                <a:hlinkClick r:id="rId2"/>
              </a:rPr>
              <a:t>&amp;</a:t>
            </a:r>
            <a:endParaRPr lang="ru-RU" dirty="0" smtClean="0"/>
          </a:p>
          <a:p>
            <a:r>
              <a:rPr lang="en-US" dirty="0" smtClean="0">
                <a:hlinkClick r:id="rId3"/>
              </a:rPr>
              <a:t>http://images.yandex.ru/yandsearch?text=%</a:t>
            </a:r>
            <a:r>
              <a:rPr lang="en-US" dirty="0" smtClean="0">
                <a:hlinkClick r:id="rId3"/>
              </a:rPr>
              <a:t>D0%B1%D0%B0%D1%81%D0%BD%D0%B8%20%D0%BA%D1%80%D1%8B%D0%BB%D0%BE%D0%B2%D0%B0&amp;stype=image&amp;noreask=1&amp;lr=62</a:t>
            </a:r>
            <a:endParaRPr lang="ru-RU" dirty="0" smtClean="0"/>
          </a:p>
          <a:p>
            <a:r>
              <a:rPr lang="en-US" dirty="0" smtClean="0">
                <a:hlinkClick r:id="rId4"/>
              </a:rPr>
              <a:t>http://images.yandex.ru/yandsearch?text=%</a:t>
            </a:r>
            <a:r>
              <a:rPr lang="en-US" dirty="0" smtClean="0">
                <a:hlinkClick r:id="rId4"/>
              </a:rPr>
              <a:t>D0%B2%D0%BE%D0%BB%D0%BA%20%D0%BD%D0%B0%20%D0%BF%D1%81%D0%B0%D1%80%D0%BD%D0%B5%20%D0%BA%D1%80%D1%8B%D0%BB%D0%BE%D0%B2&amp;stype=image&amp;noreask=1&amp;lr=62</a:t>
            </a:r>
            <a:endParaRPr lang="ru-RU" dirty="0" smtClean="0"/>
          </a:p>
          <a:p>
            <a:r>
              <a:rPr lang="en-US" dirty="0" smtClean="0">
                <a:hlinkClick r:id="rId5"/>
              </a:rPr>
              <a:t>http://images.yandex.ru/yandsearch?text=%</a:t>
            </a:r>
            <a:r>
              <a:rPr lang="en-US" dirty="0" smtClean="0">
                <a:hlinkClick r:id="rId5"/>
              </a:rPr>
              <a:t>D0%BA%D1%83%D1%82%D1%83%D0%B7%D0%BE%D0%B2&amp;rpt=simage&amp;p=2&amp;img_url=www.peoples.ru%2Fmilitary%2Fcommander%2Fkutuzov%2Fgolenischev-kutuzov-01052008175633gAo.jpg&amp;noreask=1&amp;lr=62</a:t>
            </a:r>
            <a:endParaRPr lang="ru-RU" dirty="0" smtClean="0"/>
          </a:p>
          <a:p>
            <a:r>
              <a:rPr lang="en-US" dirty="0" smtClean="0">
                <a:hlinkClick r:id="rId6"/>
              </a:rPr>
              <a:t>http://images.yandex.ru/yandsearch?text=%</a:t>
            </a:r>
            <a:r>
              <a:rPr lang="en-US" dirty="0" smtClean="0">
                <a:hlinkClick r:id="rId6"/>
              </a:rPr>
              <a:t>D0%BD%D0%B0%D0%BF%D0%BE%D0%BB%D0%B5%D0%BE%D0%BD%20%D0%B1%D0%BE%D0%BD%D0%B0%D0%BF%D0%B0%D1%80%D1%82&amp;rpt=simage&amp;p=15&amp;img_url=i016.radikal.ru%2F0804%2Fea%2Fb7403aca2766.jpg&amp;noreask=1&amp;lr=62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/>
              <a:t>Заявка на оценку:</a:t>
            </a:r>
            <a:endParaRPr lang="ru-RU" sz="3600" dirty="0" smtClean="0"/>
          </a:p>
          <a:p>
            <a:r>
              <a:rPr lang="ru-RU" sz="3600" dirty="0" smtClean="0"/>
              <a:t>«5» -  17 баллов и выше</a:t>
            </a:r>
          </a:p>
          <a:p>
            <a:r>
              <a:rPr lang="ru-RU" sz="3600" dirty="0" smtClean="0"/>
              <a:t>«4» -  13-16 баллов</a:t>
            </a:r>
          </a:p>
          <a:p>
            <a:r>
              <a:rPr lang="ru-RU" sz="3600" dirty="0" smtClean="0"/>
              <a:t>«3» -  10-12 баллов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23928" y="332656"/>
            <a:ext cx="4762872" cy="5976704"/>
          </a:xfrm>
        </p:spPr>
        <p:txBody>
          <a:bodyPr>
            <a:normAutofit lnSpcReduction="10000"/>
          </a:bodyPr>
          <a:lstStyle/>
          <a:p>
            <a:r>
              <a:rPr lang="ru-RU" sz="4000" dirty="0" smtClean="0"/>
              <a:t>Крылов говорил</a:t>
            </a:r>
            <a:r>
              <a:rPr lang="ru-RU" sz="4000" dirty="0" smtClean="0"/>
              <a:t>:</a:t>
            </a:r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ru-RU" sz="4000" dirty="0" smtClean="0"/>
              <a:t>« Люблю, где случай есть, пороки пощипать…» </a:t>
            </a:r>
            <a:endParaRPr lang="ru-RU" sz="4000" dirty="0" smtClean="0"/>
          </a:p>
          <a:p>
            <a:r>
              <a:rPr lang="ru-RU" sz="4000" dirty="0" smtClean="0"/>
              <a:t>Какие произведения И.А.Крылова вы прочитали ранее?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4" name="Picture 3" descr="C:\Users\1\Desktop\post-502-12106964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908720"/>
            <a:ext cx="3493742" cy="38884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1\Desktop\1318784864_p_003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88640"/>
            <a:ext cx="3382572" cy="2553147"/>
          </a:xfrm>
          <a:prstGeom prst="rect">
            <a:avLst/>
          </a:prstGeom>
          <a:noFill/>
        </p:spPr>
      </p:pic>
      <p:pic>
        <p:nvPicPr>
          <p:cNvPr id="1027" name="Picture 3" descr="C:\Users\1\Desktop\123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260648"/>
            <a:ext cx="4464496" cy="3074125"/>
          </a:xfrm>
          <a:prstGeom prst="rect">
            <a:avLst/>
          </a:prstGeom>
          <a:noFill/>
        </p:spPr>
      </p:pic>
      <p:pic>
        <p:nvPicPr>
          <p:cNvPr id="1028" name="Picture 4" descr="C:\Users\1\Desktop\11i301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7" y="2714146"/>
            <a:ext cx="2880320" cy="3965979"/>
          </a:xfrm>
          <a:prstGeom prst="rect">
            <a:avLst/>
          </a:prstGeom>
          <a:noFill/>
        </p:spPr>
      </p:pic>
      <p:pic>
        <p:nvPicPr>
          <p:cNvPr id="1029" name="Picture 5" descr="C:\Users\1\Desktop\0001-001-Vorona-i-lisits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95936" y="3645024"/>
            <a:ext cx="4005064" cy="30037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Что </a:t>
            </a:r>
            <a:r>
              <a:rPr lang="ru-RU" dirty="0" smtClean="0"/>
              <a:t>такое басня?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mtClean="0"/>
              <a:t> </a:t>
            </a:r>
            <a:r>
              <a:rPr lang="ru-RU" sz="3600" smtClean="0"/>
              <a:t>Басня-это </a:t>
            </a:r>
            <a:r>
              <a:rPr lang="ru-RU" sz="3600" dirty="0" smtClean="0"/>
              <a:t>лиро-эпический жанр, в котором преобладает лирическое начало (мораль), вытекающее из эпического сюжета, осмеивающего какие-либо человеческие пороки, изображаемые, как правило, в аллегорической форме с помощью героев-животных.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Autofit/>
          </a:bodyPr>
          <a:lstStyle/>
          <a:p>
            <a:r>
              <a:rPr lang="ru-RU" sz="3200" dirty="0" smtClean="0"/>
              <a:t>Как доказать, что это произведение Крылова является басней?</a:t>
            </a:r>
            <a:br>
              <a:rPr lang="ru-RU" sz="3200" dirty="0" smtClean="0"/>
            </a:br>
            <a:r>
              <a:rPr lang="ru-RU" sz="3200" dirty="0" smtClean="0"/>
              <a:t> 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2400" dirty="0" smtClean="0"/>
              <a:t>     Поскольку </a:t>
            </a:r>
            <a:r>
              <a:rPr lang="ru-RU" sz="2400" dirty="0" smtClean="0"/>
              <a:t>произведение лиро-эпического жанра, в котором </a:t>
            </a:r>
            <a:r>
              <a:rPr lang="ru-RU" sz="2400" dirty="0" smtClean="0"/>
              <a:t>   преобладает </a:t>
            </a:r>
            <a:r>
              <a:rPr lang="ru-RU" sz="2400" dirty="0" smtClean="0"/>
              <a:t>лирическое начало (мораль), вытекающее из эпического сюжета, осмеивающего какие-либо человеческие пороки, изображаемые, как правило, в аллегорической форме с помощью героев-животных, является басней,</a:t>
            </a:r>
          </a:p>
          <a:p>
            <a:pPr algn="just">
              <a:buNone/>
            </a:pPr>
            <a:r>
              <a:rPr lang="ru-RU" sz="2400" dirty="0" smtClean="0"/>
              <a:t>      А </a:t>
            </a:r>
            <a:r>
              <a:rPr lang="ru-RU" sz="2400" dirty="0" smtClean="0"/>
              <a:t>в произведении Крылова «Волк на псарне» преобладает лирическое начало (мораль), вытекающее из эпического сюжета, осмеивающего какие-либо человеческие пороки, изображаемые, как правило, в аллегорической форме с помощью героев-животных,</a:t>
            </a:r>
          </a:p>
          <a:p>
            <a:pPr algn="just">
              <a:buNone/>
            </a:pPr>
            <a:r>
              <a:rPr lang="ru-RU" sz="2400" dirty="0" smtClean="0"/>
              <a:t>     Следовательно</a:t>
            </a:r>
            <a:r>
              <a:rPr lang="ru-RU" sz="2400" dirty="0" smtClean="0"/>
              <a:t>, произведение Крылова «Волк на псарне» является басней.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Простая кооперация.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1 группа – пары противоположных понятий.</a:t>
            </a:r>
          </a:p>
          <a:p>
            <a:r>
              <a:rPr lang="ru-RU" dirty="0" smtClean="0"/>
              <a:t>2 группа – выявить противоречия к противоположностям.</a:t>
            </a:r>
          </a:p>
          <a:p>
            <a:r>
              <a:rPr lang="ru-RU" dirty="0" smtClean="0"/>
              <a:t>3 группа – философская категория «</a:t>
            </a:r>
            <a:r>
              <a:rPr lang="ru-RU" dirty="0" err="1" smtClean="0"/>
              <a:t>общее-особенное-единичное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4 группа – философская категория «причина-следствие».</a:t>
            </a:r>
          </a:p>
          <a:p>
            <a:r>
              <a:rPr lang="ru-RU" dirty="0" smtClean="0"/>
              <a:t>5 группа – философская категория «возможность-действительность».</a:t>
            </a:r>
          </a:p>
          <a:p>
            <a:r>
              <a:rPr lang="ru-RU" dirty="0" smtClean="0"/>
              <a:t>6 группа – философская категория «содержание-форма».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Аллегория</a:t>
            </a:r>
            <a:r>
              <a:rPr lang="ru-RU" dirty="0" smtClean="0"/>
              <a:t> –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309634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400" dirty="0" smtClean="0"/>
              <a:t>это </a:t>
            </a:r>
            <a:r>
              <a:rPr lang="ru-RU" sz="2400" dirty="0" smtClean="0"/>
              <a:t>троп, который заключается </a:t>
            </a:r>
          </a:p>
          <a:p>
            <a:pPr>
              <a:buNone/>
            </a:pPr>
            <a:r>
              <a:rPr lang="ru-RU" sz="2400" dirty="0" smtClean="0"/>
              <a:t>иносказании; выражении отвлеченного</a:t>
            </a:r>
          </a:p>
          <a:p>
            <a:pPr>
              <a:buNone/>
            </a:pPr>
            <a:r>
              <a:rPr lang="ru-RU" sz="2400" dirty="0" smtClean="0"/>
              <a:t>понятия посредством образа</a:t>
            </a:r>
            <a:r>
              <a:rPr lang="ru-RU" sz="2400" dirty="0" smtClean="0"/>
              <a:t>; </a:t>
            </a:r>
            <a:r>
              <a:rPr lang="ru-RU" sz="2400" dirty="0" smtClean="0"/>
              <a:t>связь</a:t>
            </a:r>
          </a:p>
          <a:p>
            <a:pPr>
              <a:buNone/>
            </a:pPr>
            <a:r>
              <a:rPr lang="ru-RU" sz="2400" dirty="0" smtClean="0"/>
              <a:t>между </a:t>
            </a:r>
            <a:r>
              <a:rPr lang="ru-RU" sz="2400" dirty="0" smtClean="0"/>
              <a:t>понятием (идеей) и </a:t>
            </a:r>
            <a:r>
              <a:rPr lang="ru-RU" sz="2400" dirty="0" smtClean="0"/>
              <a:t>образом</a:t>
            </a:r>
          </a:p>
          <a:p>
            <a:pPr>
              <a:buNone/>
            </a:pPr>
            <a:r>
              <a:rPr lang="ru-RU" sz="2400" dirty="0" smtClean="0"/>
              <a:t>устанавливается </a:t>
            </a:r>
            <a:r>
              <a:rPr lang="ru-RU" sz="2400" dirty="0" smtClean="0"/>
              <a:t>по сходству.</a:t>
            </a:r>
          </a:p>
          <a:p>
            <a:endParaRPr lang="ru-RU" dirty="0" smtClean="0"/>
          </a:p>
          <a:p>
            <a:pPr>
              <a:buNone/>
            </a:pPr>
            <a:r>
              <a:rPr lang="ru-RU" sz="2600" dirty="0" smtClean="0"/>
              <a:t>Иллюстрация А. Лаптева к басне И. А. Крылова "</a:t>
            </a:r>
            <a:r>
              <a:rPr lang="ru-RU" sz="2600" dirty="0" smtClean="0"/>
              <a:t>Волк</a:t>
            </a:r>
          </a:p>
          <a:p>
            <a:pPr>
              <a:buNone/>
            </a:pPr>
            <a:r>
              <a:rPr lang="ru-RU" sz="2600" dirty="0" smtClean="0"/>
              <a:t>на </a:t>
            </a:r>
            <a:r>
              <a:rPr lang="ru-RU" sz="2600" dirty="0" smtClean="0"/>
              <a:t>псарне" </a:t>
            </a:r>
          </a:p>
          <a:p>
            <a:endParaRPr lang="ru-RU" dirty="0"/>
          </a:p>
        </p:txBody>
      </p:sp>
      <p:pic>
        <p:nvPicPr>
          <p:cNvPr id="3076" name="Picture 4" descr="C:\Users\1\Desktop\img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3861048"/>
            <a:ext cx="4445000" cy="2755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20080"/>
          </a:xfrm>
        </p:spPr>
        <p:txBody>
          <a:bodyPr>
            <a:noAutofit/>
          </a:bodyPr>
          <a:lstStyle/>
          <a:p>
            <a:r>
              <a:rPr lang="ru-RU" sz="3200" dirty="0" smtClean="0"/>
              <a:t>История </a:t>
            </a:r>
            <a:r>
              <a:rPr lang="ru-RU" sz="3200" dirty="0" smtClean="0"/>
              <a:t>создания басни </a:t>
            </a:r>
            <a:br>
              <a:rPr lang="ru-RU" sz="3200" dirty="0" smtClean="0"/>
            </a:br>
            <a:r>
              <a:rPr lang="ru-RU" sz="3200" dirty="0" smtClean="0"/>
              <a:t>«Волк на псарне»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39752" y="1124744"/>
            <a:ext cx="4680520" cy="5400600"/>
          </a:xfrm>
        </p:spPr>
        <p:txBody>
          <a:bodyPr>
            <a:normAutofit fontScale="62500" lnSpcReduction="20000"/>
          </a:bodyPr>
          <a:lstStyle/>
          <a:p>
            <a:pPr algn="just">
              <a:buNone/>
            </a:pPr>
            <a:r>
              <a:rPr lang="ru-RU" dirty="0" smtClean="0"/>
              <a:t>     Басня </a:t>
            </a:r>
            <a:r>
              <a:rPr lang="ru-RU" dirty="0" smtClean="0"/>
              <a:t>«Волк на псарне», написанная в 1812 году, является откликом на Отечественную войну против французского нашествия. Наполеон потерпел поражение на Бородинском поле; заняв Москву, он понял, что оказался в ловушке, и послал Кутузову предложение о мире, заверяя русского полководца, что желает мира. Кутузов отверг предложение завоевателя: ни о каком договоре не могло быть и речи, пока враг оставался на русской земле, в ее “сердце” — Москве. В аллегоричной форме, с достаточной долей сатиры Крылов описывает ситуацию, в которую попал враг. Кутузов в победоносных сражениях освободил Россию от врагов. Говорят, что когда Крылов написал эту басню и отослал её в войска, Кутузов прочитал произведение перед солдатами, и во время заключительных строк сорвал с головы шапку, глаза его сверкали!</a:t>
            </a:r>
          </a:p>
          <a:p>
            <a:endParaRPr lang="ru-RU" dirty="0"/>
          </a:p>
        </p:txBody>
      </p:sp>
      <p:pic>
        <p:nvPicPr>
          <p:cNvPr id="20482" name="Picture 2" descr="Картинка 3 из 6398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20688"/>
            <a:ext cx="2442589" cy="3161928"/>
          </a:xfrm>
          <a:prstGeom prst="rect">
            <a:avLst/>
          </a:prstGeom>
          <a:noFill/>
        </p:spPr>
      </p:pic>
      <p:pic>
        <p:nvPicPr>
          <p:cNvPr id="20484" name="Picture 4" descr="Картинка 16 из 25713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49886" y="3717032"/>
            <a:ext cx="1724338" cy="2873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63</TotalTime>
  <Words>541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Апекс</vt:lpstr>
      <vt:lpstr>Анализ произведения И.А.Крылова  «Волк на псарне» </vt:lpstr>
      <vt:lpstr>Слайд 2</vt:lpstr>
      <vt:lpstr>Слайд 3</vt:lpstr>
      <vt:lpstr>Слайд 4</vt:lpstr>
      <vt:lpstr> Что такое басня? </vt:lpstr>
      <vt:lpstr>Как доказать, что это произведение Крылова является басней?  </vt:lpstr>
      <vt:lpstr>Простая кооперация. </vt:lpstr>
      <vt:lpstr>Аллегория –</vt:lpstr>
      <vt:lpstr>История создания басни  «Волк на псарне» </vt:lpstr>
      <vt:lpstr>                      Правильная версия: </vt:lpstr>
      <vt:lpstr>                           Цель басни —</vt:lpstr>
      <vt:lpstr>Домашнее задание:</vt:lpstr>
      <vt:lpstr>Используемые сайты: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произведения И.А.Крылова  «Волк на псарне» </dc:title>
  <dc:creator>1</dc:creator>
  <cp:lastModifiedBy>1</cp:lastModifiedBy>
  <cp:revision>12</cp:revision>
  <dcterms:created xsi:type="dcterms:W3CDTF">2012-01-15T08:35:07Z</dcterms:created>
  <dcterms:modified xsi:type="dcterms:W3CDTF">2012-01-15T09:49:03Z</dcterms:modified>
</cp:coreProperties>
</file>