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6E5E-5CDF-4752-805D-D19DF2FF92FC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6CA2-8B42-4138-B683-E2C71E89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4C1F-1E0B-43DE-A7F1-D9CDC286DD6F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40B7-2C8F-45CE-B374-C62ABC59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8BAC-3CBD-4AEA-82B0-6150AA28ECD1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19D0-DCA7-4442-85A6-564E6E416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E571-E741-4852-A92F-E57ECC448C76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5B84-3A86-4DBD-AB5D-DEAEDD57D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3168-197A-406C-97F2-C4C9F7F43A3A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18F6-9F43-47EE-9C50-0CBDF6BD7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C7E-5AC1-4EAA-AB35-32DEC7FD79C0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7B42-4378-4C5B-8D32-599DF7B8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9EFD-0597-4464-BB42-500464403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CC74-0044-4EA6-8A4A-E498AE0056EF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3124-4254-4082-8EA5-00170AE97087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B434-D4C1-40DE-B243-0BF5B3C2B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01A-CDD6-437D-AF25-9200D26F1467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7D4B-2404-4B51-8016-26AA936B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9F35-DE78-4389-8DA9-7B69ED6E250E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5A81-6281-4C63-B151-90C7D7F4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344F-7091-4A1B-BD4C-CDF61DC83227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6BD2-7DBB-4DE9-A295-61AC0284E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8E516B-545E-40D1-AF7A-ECBF96569964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0FAB9E1-F97C-4FCC-9ACD-408EE197E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ФОРМЫ ТВОРЧЕСКОГО СОТРУДНИЧЕСТВА</a:t>
            </a:r>
            <a:endParaRPr lang="ru-RU" sz="6000" b="1" i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  <a:t>Поощрение</a:t>
            </a:r>
            <a:endParaRPr lang="ru-RU" sz="4800" b="1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F:\Foto\1 класс\DSC00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214438"/>
            <a:ext cx="6096000" cy="4572000"/>
          </a:xfrm>
          <a:noFill/>
        </p:spPr>
      </p:pic>
      <p:pic>
        <p:nvPicPr>
          <p:cNvPr id="6147" name="Picture 3" descr="F:\Foto\1 класс\DSC00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239963"/>
            <a:ext cx="74295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F:\Foto\1 класс\DSC009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F:\Foto\1 класс\DSC012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Взаимопонимание -21%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Стремление к одной цели -21%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Вид совместной деятельности -15%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Общие интересы, дела -12,5%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Взаимопомощь- 9%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Работать, действовать вместе – 7,5 %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Общение -6 %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Деление опытом -5%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Дружба родителей и педагогов -5%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понимаете под сотрудничеством людей?</a:t>
            </a:r>
            <a:endParaRPr lang="ru-RU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smtClean="0">
                <a:solidFill>
                  <a:srgbClr val="002060"/>
                </a:solidFill>
              </a:rPr>
              <a:t>для достижении общих целей  в воспитании и обучении - 16%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smtClean="0">
                <a:solidFill>
                  <a:srgbClr val="002060"/>
                </a:solidFill>
              </a:rPr>
              <a:t>для взаимопонимания в воспитании и учёбе детей –  11 %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smtClean="0">
                <a:solidFill>
                  <a:srgbClr val="002060"/>
                </a:solidFill>
              </a:rPr>
              <a:t>выявление и решение проблем в обучении – 9 %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smtClean="0">
                <a:solidFill>
                  <a:srgbClr val="002060"/>
                </a:solidFill>
              </a:rPr>
              <a:t>для хорошей успеваемости -7,5 %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smtClean="0">
                <a:solidFill>
                  <a:srgbClr val="002060"/>
                </a:solidFill>
              </a:rPr>
              <a:t>для правильного подхода к воспитанию ребёнка – 6 %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smtClean="0">
                <a:solidFill>
                  <a:srgbClr val="002060"/>
                </a:solidFill>
              </a:rPr>
              <a:t>полная информация о ребёнке -6 %</a:t>
            </a:r>
          </a:p>
          <a:p>
            <a:pPr eaLnBrk="1" hangingPunct="1"/>
            <a:endParaRPr lang="ru-RU" sz="2000" smtClean="0">
              <a:solidFill>
                <a:srgbClr val="002060"/>
              </a:solidFill>
            </a:endParaRPr>
          </a:p>
          <a:p>
            <a:pPr eaLnBrk="1" hangingPunct="1"/>
            <a:endParaRPr lang="ru-RU" sz="2000" smtClean="0">
              <a:solidFill>
                <a:schemeClr val="bg1"/>
              </a:solidFill>
            </a:endParaRP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необходимо сотрудничество? 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285750" y="1524000"/>
            <a:ext cx="85725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дать знания, умения, навыки, дать образование – 39%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воспитании – 19 %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вовремя информировать родителей о проблемах – 11%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раскрыть таланты, способности ребёнка – 7,5 %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организации досуга – 6%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формировании личности -5%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учиться общаться -5%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чём школа может помочь родителям?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участие в жизни школы, класса, конкурсах – 35%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материально 15%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ремонте – 11%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рассказать особенности своего ребёнка – 10%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контролировать своего ребёнка – 7,5 %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прислушаться к учителю – 6 %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заниматься с ребёнком дома – 4 %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по мере возможности -4%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родители могут помочь школе, педагогам?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нехватка времени -20 %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занятость, усталость родителей – 16 %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недопонимание – 9%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ничего -7,5 %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нежелание тех и других -5 %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равнодушие 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разные взгляды в воспитании – 5 %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мешает педагогам и родителям успешно сотрудничать?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взаимопонимание – 26%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активное общение – 18%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желание и возможность обеих сторон – 15 %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организация мероприятий совместными  усилиями – 5 %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время –5%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информационные беседы о детях –5%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заинтересованность обоих сторон – 4 %</a:t>
            </a:r>
          </a:p>
          <a:p>
            <a:pPr eaLnBrk="1" hangingPunct="1"/>
            <a:r>
              <a:rPr lang="ru-RU" sz="2300" smtClean="0">
                <a:solidFill>
                  <a:srgbClr val="002060"/>
                </a:solidFill>
              </a:rPr>
              <a:t>чаще встречаться с учителями в школе – 4 %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необходимо , для плодотворного взаимодействия учителей и родителей?</a:t>
            </a:r>
            <a:endParaRPr lang="ru-RU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совместные различные мероприятия -  34 %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родительские собрания, конференции – 24 %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личные беседы, беседы – 15%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походы – 11,3 %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создание род.комитета – 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открытые уроки – 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вечера встреч – 5%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педагогов и родителей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походы -  37,5 %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чаепития – 29 %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праздники -26 %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экскурсии -22,5 %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разные мероприятия – 20 %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спортивные мероприятия – 17,5%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воскресные дни на природе – 15 %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культурные мероприятия – 14%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конкурсы – 12,5%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7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совместной деятельности, которые могут сдружить взрослых и детей</a:t>
            </a:r>
            <a:endParaRPr lang="ru-RU" sz="3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посвящение в первоклассники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мероприятия, посвящённые юбилею школы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 объемной игрушки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 чтецов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 на лучший интерьер школы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конкурсная программа «Будем Родине служить»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конкурсы плакатов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неделя науки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масленица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зарничка</a:t>
            </a:r>
            <a:endParaRPr lang="ru-RU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и др.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Формы творческого сотрудничества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6248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  <a:t>Воспитание ребёнка – это не милая забава, а задание, требующее капиталовложений – тяжких переживаний, усилий, бессонных ночей и много, много мыслей»</a:t>
            </a:r>
            <a:b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b="1" err="1" smtClean="0">
                <a:solidFill>
                  <a:srgbClr val="002060"/>
                </a:solidFill>
                <a:latin typeface="Monotype Corsiva" pitchFamily="66" charset="0"/>
              </a:rPr>
              <a:t>Януш</a:t>
            </a:r>
            <a: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  <a:t> Корчак</a:t>
            </a:r>
            <a:endParaRPr lang="ru-RU" sz="4800" b="1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FF00"/>
                </a:solidFill>
                <a:latin typeface="Monotype Corsiva" pitchFamily="66" charset="0"/>
              </a:rPr>
              <a:t>Праздник «Давайте познакомимся»</a:t>
            </a:r>
            <a:endParaRPr lang="ru-RU"/>
          </a:p>
        </p:txBody>
      </p:sp>
      <p:pic>
        <p:nvPicPr>
          <p:cNvPr id="8194" name="Picture 2" descr="F:\Foto\1 класс\DSC00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214438"/>
            <a:ext cx="8215312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FF00"/>
                </a:solidFill>
                <a:latin typeface="Monotype Corsiva" pitchFamily="66" charset="0"/>
              </a:rPr>
              <a:t>«Наши мамы лучше всех»</a:t>
            </a:r>
            <a:endParaRPr lang="ru-RU"/>
          </a:p>
        </p:txBody>
      </p:sp>
      <p:pic>
        <p:nvPicPr>
          <p:cNvPr id="10242" name="Picture 2" descr="F:\Foto\1 класс\DSC00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500188"/>
            <a:ext cx="5143500" cy="3643312"/>
          </a:xfrm>
          <a:noFill/>
        </p:spPr>
      </p:pic>
      <p:pic>
        <p:nvPicPr>
          <p:cNvPr id="10243" name="Picture 3" descr="F:\Foto\1 класс\DSC00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7625" y="2786063"/>
            <a:ext cx="4987925" cy="3786187"/>
          </a:xfrm>
          <a:noFill/>
        </p:spPr>
      </p:pic>
      <p:pic>
        <p:nvPicPr>
          <p:cNvPr id="10244" name="Picture 4" descr="F:\Foto\1 класс\DSC00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429000" y="-785813"/>
            <a:ext cx="155448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«До свиданья, Азбука»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11266" name="Picture 2" descr="F:\Foto\1 класс\DSC01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571625"/>
            <a:ext cx="6072187" cy="4071938"/>
          </a:xfrm>
          <a:noFill/>
        </p:spPr>
      </p:pic>
      <p:pic>
        <p:nvPicPr>
          <p:cNvPr id="11267" name="Picture 3" descr="F:\Foto\1 класс\DSC01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43188" y="1928813"/>
            <a:ext cx="6059487" cy="4402137"/>
          </a:xfrm>
          <a:noFill/>
        </p:spPr>
      </p:pic>
      <p:pic>
        <p:nvPicPr>
          <p:cNvPr id="11268" name="Picture 4" descr="F:\Foto\1 класс\DSC012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57438" y="1428750"/>
            <a:ext cx="13215938" cy="78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:\Foto\1 класс\DSC013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143250" y="0"/>
            <a:ext cx="15544800" cy="93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Новый год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12291" name="Picture 3" descr="F:\Foto\1 класс\DSC008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5786438" cy="4000500"/>
          </a:xfrm>
          <a:noFill/>
        </p:spPr>
      </p:pic>
      <p:pic>
        <p:nvPicPr>
          <p:cNvPr id="12292" name="Picture 4" descr="F:\Foto\1 класс\DSC008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0313" y="2287588"/>
            <a:ext cx="6207125" cy="4070350"/>
          </a:xfrm>
          <a:noFill/>
        </p:spPr>
      </p:pic>
      <p:pic>
        <p:nvPicPr>
          <p:cNvPr id="12293" name="Picture 5" descr="F:\Foto\1 класс\DSC009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-357188"/>
            <a:ext cx="8501062" cy="107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Поход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13314" name="Picture 2" descr="F:\Foto\1 класс\DSC01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857375"/>
            <a:ext cx="5857875" cy="5000625"/>
          </a:xfrm>
          <a:noFill/>
        </p:spPr>
      </p:pic>
      <p:pic>
        <p:nvPicPr>
          <p:cNvPr id="13315" name="Picture 3" descr="F:\Foto\1 класс\DSC01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00188" y="1428750"/>
            <a:ext cx="7207250" cy="5214938"/>
          </a:xfrm>
          <a:noFill/>
        </p:spPr>
      </p:pic>
      <p:pic>
        <p:nvPicPr>
          <p:cNvPr id="13316" name="Picture 4" descr="F:\Foto\1 класс\DSC012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28813" y="-500063"/>
            <a:ext cx="12787313" cy="871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:\Foto\1 класс\DSC01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00400" y="-24003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286808" cy="39290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ПОСТАВИТЬ   НА КРЫЛО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54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054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smtClean="0">
                <a:solidFill>
                  <a:srgbClr val="FF0000"/>
                </a:solidFill>
                <a:latin typeface="Monotype Corsiva" pitchFamily="66" charset="0"/>
              </a:rPr>
              <a:t>Процесс воспитания </a:t>
            </a: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– это  ЭФФЕКТИВНОЕ  ВЗАИМОДЕЙСТВИЕ (СОТРУДНИЧЕСВТО)  воспитателей и воспитанников, ведущее к достижению заданной цели.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 </a:t>
            </a: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Воспитание учащихся в школе и семье – это единый неразрывный процесс</a:t>
            </a:r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15000" y="2857500"/>
            <a:ext cx="1214438" cy="1071563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857375" y="2786063"/>
            <a:ext cx="1500188" cy="1000125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8938" y="4286250"/>
            <a:ext cx="2714625" cy="1588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0070C0"/>
                </a:solidFill>
                <a:latin typeface="Monotype Corsiva" pitchFamily="66" charset="0"/>
              </a:rPr>
              <a:t>Праздник «Давайте познакомимся»</a:t>
            </a:r>
            <a:endParaRPr lang="ru-RU" sz="44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219" name="Picture 2" descr="F:\Foto\1 класс\DSC00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357313"/>
            <a:ext cx="4059237" cy="3044825"/>
          </a:xfrm>
          <a:noFill/>
        </p:spPr>
      </p:pic>
      <p:pic>
        <p:nvPicPr>
          <p:cNvPr id="9220" name="Picture 3" descr="F:\Foto\1 класс\DSC007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286125"/>
            <a:ext cx="4059238" cy="304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0070C0"/>
                </a:solidFill>
                <a:latin typeface="Monotype Corsiva" pitchFamily="66" charset="0"/>
              </a:rPr>
              <a:t>Праздник «Давайте познакомимся»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10243" name="Picture 2" descr="F:\Foto\1 класс\DSC00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500188"/>
            <a:ext cx="4059237" cy="3044825"/>
          </a:xfrm>
          <a:noFill/>
        </p:spPr>
      </p:pic>
      <p:pic>
        <p:nvPicPr>
          <p:cNvPr id="10244" name="Picture 3" descr="F:\Foto\1 класс\DSC00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286125"/>
            <a:ext cx="4059237" cy="304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0070C0"/>
                </a:solidFill>
                <a:latin typeface="Monotype Corsiva" pitchFamily="66" charset="0"/>
              </a:rPr>
              <a:t>Праздник «Давайте познакомимся»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11267" name="Picture 3" descr="F:\Foto\1 класс\DSC007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571625"/>
            <a:ext cx="4059238" cy="3044825"/>
          </a:xfrm>
          <a:noFill/>
        </p:spPr>
      </p:pic>
      <p:pic>
        <p:nvPicPr>
          <p:cNvPr id="11268" name="Picture 4" descr="F:\Foto\1 класс\DSC007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3357563"/>
            <a:ext cx="4059237" cy="304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Творческие газеты</a:t>
            </a:r>
            <a:endParaRPr lang="ru-RU" sz="48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103" name="Picture 7" descr="F:\Foto\1 класс\DSC00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571625"/>
            <a:ext cx="7570788" cy="4714875"/>
          </a:xfrm>
          <a:noFill/>
        </p:spPr>
      </p:pic>
      <p:pic>
        <p:nvPicPr>
          <p:cNvPr id="4102" name="Picture 6" descr="F:\Foto\1 класс\DSC00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14438" y="2286000"/>
            <a:ext cx="7416800" cy="4259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Итог праздника</a:t>
            </a:r>
            <a:endParaRPr lang="ru-RU" sz="48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F:\Foto\1 класс\DSC0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524000"/>
            <a:ext cx="8429625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560</Words>
  <Application>Microsoft Office PowerPoint</Application>
  <PresentationFormat>Экран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Constantia</vt:lpstr>
      <vt:lpstr>Wingdings 2</vt:lpstr>
      <vt:lpstr>Calibri</vt:lpstr>
      <vt:lpstr>Times New Roman</vt:lpstr>
      <vt:lpstr>Бумажная</vt:lpstr>
      <vt:lpstr>ФОРМЫ ТВОРЧЕСКОГО СОТРУДНИЧЕСТВА</vt:lpstr>
      <vt:lpstr>«Воспитание ребёнка – это не милая забава, а задание, требующее капиталовложений – тяжких переживаний, усилий, бессонных ночей и много, много мыслей» Януш Корчак</vt:lpstr>
      <vt:lpstr>Процесс воспитания   – это  ЭФФЕКТИВНОЕ  ВЗАИМОДЕЙСТВИЕ (СОТРУДНИЧЕСВТО)  воспитателей и воспитанников, ведущее к достижению заданной цели.</vt:lpstr>
      <vt:lpstr>Воспитание учащихся в школе и семье – это единый неразрывный процесс</vt:lpstr>
      <vt:lpstr>Праздник «Давайте познакомимся»</vt:lpstr>
      <vt:lpstr>Праздник «Давайте познакомимся»</vt:lpstr>
      <vt:lpstr>Праздник «Давайте познакомимся»</vt:lpstr>
      <vt:lpstr>Творческие газеты</vt:lpstr>
      <vt:lpstr>Итог праздника</vt:lpstr>
      <vt:lpstr>Поощрение</vt:lpstr>
      <vt:lpstr>Что понимаете под сотрудничеством людей?</vt:lpstr>
      <vt:lpstr>Почему необходимо сотрудничество? </vt:lpstr>
      <vt:lpstr>В чём школа может помочь родителям?</vt:lpstr>
      <vt:lpstr>Чем родители могут помочь школе, педагогам?</vt:lpstr>
      <vt:lpstr>Что мешает педагогам и родителям успешно сотрудничать?</vt:lpstr>
      <vt:lpstr>Что необходимо , для плодотворного взаимодействия учителей и родителей?</vt:lpstr>
      <vt:lpstr>Формы сотрудничества педагогов и родителей</vt:lpstr>
      <vt:lpstr>Формы совместной деятельности, которые могут сдружить взрослых и детей</vt:lpstr>
      <vt:lpstr>Формы творческого сотрудничества</vt:lpstr>
      <vt:lpstr>Праздник «Давайте познакомимся»</vt:lpstr>
      <vt:lpstr>«Наши мамы лучше всех»</vt:lpstr>
      <vt:lpstr>«До свиданья, Азбука»</vt:lpstr>
      <vt:lpstr>Новый год</vt:lpstr>
      <vt:lpstr>Поход</vt:lpstr>
      <vt:lpstr>Слайд 25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ТВОРЧЕСКОГО СОТРУДНИЧЕСТВА</dc:title>
  <dc:creator>Шарандак Сергей</dc:creator>
  <cp:lastModifiedBy>Дарёна</cp:lastModifiedBy>
  <cp:revision>19</cp:revision>
  <dcterms:created xsi:type="dcterms:W3CDTF">2008-11-23T11:12:20Z</dcterms:created>
  <dcterms:modified xsi:type="dcterms:W3CDTF">2012-07-31T18:33:27Z</dcterms:modified>
</cp:coreProperties>
</file>