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65" r:id="rId4"/>
    <p:sldId id="267" r:id="rId5"/>
    <p:sldId id="268" r:id="rId6"/>
    <p:sldId id="270" r:id="rId7"/>
    <p:sldId id="259" r:id="rId8"/>
    <p:sldId id="272" r:id="rId9"/>
    <p:sldId id="277" r:id="rId10"/>
    <p:sldId id="269" r:id="rId11"/>
    <p:sldId id="260" r:id="rId12"/>
    <p:sldId id="261" r:id="rId13"/>
    <p:sldId id="282" r:id="rId14"/>
    <p:sldId id="271" r:id="rId15"/>
    <p:sldId id="273" r:id="rId16"/>
    <p:sldId id="274" r:id="rId17"/>
    <p:sldId id="275" r:id="rId18"/>
    <p:sldId id="280" r:id="rId19"/>
    <p:sldId id="283" r:id="rId20"/>
    <p:sldId id="284" r:id="rId21"/>
    <p:sldId id="285" r:id="rId22"/>
    <p:sldId id="276" r:id="rId23"/>
    <p:sldId id="258" r:id="rId24"/>
    <p:sldId id="278" r:id="rId25"/>
    <p:sldId id="27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E9F259-F99E-4B34-92E2-296C05B3A736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ADDBE7-9023-41F4-B39C-3D440BCA10F4}">
      <dgm:prSet phldrT="[Текст]"/>
      <dgm:spPr/>
      <dgm:t>
        <a:bodyPr/>
        <a:lstStyle/>
        <a:p>
          <a:r>
            <a:rPr lang="ru-RU" dirty="0" smtClean="0"/>
            <a:t>Тканевая жидкость</a:t>
          </a:r>
          <a:endParaRPr lang="ru-RU" dirty="0"/>
        </a:p>
      </dgm:t>
    </dgm:pt>
    <dgm:pt modelId="{F3DD749F-1D22-4EFE-A90F-924C53EA1CBE}" type="parTrans" cxnId="{29617890-8B1E-48EB-AC26-615982D97537}">
      <dgm:prSet/>
      <dgm:spPr/>
      <dgm:t>
        <a:bodyPr/>
        <a:lstStyle/>
        <a:p>
          <a:endParaRPr lang="ru-RU"/>
        </a:p>
      </dgm:t>
    </dgm:pt>
    <dgm:pt modelId="{6945310D-73BD-4D5C-8063-6DB1D701B399}" type="sibTrans" cxnId="{29617890-8B1E-48EB-AC26-615982D97537}">
      <dgm:prSet/>
      <dgm:spPr/>
      <dgm:t>
        <a:bodyPr/>
        <a:lstStyle/>
        <a:p>
          <a:endParaRPr lang="ru-RU"/>
        </a:p>
      </dgm:t>
    </dgm:pt>
    <dgm:pt modelId="{B2A64296-39DB-4B5E-8BCF-128D3A54908A}">
      <dgm:prSet phldrT="[Текст]"/>
      <dgm:spPr/>
      <dgm:t>
        <a:bodyPr/>
        <a:lstStyle/>
        <a:p>
          <a:r>
            <a:rPr lang="ru-RU" dirty="0" smtClean="0"/>
            <a:t>Лимфа</a:t>
          </a:r>
          <a:endParaRPr lang="ru-RU" dirty="0"/>
        </a:p>
      </dgm:t>
    </dgm:pt>
    <dgm:pt modelId="{2FC78235-68FE-46B8-8B9B-8B7E7AE5B2E0}" type="parTrans" cxnId="{4D66A938-8C99-4DAD-9097-C2D7AA81B2D6}">
      <dgm:prSet/>
      <dgm:spPr/>
      <dgm:t>
        <a:bodyPr/>
        <a:lstStyle/>
        <a:p>
          <a:endParaRPr lang="ru-RU"/>
        </a:p>
      </dgm:t>
    </dgm:pt>
    <dgm:pt modelId="{DAF70DBE-5B6D-4A4B-AF81-9F6FED2040CF}" type="sibTrans" cxnId="{4D66A938-8C99-4DAD-9097-C2D7AA81B2D6}">
      <dgm:prSet/>
      <dgm:spPr/>
      <dgm:t>
        <a:bodyPr/>
        <a:lstStyle/>
        <a:p>
          <a:endParaRPr lang="ru-RU"/>
        </a:p>
      </dgm:t>
    </dgm:pt>
    <dgm:pt modelId="{418B2F65-4E91-409F-9DD6-448427D04F81}">
      <dgm:prSet phldrT="[Текст]"/>
      <dgm:spPr/>
      <dgm:t>
        <a:bodyPr/>
        <a:lstStyle/>
        <a:p>
          <a:r>
            <a:rPr lang="ru-RU" dirty="0" smtClean="0"/>
            <a:t>Кровь</a:t>
          </a:r>
          <a:endParaRPr lang="ru-RU" dirty="0"/>
        </a:p>
      </dgm:t>
    </dgm:pt>
    <dgm:pt modelId="{0A645C68-A5A9-4E17-AFDF-7C857AF39FEF}" type="parTrans" cxnId="{7D94C8CE-B04D-4F13-AE29-886E5249909D}">
      <dgm:prSet/>
      <dgm:spPr/>
      <dgm:t>
        <a:bodyPr/>
        <a:lstStyle/>
        <a:p>
          <a:endParaRPr lang="ru-RU"/>
        </a:p>
      </dgm:t>
    </dgm:pt>
    <dgm:pt modelId="{B3C8E738-4C58-4D47-93EF-46663E05BD4C}" type="sibTrans" cxnId="{7D94C8CE-B04D-4F13-AE29-886E5249909D}">
      <dgm:prSet/>
      <dgm:spPr/>
      <dgm:t>
        <a:bodyPr/>
        <a:lstStyle/>
        <a:p>
          <a:endParaRPr lang="ru-RU"/>
        </a:p>
      </dgm:t>
    </dgm:pt>
    <dgm:pt modelId="{9E05FD87-AFF7-48A5-B5B3-4E644DE762DA}" type="pres">
      <dgm:prSet presAssocID="{BDE9F259-F99E-4B34-92E2-296C05B3A73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E74965-990B-42C5-8A54-4E478A2EC9B8}" type="pres">
      <dgm:prSet presAssocID="{4BADDBE7-9023-41F4-B39C-3D440BCA10F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3DB9E7-6C0D-47AF-BFB3-0446653C3593}" type="pres">
      <dgm:prSet presAssocID="{6945310D-73BD-4D5C-8063-6DB1D701B399}" presName="sibTrans" presStyleLbl="sibTrans2D1" presStyleIdx="0" presStyleCnt="3"/>
      <dgm:spPr/>
      <dgm:t>
        <a:bodyPr/>
        <a:lstStyle/>
        <a:p>
          <a:endParaRPr lang="ru-RU"/>
        </a:p>
      </dgm:t>
    </dgm:pt>
    <dgm:pt modelId="{C1AA0A8C-5D1C-46A7-9D14-FB138A61EF7A}" type="pres">
      <dgm:prSet presAssocID="{6945310D-73BD-4D5C-8063-6DB1D701B399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D5C5704E-64E6-457A-91D5-A776BDB3E243}" type="pres">
      <dgm:prSet presAssocID="{B2A64296-39DB-4B5E-8BCF-128D3A54908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797EA3-E156-482E-B2BC-3DB54DF7D1EF}" type="pres">
      <dgm:prSet presAssocID="{DAF70DBE-5B6D-4A4B-AF81-9F6FED2040CF}" presName="sibTrans" presStyleLbl="sibTrans2D1" presStyleIdx="1" presStyleCnt="3"/>
      <dgm:spPr/>
      <dgm:t>
        <a:bodyPr/>
        <a:lstStyle/>
        <a:p>
          <a:endParaRPr lang="ru-RU"/>
        </a:p>
      </dgm:t>
    </dgm:pt>
    <dgm:pt modelId="{B4EE74FA-2557-4F7B-B80C-B2F2207891E1}" type="pres">
      <dgm:prSet presAssocID="{DAF70DBE-5B6D-4A4B-AF81-9F6FED2040CF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BBEB5E60-FD22-4CC8-B1FB-F384818D5090}" type="pres">
      <dgm:prSet presAssocID="{418B2F65-4E91-409F-9DD6-448427D04F8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9DB2DA-6AD7-4AA5-95D1-7B76E588ABF5}" type="pres">
      <dgm:prSet presAssocID="{B3C8E738-4C58-4D47-93EF-46663E05BD4C}" presName="sibTrans" presStyleLbl="sibTrans2D1" presStyleIdx="2" presStyleCnt="3"/>
      <dgm:spPr/>
      <dgm:t>
        <a:bodyPr/>
        <a:lstStyle/>
        <a:p>
          <a:endParaRPr lang="ru-RU"/>
        </a:p>
      </dgm:t>
    </dgm:pt>
    <dgm:pt modelId="{098E5324-9453-4B49-990A-3E1797CBE473}" type="pres">
      <dgm:prSet presAssocID="{B3C8E738-4C58-4D47-93EF-46663E05BD4C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29617890-8B1E-48EB-AC26-615982D97537}" srcId="{BDE9F259-F99E-4B34-92E2-296C05B3A736}" destId="{4BADDBE7-9023-41F4-B39C-3D440BCA10F4}" srcOrd="0" destOrd="0" parTransId="{F3DD749F-1D22-4EFE-A90F-924C53EA1CBE}" sibTransId="{6945310D-73BD-4D5C-8063-6DB1D701B399}"/>
    <dgm:cxn modelId="{EB002F8C-9A68-468E-B3F1-DE24BC585F1F}" type="presOf" srcId="{418B2F65-4E91-409F-9DD6-448427D04F81}" destId="{BBEB5E60-FD22-4CC8-B1FB-F384818D5090}" srcOrd="0" destOrd="0" presId="urn:microsoft.com/office/officeart/2005/8/layout/cycle7"/>
    <dgm:cxn modelId="{D28BC3CA-96C6-41FB-8209-22B164A17DD0}" type="presOf" srcId="{6945310D-73BD-4D5C-8063-6DB1D701B399}" destId="{C1AA0A8C-5D1C-46A7-9D14-FB138A61EF7A}" srcOrd="1" destOrd="0" presId="urn:microsoft.com/office/officeart/2005/8/layout/cycle7"/>
    <dgm:cxn modelId="{6EA05844-962D-46E4-93B2-A386A06C6477}" type="presOf" srcId="{B3C8E738-4C58-4D47-93EF-46663E05BD4C}" destId="{D19DB2DA-6AD7-4AA5-95D1-7B76E588ABF5}" srcOrd="0" destOrd="0" presId="urn:microsoft.com/office/officeart/2005/8/layout/cycle7"/>
    <dgm:cxn modelId="{EC1EBFDD-7B29-4C01-9665-2EDFF8643EC2}" type="presOf" srcId="{DAF70DBE-5B6D-4A4B-AF81-9F6FED2040CF}" destId="{B4EE74FA-2557-4F7B-B80C-B2F2207891E1}" srcOrd="1" destOrd="0" presId="urn:microsoft.com/office/officeart/2005/8/layout/cycle7"/>
    <dgm:cxn modelId="{C9C4AA51-4AC5-4ECF-A88B-55CC071F543C}" type="presOf" srcId="{B2A64296-39DB-4B5E-8BCF-128D3A54908A}" destId="{D5C5704E-64E6-457A-91D5-A776BDB3E243}" srcOrd="0" destOrd="0" presId="urn:microsoft.com/office/officeart/2005/8/layout/cycle7"/>
    <dgm:cxn modelId="{BAFDB1D0-6457-4F40-83E5-D71BF4D2DD7E}" type="presOf" srcId="{DAF70DBE-5B6D-4A4B-AF81-9F6FED2040CF}" destId="{2A797EA3-E156-482E-B2BC-3DB54DF7D1EF}" srcOrd="0" destOrd="0" presId="urn:microsoft.com/office/officeart/2005/8/layout/cycle7"/>
    <dgm:cxn modelId="{F2E2F967-E4AD-43AA-BC5B-322F1C876BD3}" type="presOf" srcId="{B3C8E738-4C58-4D47-93EF-46663E05BD4C}" destId="{098E5324-9453-4B49-990A-3E1797CBE473}" srcOrd="1" destOrd="0" presId="urn:microsoft.com/office/officeart/2005/8/layout/cycle7"/>
    <dgm:cxn modelId="{38BA7FAC-273C-478C-BD1C-6B68E7CA359A}" type="presOf" srcId="{6945310D-73BD-4D5C-8063-6DB1D701B399}" destId="{EB3DB9E7-6C0D-47AF-BFB3-0446653C3593}" srcOrd="0" destOrd="0" presId="urn:microsoft.com/office/officeart/2005/8/layout/cycle7"/>
    <dgm:cxn modelId="{9C4630F9-4519-41B3-B415-A4E7230BF4BE}" type="presOf" srcId="{BDE9F259-F99E-4B34-92E2-296C05B3A736}" destId="{9E05FD87-AFF7-48A5-B5B3-4E644DE762DA}" srcOrd="0" destOrd="0" presId="urn:microsoft.com/office/officeart/2005/8/layout/cycle7"/>
    <dgm:cxn modelId="{7D94C8CE-B04D-4F13-AE29-886E5249909D}" srcId="{BDE9F259-F99E-4B34-92E2-296C05B3A736}" destId="{418B2F65-4E91-409F-9DD6-448427D04F81}" srcOrd="2" destOrd="0" parTransId="{0A645C68-A5A9-4E17-AFDF-7C857AF39FEF}" sibTransId="{B3C8E738-4C58-4D47-93EF-46663E05BD4C}"/>
    <dgm:cxn modelId="{1ECE8428-0AF4-4C58-8599-25A20A0A8D14}" type="presOf" srcId="{4BADDBE7-9023-41F4-B39C-3D440BCA10F4}" destId="{7CE74965-990B-42C5-8A54-4E478A2EC9B8}" srcOrd="0" destOrd="0" presId="urn:microsoft.com/office/officeart/2005/8/layout/cycle7"/>
    <dgm:cxn modelId="{4D66A938-8C99-4DAD-9097-C2D7AA81B2D6}" srcId="{BDE9F259-F99E-4B34-92E2-296C05B3A736}" destId="{B2A64296-39DB-4B5E-8BCF-128D3A54908A}" srcOrd="1" destOrd="0" parTransId="{2FC78235-68FE-46B8-8B9B-8B7E7AE5B2E0}" sibTransId="{DAF70DBE-5B6D-4A4B-AF81-9F6FED2040CF}"/>
    <dgm:cxn modelId="{46C4CA37-7AEF-4809-897B-A297E13A060D}" type="presParOf" srcId="{9E05FD87-AFF7-48A5-B5B3-4E644DE762DA}" destId="{7CE74965-990B-42C5-8A54-4E478A2EC9B8}" srcOrd="0" destOrd="0" presId="urn:microsoft.com/office/officeart/2005/8/layout/cycle7"/>
    <dgm:cxn modelId="{FE227724-B881-428F-80E9-62DBE41AD5F6}" type="presParOf" srcId="{9E05FD87-AFF7-48A5-B5B3-4E644DE762DA}" destId="{EB3DB9E7-6C0D-47AF-BFB3-0446653C3593}" srcOrd="1" destOrd="0" presId="urn:microsoft.com/office/officeart/2005/8/layout/cycle7"/>
    <dgm:cxn modelId="{BDA6A88F-EE78-4309-9E5A-074098954C69}" type="presParOf" srcId="{EB3DB9E7-6C0D-47AF-BFB3-0446653C3593}" destId="{C1AA0A8C-5D1C-46A7-9D14-FB138A61EF7A}" srcOrd="0" destOrd="0" presId="urn:microsoft.com/office/officeart/2005/8/layout/cycle7"/>
    <dgm:cxn modelId="{578356C2-56E7-49E5-A6E4-9600A72D1732}" type="presParOf" srcId="{9E05FD87-AFF7-48A5-B5B3-4E644DE762DA}" destId="{D5C5704E-64E6-457A-91D5-A776BDB3E243}" srcOrd="2" destOrd="0" presId="urn:microsoft.com/office/officeart/2005/8/layout/cycle7"/>
    <dgm:cxn modelId="{EE9F83B9-A8A9-4377-9043-C8650E439588}" type="presParOf" srcId="{9E05FD87-AFF7-48A5-B5B3-4E644DE762DA}" destId="{2A797EA3-E156-482E-B2BC-3DB54DF7D1EF}" srcOrd="3" destOrd="0" presId="urn:microsoft.com/office/officeart/2005/8/layout/cycle7"/>
    <dgm:cxn modelId="{CBC805F2-7ACC-49F2-9E41-D1F96731EEF9}" type="presParOf" srcId="{2A797EA3-E156-482E-B2BC-3DB54DF7D1EF}" destId="{B4EE74FA-2557-4F7B-B80C-B2F2207891E1}" srcOrd="0" destOrd="0" presId="urn:microsoft.com/office/officeart/2005/8/layout/cycle7"/>
    <dgm:cxn modelId="{10544E60-5F01-45EF-B8FE-AD7F9A1BC93D}" type="presParOf" srcId="{9E05FD87-AFF7-48A5-B5B3-4E644DE762DA}" destId="{BBEB5E60-FD22-4CC8-B1FB-F384818D5090}" srcOrd="4" destOrd="0" presId="urn:microsoft.com/office/officeart/2005/8/layout/cycle7"/>
    <dgm:cxn modelId="{08E36349-AA4B-4A20-BDCC-295782F57493}" type="presParOf" srcId="{9E05FD87-AFF7-48A5-B5B3-4E644DE762DA}" destId="{D19DB2DA-6AD7-4AA5-95D1-7B76E588ABF5}" srcOrd="5" destOrd="0" presId="urn:microsoft.com/office/officeart/2005/8/layout/cycle7"/>
    <dgm:cxn modelId="{98241F32-535E-4628-9D92-76537A11200E}" type="presParOf" srcId="{D19DB2DA-6AD7-4AA5-95D1-7B76E588ABF5}" destId="{098E5324-9453-4B49-990A-3E1797CBE473}" srcOrd="0" destOrd="0" presId="urn:microsoft.com/office/officeart/2005/8/layout/cycle7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463F700-DC01-48C4-88EE-AC94CF6EDC0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77B368A-8DCE-4ED7-8F96-A52A5B1FE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3F700-DC01-48C4-88EE-AC94CF6EDC0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B368A-8DCE-4ED7-8F96-A52A5B1FE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463F700-DC01-48C4-88EE-AC94CF6EDC0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77B368A-8DCE-4ED7-8F96-A52A5B1FE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73CD715-0B20-4661-99F4-B49CEF54DA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3F700-DC01-48C4-88EE-AC94CF6EDC0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B368A-8DCE-4ED7-8F96-A52A5B1FE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463F700-DC01-48C4-88EE-AC94CF6EDC0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77B368A-8DCE-4ED7-8F96-A52A5B1FE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3F700-DC01-48C4-88EE-AC94CF6EDC0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B368A-8DCE-4ED7-8F96-A52A5B1FE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3F700-DC01-48C4-88EE-AC94CF6EDC0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B368A-8DCE-4ED7-8F96-A52A5B1FE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3F700-DC01-48C4-88EE-AC94CF6EDC0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B368A-8DCE-4ED7-8F96-A52A5B1FE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463F700-DC01-48C4-88EE-AC94CF6EDC0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B368A-8DCE-4ED7-8F96-A52A5B1FE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3F700-DC01-48C4-88EE-AC94CF6EDC0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B368A-8DCE-4ED7-8F96-A52A5B1FE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3F700-DC01-48C4-88EE-AC94CF6EDC0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B368A-8DCE-4ED7-8F96-A52A5B1FE8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463F700-DC01-48C4-88EE-AC94CF6EDC0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77B368A-8DCE-4ED7-8F96-A52A5B1FE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/>
              <a:t>Урок новых  знаний по теме:</a:t>
            </a:r>
          </a:p>
        </p:txBody>
      </p:sp>
      <p:sp>
        <p:nvSpPr>
          <p:cNvPr id="57348" name="WordArt 4"/>
          <p:cNvSpPr>
            <a:spLocks noChangeArrowheads="1" noChangeShapeType="1" noTextEdit="1"/>
          </p:cNvSpPr>
          <p:nvPr/>
        </p:nvSpPr>
        <p:spPr bwMode="auto">
          <a:xfrm>
            <a:off x="0" y="1785925"/>
            <a:ext cx="8143900" cy="4357719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6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«Внутренняя среда </a:t>
            </a:r>
            <a:r>
              <a:rPr lang="ru-RU" sz="60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организма</a:t>
            </a:r>
            <a:r>
              <a:rPr lang="ru-RU" sz="6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 </a:t>
            </a:r>
            <a:endParaRPr lang="ru-RU" sz="6000" kern="10" dirty="0" smtClean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Impact"/>
            </a:endParaRPr>
          </a:p>
          <a:p>
            <a:pPr algn="ctr"/>
            <a:r>
              <a:rPr lang="ru-RU" sz="60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и</a:t>
            </a:r>
          </a:p>
          <a:p>
            <a:pPr algn="ctr"/>
            <a:r>
              <a:rPr lang="ru-RU" sz="60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 её значение.»</a:t>
            </a:r>
            <a:endParaRPr lang="ru-RU" sz="60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857224" y="16430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2844" y="785794"/>
            <a:ext cx="764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Единая внутренняя среда организма</a:t>
            </a:r>
            <a:endParaRPr lang="ru-RU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-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-</a:t>
            </a:r>
          </a:p>
        </p:txBody>
      </p:sp>
      <p:pic>
        <p:nvPicPr>
          <p:cNvPr id="35844" name="Picture 4" descr="кров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8001024" cy="4538662"/>
          </a:xfrm>
          <a:prstGeom prst="rect">
            <a:avLst/>
          </a:prstGeom>
          <a:noFill/>
        </p:spPr>
      </p:pic>
      <p:pic>
        <p:nvPicPr>
          <p:cNvPr id="35845" name="Picture 5" descr="рис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05263"/>
            <a:ext cx="5211763" cy="2170112"/>
          </a:xfrm>
          <a:prstGeom prst="rect">
            <a:avLst/>
          </a:prstGeom>
          <a:noFill/>
        </p:spPr>
      </p:pic>
      <p:pic>
        <p:nvPicPr>
          <p:cNvPr id="35846" name="Picture 6" descr="Рисунок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00338" y="0"/>
            <a:ext cx="3297237" cy="1544638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71472" y="3286124"/>
            <a:ext cx="3214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4,5 – 5,5 литров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500694" y="4143380"/>
            <a:ext cx="37609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Функции:  транспортная,</a:t>
            </a:r>
          </a:p>
          <a:p>
            <a:r>
              <a:rPr lang="ru-RU" sz="2400" dirty="0" smtClean="0"/>
              <a:t>Защитная, гуморальная</a:t>
            </a:r>
          </a:p>
          <a:p>
            <a:r>
              <a:rPr lang="ru-RU" sz="2400" dirty="0" smtClean="0"/>
              <a:t>Регуляция температуры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571612"/>
            <a:ext cx="7239000" cy="4884751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/>
              <a:t>               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sz="3600" dirty="0"/>
              <a:t>Эритроциты</a:t>
            </a:r>
          </a:p>
          <a:p>
            <a:r>
              <a:rPr lang="ru-RU" sz="3600" dirty="0" smtClean="0"/>
              <a:t>Лейкоциты</a:t>
            </a:r>
          </a:p>
          <a:p>
            <a:r>
              <a:rPr lang="ru-RU" sz="3600" dirty="0" smtClean="0"/>
              <a:t>Тромбоциты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32772" name="Picture 4" descr="ри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1275" y="4076700"/>
            <a:ext cx="3297238" cy="2781300"/>
          </a:xfrm>
          <a:prstGeom prst="rect">
            <a:avLst/>
          </a:prstGeom>
          <a:noFill/>
        </p:spPr>
      </p:pic>
      <p:sp>
        <p:nvSpPr>
          <p:cNvPr id="32773" name="WordArt 5"/>
          <p:cNvSpPr>
            <a:spLocks noChangeArrowheads="1" noChangeShapeType="1" noTextEdit="1"/>
          </p:cNvSpPr>
          <p:nvPr/>
        </p:nvSpPr>
        <p:spPr bwMode="auto">
          <a:xfrm>
            <a:off x="2143108" y="1142985"/>
            <a:ext cx="2643206" cy="1214446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58468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ru-RU" sz="4000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</a:endParaRPr>
          </a:p>
        </p:txBody>
      </p:sp>
      <p:sp>
        <p:nvSpPr>
          <p:cNvPr id="32774" name="WordArt 6"/>
          <p:cNvSpPr>
            <a:spLocks noChangeArrowheads="1" noChangeShapeType="1" noTextEdit="1"/>
          </p:cNvSpPr>
          <p:nvPr/>
        </p:nvSpPr>
        <p:spPr bwMode="auto">
          <a:xfrm>
            <a:off x="1071538" y="571480"/>
            <a:ext cx="28765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32775" name="WordArt 7"/>
          <p:cNvSpPr>
            <a:spLocks noChangeArrowheads="1" noChangeShapeType="1" noTextEdit="1"/>
          </p:cNvSpPr>
          <p:nvPr/>
        </p:nvSpPr>
        <p:spPr bwMode="auto">
          <a:xfrm>
            <a:off x="71406" y="2357431"/>
            <a:ext cx="5072098" cy="1214446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2306"/>
              </a:avLst>
            </a:prstTxWarp>
          </a:bodyPr>
          <a:lstStyle/>
          <a:p>
            <a:pPr algn="ctr"/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Форменные </a:t>
            </a:r>
            <a:r>
              <a:rPr lang="ru-RU" sz="36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элементы</a:t>
            </a:r>
            <a:endParaRPr lang="ru-RU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sp>
        <p:nvSpPr>
          <p:cNvPr id="32776" name="WordArt 8"/>
          <p:cNvSpPr>
            <a:spLocks noChangeArrowheads="1" noChangeShapeType="1" noTextEdit="1"/>
          </p:cNvSpPr>
          <p:nvPr/>
        </p:nvSpPr>
        <p:spPr bwMode="auto">
          <a:xfrm>
            <a:off x="1643042" y="1428737"/>
            <a:ext cx="2928958" cy="9286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2748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плазма</a:t>
            </a:r>
          </a:p>
        </p:txBody>
      </p:sp>
      <p:pic>
        <p:nvPicPr>
          <p:cNvPr id="32777" name="Picture 9" descr="рис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2725" y="928670"/>
            <a:ext cx="3698875" cy="285752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42844" y="214290"/>
            <a:ext cx="699171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Состав крови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1828800" y="609600"/>
            <a:ext cx="5181600" cy="114300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3600" b="1">
                <a:solidFill>
                  <a:srgbClr val="FF0000"/>
                </a:solidFill>
              </a:rPr>
              <a:t>К Р О В Ь</a:t>
            </a: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285720" y="2971800"/>
            <a:ext cx="3371880" cy="60960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50000">
                <a:srgbClr val="FFFFFF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800" b="1" dirty="0">
                <a:solidFill>
                  <a:srgbClr val="FF0000"/>
                </a:solidFill>
              </a:rPr>
              <a:t>П Л А З М А</a:t>
            </a: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3357554" y="5572140"/>
            <a:ext cx="2286016" cy="53340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50000">
                <a:srgbClr val="FFFFFF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800" b="1" dirty="0">
                <a:solidFill>
                  <a:srgbClr val="FF0000"/>
                </a:solidFill>
              </a:rPr>
              <a:t>Лейкоциты</a:t>
            </a:r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2895600" y="4343400"/>
            <a:ext cx="2057400" cy="53340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b="1">
                <a:solidFill>
                  <a:srgbClr val="FF0000"/>
                </a:solidFill>
              </a:rPr>
              <a:t>Т</a:t>
            </a:r>
            <a:r>
              <a:rPr lang="ru-RU" sz="2800" b="1">
                <a:solidFill>
                  <a:srgbClr val="FF0000"/>
                </a:solidFill>
              </a:rPr>
              <a:t>ромбоциты</a:t>
            </a:r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6000760" y="5572140"/>
            <a:ext cx="2133600" cy="53340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800" b="1">
                <a:solidFill>
                  <a:srgbClr val="FF0000"/>
                </a:solidFill>
              </a:rPr>
              <a:t>Эритроциты</a:t>
            </a:r>
          </a:p>
        </p:txBody>
      </p:sp>
      <p:sp>
        <p:nvSpPr>
          <p:cNvPr id="3103" name="Line 31"/>
          <p:cNvSpPr>
            <a:spLocks noChangeShapeType="1"/>
          </p:cNvSpPr>
          <p:nvPr/>
        </p:nvSpPr>
        <p:spPr bwMode="auto">
          <a:xfrm flipH="1">
            <a:off x="2438400" y="1752600"/>
            <a:ext cx="1752600" cy="1219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>
            <a:off x="4724400" y="1752600"/>
            <a:ext cx="1524000" cy="1219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5486400" y="4572000"/>
            <a:ext cx="2743200" cy="620713"/>
            <a:chOff x="3360" y="2928"/>
            <a:chExt cx="1728" cy="391"/>
          </a:xfrm>
        </p:grpSpPr>
        <p:sp>
          <p:nvSpPr>
            <p:cNvPr id="3092" name="Rectangle 20"/>
            <p:cNvSpPr>
              <a:spLocks noChangeArrowheads="1"/>
            </p:cNvSpPr>
            <p:nvPr/>
          </p:nvSpPr>
          <p:spPr bwMode="auto">
            <a:xfrm flipV="1">
              <a:off x="3360" y="2928"/>
              <a:ext cx="1728" cy="384"/>
            </a:xfrm>
            <a:prstGeom prst="rect">
              <a:avLst/>
            </a:prstGeom>
            <a:gradFill rotWithShape="0">
              <a:gsLst>
                <a:gs pos="0">
                  <a:srgbClr val="FFFF99"/>
                </a:gs>
                <a:gs pos="50000">
                  <a:schemeClr val="bg1"/>
                </a:gs>
                <a:gs pos="100000">
                  <a:srgbClr val="FFFF99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endParaRPr lang="fr-BE"/>
            </a:p>
          </p:txBody>
        </p:sp>
        <p:sp>
          <p:nvSpPr>
            <p:cNvPr id="3116" name="Text Box 44"/>
            <p:cNvSpPr txBox="1">
              <a:spLocks noChangeArrowheads="1"/>
            </p:cNvSpPr>
            <p:nvPr/>
          </p:nvSpPr>
          <p:spPr bwMode="auto">
            <a:xfrm>
              <a:off x="3378" y="2992"/>
              <a:ext cx="15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ru-RU" b="1"/>
                <a:t>     </a:t>
              </a:r>
              <a:r>
                <a:rPr lang="ru-RU" sz="2800" b="1">
                  <a:solidFill>
                    <a:srgbClr val="FF0000"/>
                  </a:solidFill>
                </a:rPr>
                <a:t>К Л Е Т К И</a:t>
              </a:r>
            </a:p>
          </p:txBody>
        </p:sp>
      </p:grpSp>
      <p:sp>
        <p:nvSpPr>
          <p:cNvPr id="3121" name="Rectangle 49"/>
          <p:cNvSpPr>
            <a:spLocks noChangeArrowheads="1"/>
          </p:cNvSpPr>
          <p:nvPr/>
        </p:nvSpPr>
        <p:spPr bwMode="auto">
          <a:xfrm>
            <a:off x="4000496" y="2928934"/>
            <a:ext cx="4000528" cy="60960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50000">
                <a:srgbClr val="FFFFFF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800" b="1">
                <a:solidFill>
                  <a:srgbClr val="FF0000"/>
                </a:solidFill>
              </a:rPr>
              <a:t>Форменные элементы</a:t>
            </a:r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auto">
          <a:xfrm flipH="1">
            <a:off x="3962400" y="3581400"/>
            <a:ext cx="205740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auto">
          <a:xfrm>
            <a:off x="6629400" y="3581400"/>
            <a:ext cx="10668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auto">
          <a:xfrm flipH="1">
            <a:off x="5562600" y="5181600"/>
            <a:ext cx="3048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auto">
          <a:xfrm>
            <a:off x="7848600" y="5181600"/>
            <a:ext cx="2286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2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7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 animBg="1" autoUpdateAnimBg="0"/>
      <p:bldP spid="3091" grpId="0" animBg="1" autoUpdateAnimBg="0"/>
      <p:bldP spid="3099" grpId="0" animBg="1" autoUpdateAnimBg="0"/>
      <p:bldP spid="3100" grpId="0" animBg="1" autoUpdateAnimBg="0"/>
      <p:bldP spid="3101" grpId="0" animBg="1" autoUpdateAnimBg="0"/>
      <p:bldP spid="3103" grpId="0" animBg="1"/>
      <p:bldP spid="3104" grpId="0" animBg="1"/>
      <p:bldP spid="3121" grpId="0" animBg="1" autoUpdateAnimBg="0"/>
      <p:bldP spid="3123" grpId="0" animBg="1"/>
      <p:bldP spid="3125" grpId="0" animBg="1"/>
      <p:bldP spid="3126" grpId="0" animBg="1"/>
      <p:bldP spid="31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71480"/>
            <a:ext cx="7275344" cy="5693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Тканевая жидкость -  </a:t>
            </a:r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прозрачная, по составу сходна с плазмой крови, через неё осуществляется  обмен с цитоплазмой клеток. Служит средой существования клеток.</a:t>
            </a:r>
          </a:p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Среднее количество – 18 литров.</a:t>
            </a:r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Постоянно обновляется.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428604"/>
            <a:ext cx="7429552" cy="58477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Лимфа – 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</a:t>
            </a:r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розрачная жидкость, которая обеспечивает возвращение в сосуды избытка жидкости, белков, а также фильтрацию и иммунитет.</a:t>
            </a:r>
          </a:p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Содержит 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лимфоциты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. Среднее количество – 1.5 – 2 литра.</a:t>
            </a:r>
            <a:endParaRPr lang="ru-RU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357166"/>
            <a:ext cx="7215238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Гомеостаз </a:t>
            </a:r>
            <a:r>
              <a:rPr lang="ru-RU" sz="3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( от греч. «Гомеос» подобный, «Стазис» состояние </a:t>
            </a:r>
          </a:p>
          <a:p>
            <a:pPr algn="ctr"/>
            <a:r>
              <a:rPr lang="ru-RU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Внутренняя среда организма имеет относительное постоянство состава и физико-химических свойств.</a:t>
            </a:r>
          </a:p>
          <a:p>
            <a:pPr algn="ctr"/>
            <a:r>
              <a:rPr lang="ru-RU" sz="3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Как вы думаете, почему сохранение гомеостаза столь важно?</a:t>
            </a:r>
            <a:endParaRPr lang="ru-RU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42852"/>
            <a:ext cx="7429552" cy="4862870"/>
          </a:xfrm>
          <a:prstGeom prst="rect">
            <a:avLst/>
          </a:prstGeom>
          <a:noFill/>
          <a:ln>
            <a:solidFill>
              <a:srgbClr val="3333FF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Внутренняя среда </a:t>
            </a:r>
            <a:r>
              <a:rPr lang="ru-RU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находится в подвижном равновесии одни вещества расходуются, на смену им приходят  - другие</a:t>
            </a:r>
          </a:p>
          <a:p>
            <a:pPr algn="ctr"/>
            <a:r>
              <a:rPr lang="ru-RU" sz="3200" b="1" cap="none" spc="0" dirty="0" smtClean="0">
                <a:ln w="900" cmpd="sng">
                  <a:solidFill>
                    <a:srgbClr val="92D050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Для каждого вещества диапазон показателей от и до – это результат подвижного равновесия между приходом и расходом</a:t>
            </a:r>
          </a:p>
          <a:p>
            <a:pPr algn="ctr"/>
            <a:r>
              <a:rPr lang="ru-RU" sz="3200" b="1" smtClean="0">
                <a:ln w="900" cmpd="sng">
                  <a:solidFill>
                    <a:srgbClr val="92D050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Например: К</a:t>
            </a:r>
            <a:r>
              <a:rPr lang="ru-RU" sz="2800" b="1" smtClean="0">
                <a:ln w="900" cmpd="sng">
                  <a:solidFill>
                    <a:srgbClr val="92D050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+ от 16 до 20 мг в 100мл</a:t>
            </a:r>
            <a:endParaRPr lang="ru-RU" sz="3200" b="1" cap="none" spc="0" dirty="0">
              <a:ln w="900" cmpd="sng">
                <a:solidFill>
                  <a:srgbClr val="92D050">
                    <a:alpha val="55000"/>
                  </a:srgb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7215238" cy="470898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Регуляция концентрации веществ поддерживается нервным и гуморальным путём.</a:t>
            </a:r>
          </a:p>
          <a:p>
            <a:pPr algn="ctr"/>
            <a:r>
              <a:rPr lang="ru-RU" sz="2800" b="1" dirty="0" smtClean="0">
                <a:ln w="900" cmpd="sng">
                  <a:solidFill>
                    <a:srgbClr val="92D050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1) Рецепторы в стенках кровеносных сосудов, норма, повышение концентрации вещества, рефлексы.</a:t>
            </a:r>
          </a:p>
          <a:p>
            <a:pPr algn="ctr"/>
            <a:endParaRPr lang="ru-RU" b="1" dirty="0" smtClean="0">
              <a:ln w="900" cmpd="sng">
                <a:solidFill>
                  <a:srgbClr val="92D050">
                    <a:alpha val="55000"/>
                  </a:srgb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endParaRPr lang="ru-RU" b="1" dirty="0" smtClean="0">
              <a:ln w="900" cmpd="sng">
                <a:solidFill>
                  <a:srgbClr val="92D050">
                    <a:alpha val="55000"/>
                  </a:srgb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r>
              <a:rPr lang="ru-RU" sz="2800" b="1" dirty="0" smtClean="0">
                <a:ln w="900" cmpd="sng">
                  <a:solidFill>
                    <a:srgbClr val="92D050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2) Кровь с повышенной концентрацией сахара, сигнал, поджелудочная железа, гипоталамус, инсулин.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7715304" cy="58477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Синквейн</a:t>
            </a:r>
          </a:p>
          <a:p>
            <a:pPr algn="ctr"/>
            <a:r>
              <a:rPr lang="ru-RU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5строк</a:t>
            </a:r>
          </a:p>
          <a:p>
            <a:pPr algn="ctr"/>
            <a:r>
              <a:rPr lang="ru-RU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 – понятие( </a:t>
            </a:r>
            <a:r>
              <a:rPr lang="ru-RU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</a:t>
            </a:r>
            <a:r>
              <a:rPr lang="ru-RU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дно слово).</a:t>
            </a:r>
          </a:p>
          <a:p>
            <a:pPr algn="ctr"/>
            <a:r>
              <a:rPr lang="ru-RU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2 -  прилагательные (два слова).</a:t>
            </a:r>
          </a:p>
          <a:p>
            <a:pPr algn="ctr"/>
            <a:r>
              <a:rPr lang="ru-RU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3 – глаголы (три слова).</a:t>
            </a:r>
          </a:p>
          <a:p>
            <a:pPr algn="ctr"/>
            <a:r>
              <a:rPr lang="ru-RU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4 – предложение (из четырёх слов).</a:t>
            </a:r>
          </a:p>
          <a:p>
            <a:pPr algn="ctr"/>
            <a:r>
              <a:rPr lang="ru-RU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5 – существительное (одно слово).</a:t>
            </a:r>
          </a:p>
          <a:p>
            <a:pPr algn="ctr"/>
            <a:r>
              <a:rPr lang="ru-RU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Прилагательные и глаголы должны раскрывать понятие, а предложение – иметь смысловой характер.</a:t>
            </a:r>
            <a:endParaRPr lang="ru-RU" sz="3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Девиз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4400" dirty="0" smtClean="0">
                <a:solidFill>
                  <a:srgbClr val="FFFF00"/>
                </a:solidFill>
              </a:rPr>
              <a:t>Познай себя – и ты познаешь мир!</a:t>
            </a:r>
          </a:p>
          <a:p>
            <a:pPr>
              <a:buNone/>
            </a:pP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6932196" cy="618630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1 клетка.</a:t>
            </a:r>
          </a:p>
          <a:p>
            <a:pPr algn="ctr"/>
            <a:r>
              <a:rPr lang="ru-RU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2 маленькая, самостоятельная.</a:t>
            </a:r>
          </a:p>
          <a:p>
            <a:pPr algn="ctr"/>
            <a:r>
              <a:rPr lang="ru-RU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3 живёт, делится, растёт.</a:t>
            </a:r>
          </a:p>
          <a:p>
            <a:pPr algn="ctr"/>
            <a:r>
              <a:rPr lang="ru-RU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4 структурная, функциональная, единица жизни.</a:t>
            </a:r>
          </a:p>
          <a:p>
            <a:pPr algn="ctr"/>
            <a:r>
              <a:rPr lang="ru-RU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5 Система.</a:t>
            </a:r>
            <a:endParaRPr lang="ru-RU" sz="44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7643866" cy="5509200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95000" rotWithShape="0">
              <a:srgbClr val="000000">
                <a:alpha val="50000"/>
              </a:srgbClr>
            </a:outerShdw>
            <a:softEdge rad="12700"/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1 Среда.</a:t>
            </a:r>
          </a:p>
          <a:p>
            <a:pPr algn="ctr"/>
            <a:r>
              <a:rPr lang="ru-RU" sz="4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2 Внутренняя, постоянная.</a:t>
            </a:r>
          </a:p>
          <a:p>
            <a:pPr algn="ctr"/>
            <a:r>
              <a:rPr lang="ru-RU" sz="4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3 Движется, обновляется, защищает.</a:t>
            </a:r>
          </a:p>
          <a:p>
            <a:pPr algn="ctr"/>
            <a:r>
              <a:rPr lang="ru-RU" sz="4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4 Основа  жизни клеток организма.</a:t>
            </a:r>
          </a:p>
          <a:p>
            <a:pPr algn="ctr"/>
            <a:r>
              <a:rPr lang="ru-RU" sz="4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5 Жидкость.</a:t>
            </a:r>
          </a:p>
          <a:p>
            <a:pPr algn="ctr"/>
            <a:endParaRPr lang="ru-RU" sz="4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42852"/>
            <a:ext cx="7500990" cy="600164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spc="0" dirty="0" smtClean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4800" b="1" cap="all" spc="0" dirty="0" smtClean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Рефлексия:</a:t>
            </a:r>
            <a:r>
              <a:rPr lang="ru-RU" sz="2800" b="1" cap="all" spc="0" dirty="0" smtClean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800" b="1" cap="all" dirty="0" smtClean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Е</a:t>
            </a:r>
            <a:r>
              <a:rPr lang="ru-RU" sz="2800" b="1" cap="all" spc="0" dirty="0" smtClean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сли рассматривать с медицинской точки зрения наиболее распространенные интоксикации – алкоголь, никотин, пестициды, канцерогены, то наша внутренняя среда нуждается в охране не меньше, чем внешняя, но к сожалению, не все это понимают.</a:t>
            </a:r>
          </a:p>
          <a:p>
            <a:pPr algn="ctr"/>
            <a:endParaRPr lang="ru-RU" sz="2800" b="1" cap="all" dirty="0" smtClean="0">
              <a:ln w="0"/>
              <a:solidFill>
                <a:schemeClr val="accent2">
                  <a:lumMod val="40000"/>
                  <a:lumOff val="6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ru-RU" sz="2800" b="1" cap="all" spc="0" dirty="0" smtClean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Как улучшить внутреннюю среду?</a:t>
            </a:r>
          </a:p>
          <a:p>
            <a:pPr algn="ctr"/>
            <a:endParaRPr lang="ru-RU" sz="2800" b="1" cap="all" dirty="0" smtClean="0">
              <a:ln w="0"/>
              <a:solidFill>
                <a:schemeClr val="accent2">
                  <a:lumMod val="40000"/>
                  <a:lumOff val="6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ru-RU" sz="2800" b="1" cap="all" dirty="0" smtClean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Давайте Составим план действий.</a:t>
            </a:r>
            <a:endParaRPr lang="ru-RU" sz="2800" b="1" cap="all" spc="0" dirty="0">
              <a:ln w="0"/>
              <a:solidFill>
                <a:schemeClr val="accent2">
                  <a:lumMod val="40000"/>
                  <a:lumOff val="6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Основные понятия темы: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dirty="0"/>
              <a:t>Внутренняя среда организма</a:t>
            </a:r>
          </a:p>
          <a:p>
            <a:pPr>
              <a:buFont typeface="Wingdings" pitchFamily="2" charset="2"/>
              <a:buNone/>
            </a:pPr>
            <a:r>
              <a:rPr lang="ru-RU" sz="2800" dirty="0"/>
              <a:t>Гомеостаз</a:t>
            </a:r>
          </a:p>
          <a:p>
            <a:pPr>
              <a:buFont typeface="Wingdings" pitchFamily="2" charset="2"/>
              <a:buNone/>
            </a:pPr>
            <a:r>
              <a:rPr lang="ru-RU" sz="2800" dirty="0"/>
              <a:t>Лимфа</a:t>
            </a:r>
          </a:p>
          <a:p>
            <a:pPr>
              <a:buFont typeface="Wingdings" pitchFamily="2" charset="2"/>
              <a:buNone/>
            </a:pPr>
            <a:r>
              <a:rPr lang="ru-RU" sz="2800" dirty="0"/>
              <a:t>Тканевая жидкость</a:t>
            </a:r>
          </a:p>
          <a:p>
            <a:pPr>
              <a:buFont typeface="Wingdings" pitchFamily="2" charset="2"/>
              <a:buNone/>
            </a:pPr>
            <a:r>
              <a:rPr lang="ru-RU" sz="2800" dirty="0"/>
              <a:t>Кровь – эритроциты, лейкоциты, тромбоциты; Плазма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0"/>
            <a:ext cx="6848841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Обобщение:</a:t>
            </a:r>
          </a:p>
          <a:p>
            <a:pPr algn="ctr"/>
            <a:r>
              <a:rPr lang="ru-RU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Тест</a:t>
            </a:r>
          </a:p>
          <a:p>
            <a:pPr algn="ctr"/>
            <a:r>
              <a:rPr lang="ru-RU" sz="2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Взаимоконтроль</a:t>
            </a:r>
            <a:endParaRPr lang="ru-RU" sz="2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214414" y="1500174"/>
          <a:ext cx="6095999" cy="3571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96441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</a:tr>
              <a:tr h="964413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</a:tr>
              <a:tr h="964413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</a:tr>
              <a:tr h="678661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572140"/>
            <a:ext cx="90265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«5» – 7 ;   «4» – 6, 5 ; «3» – 4,3 ;   «2» менее;</a:t>
            </a:r>
            <a:endParaRPr lang="ru-RU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742952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Домашнее задание</a:t>
            </a:r>
          </a:p>
          <a:p>
            <a:pPr algn="ctr"/>
            <a:r>
              <a:rPr lang="ru-RU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Учебник -стр.116</a:t>
            </a:r>
          </a:p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Рабочая тетрадь № 83-84 стр.34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Способствовать получению знаний о внутренней среде организма и значении постоянства её состава для здоровья человека;</a:t>
            </a:r>
          </a:p>
          <a:p>
            <a:r>
              <a:rPr lang="ru-RU" dirty="0" smtClean="0"/>
              <a:t>Содействовать </a:t>
            </a:r>
            <a:r>
              <a:rPr lang="ru-RU" dirty="0" smtClean="0"/>
              <a:t>развитию критического </a:t>
            </a:r>
            <a:r>
              <a:rPr lang="ru-RU" dirty="0" smtClean="0"/>
              <a:t>мышления, умению находить необходимые сведения,</a:t>
            </a:r>
          </a:p>
          <a:p>
            <a:r>
              <a:rPr lang="ru-RU" dirty="0" smtClean="0"/>
              <a:t> обосновывать свою точку зрения, составлять схемы, выделять главную мысль;</a:t>
            </a:r>
          </a:p>
          <a:p>
            <a:r>
              <a:rPr lang="ru-RU" dirty="0" smtClean="0"/>
              <a:t>Содействовать воспитанию навыков ЖОЗ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Актуализация знаний;</a:t>
            </a:r>
          </a:p>
          <a:p>
            <a:r>
              <a:rPr lang="ru-RU" dirty="0" smtClean="0"/>
              <a:t> Изучение новой темы </a:t>
            </a:r>
          </a:p>
          <a:p>
            <a:r>
              <a:rPr lang="ru-RU" dirty="0" smtClean="0"/>
              <a:t>           Состав внутренней среды;</a:t>
            </a:r>
          </a:p>
          <a:p>
            <a:r>
              <a:rPr lang="ru-RU" dirty="0" smtClean="0"/>
              <a:t>             Значение;</a:t>
            </a:r>
          </a:p>
          <a:p>
            <a:r>
              <a:rPr lang="ru-RU" dirty="0" smtClean="0"/>
              <a:t>              Гомеостаз</a:t>
            </a:r>
          </a:p>
          <a:p>
            <a:r>
              <a:rPr lang="ru-RU" dirty="0" smtClean="0"/>
              <a:t>Релаксация</a:t>
            </a:r>
          </a:p>
          <a:p>
            <a:r>
              <a:rPr lang="ru-RU" dirty="0" smtClean="0"/>
              <a:t>Обобщение знаний</a:t>
            </a:r>
          </a:p>
          <a:p>
            <a:r>
              <a:rPr lang="ru-RU" dirty="0" smtClean="0"/>
              <a:t>Синквейн</a:t>
            </a:r>
          </a:p>
          <a:p>
            <a:r>
              <a:rPr lang="ru-RU" dirty="0" smtClean="0"/>
              <a:t>Рефлексия: Как улучшить внутреннюю среду организма?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Актуализация знаний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Первые живые организмы появились в водах  древнего океана. Средой обитания для них была морская вода. С появлением многоклеточных организмов часть его клеток утратила непосредственный контакт с внешней средой. Они существуют благодаря внутренней среде.</a:t>
            </a:r>
          </a:p>
          <a:p>
            <a:r>
              <a:rPr lang="ru-RU" sz="3200" dirty="0" smtClean="0"/>
              <a:t>Как вы думаете, что представляет собой внутренняя среда организма?</a:t>
            </a: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786" y="2857496"/>
          <a:ext cx="6095999" cy="3532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3241"/>
                <a:gridCol w="2233039"/>
                <a:gridCol w="1809719"/>
              </a:tblGrid>
              <a:tr h="1290020"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Компоненты внутренней среды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Местонахождение в организме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Функции</a:t>
                      </a:r>
                      <a:endParaRPr lang="ru-RU" dirty="0"/>
                    </a:p>
                  </a:txBody>
                  <a:tcPr/>
                </a:tc>
              </a:tr>
              <a:tr h="74739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739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739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428604"/>
            <a:ext cx="75723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Внутренняя среда- единая система жидкостей – является продолжением водной основы клеток.</a:t>
            </a:r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-315913"/>
            <a:ext cx="8229600" cy="1143001"/>
          </a:xfrm>
        </p:spPr>
        <p:txBody>
          <a:bodyPr/>
          <a:lstStyle/>
          <a:p>
            <a:r>
              <a:rPr lang="ru-RU" dirty="0"/>
              <a:t>Внутренняя среда организма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495800"/>
          </a:xfrm>
        </p:spPr>
        <p:txBody>
          <a:bodyPr/>
          <a:lstStyle/>
          <a:p>
            <a:r>
              <a:rPr lang="ru-RU" sz="1800" dirty="0"/>
              <a:t>–                      </a:t>
            </a:r>
            <a:r>
              <a:rPr lang="ru-RU" sz="1500" i="1" dirty="0" smtClean="0"/>
              <a:t>–                                  </a:t>
            </a:r>
            <a:endParaRPr lang="ru-RU" sz="1500" i="1" dirty="0"/>
          </a:p>
          <a:p>
            <a:endParaRPr lang="ru-RU" sz="1800" i="1" dirty="0"/>
          </a:p>
          <a:p>
            <a:endParaRPr lang="ru-RU" sz="1800" i="1" dirty="0"/>
          </a:p>
          <a:p>
            <a:endParaRPr lang="ru-RU" sz="1800" b="1" i="1" dirty="0"/>
          </a:p>
          <a:p>
            <a:endParaRPr lang="ru-RU" sz="1800" b="1" i="1" dirty="0"/>
          </a:p>
        </p:txBody>
      </p:sp>
      <p:pic>
        <p:nvPicPr>
          <p:cNvPr id="41988" name="Picture 4" descr="clip_image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643314"/>
            <a:ext cx="5572163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WordArt 5"/>
          <p:cNvSpPr>
            <a:spLocks noChangeArrowheads="1" noChangeShapeType="1" noTextEdit="1"/>
          </p:cNvSpPr>
          <p:nvPr/>
        </p:nvSpPr>
        <p:spPr bwMode="auto">
          <a:xfrm>
            <a:off x="4067175" y="785794"/>
            <a:ext cx="2486025" cy="928694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-образована</a:t>
            </a:r>
          </a:p>
        </p:txBody>
      </p:sp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179388" y="981075"/>
            <a:ext cx="188595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- КРОВЬЮ </a:t>
            </a:r>
          </a:p>
        </p:txBody>
      </p:sp>
      <p:sp>
        <p:nvSpPr>
          <p:cNvPr id="41991" name="WordArt 7"/>
          <p:cNvSpPr>
            <a:spLocks noChangeArrowheads="1" noChangeShapeType="1" noTextEdit="1"/>
          </p:cNvSpPr>
          <p:nvPr/>
        </p:nvSpPr>
        <p:spPr bwMode="auto">
          <a:xfrm>
            <a:off x="900113" y="1989138"/>
            <a:ext cx="169545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ЛИМФОЙ</a:t>
            </a:r>
          </a:p>
        </p:txBody>
      </p:sp>
      <p:sp>
        <p:nvSpPr>
          <p:cNvPr id="41992" name="WordArt 8"/>
          <p:cNvSpPr>
            <a:spLocks noChangeArrowheads="1" noChangeShapeType="1" noTextEdit="1"/>
          </p:cNvSpPr>
          <p:nvPr/>
        </p:nvSpPr>
        <p:spPr bwMode="auto">
          <a:xfrm>
            <a:off x="2843213" y="2349500"/>
            <a:ext cx="561975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Тканевой жидкостью</a:t>
            </a:r>
            <a:endParaRPr lang="ru-RU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Impact"/>
            </a:endParaRPr>
          </a:p>
        </p:txBody>
      </p:sp>
      <p:sp>
        <p:nvSpPr>
          <p:cNvPr id="41993" name="WordArt 9"/>
          <p:cNvSpPr>
            <a:spLocks noChangeArrowheads="1" noChangeShapeType="1" noTextEdit="1"/>
          </p:cNvSpPr>
          <p:nvPr/>
        </p:nvSpPr>
        <p:spPr bwMode="auto">
          <a:xfrm>
            <a:off x="611188" y="4005263"/>
            <a:ext cx="2105025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ru-RU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14678" y="32146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н сред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857232"/>
            <a:ext cx="7286676" cy="5572164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3" name="TextBox 2"/>
          <p:cNvSpPr txBox="1"/>
          <p:nvPr/>
        </p:nvSpPr>
        <p:spPr>
          <a:xfrm>
            <a:off x="285720" y="142852"/>
            <a:ext cx="71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Внутренняя среда</a:t>
            </a:r>
            <a:endParaRPr lang="ru-RU" sz="28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1428736"/>
            <a:ext cx="343074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B0F0"/>
                </a:solidFill>
              </a:rPr>
              <a:t>Почему клетки нашего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 организма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могут существовать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 только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 в жидкой среде? 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42852"/>
            <a:ext cx="750099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Почему кровь, лимфу и тканевую жидкость считают компонентами единой  внутренней среды?</a:t>
            </a:r>
            <a:endParaRPr lang="ru-RU" sz="2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3" name="Рисунок 2" descr="Изобр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1810512"/>
            <a:ext cx="6357982" cy="404738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1321</TotalTime>
  <Words>704</Words>
  <Application>Microsoft Office PowerPoint</Application>
  <PresentationFormat>Экран (4:3)</PresentationFormat>
  <Paragraphs>154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Изящная</vt:lpstr>
      <vt:lpstr>Урок новых  знаний по теме:</vt:lpstr>
      <vt:lpstr>Девиз урока:</vt:lpstr>
      <vt:lpstr>Цели:</vt:lpstr>
      <vt:lpstr>План урока:</vt:lpstr>
      <vt:lpstr>Актуализация знаний</vt:lpstr>
      <vt:lpstr>Слайд 6</vt:lpstr>
      <vt:lpstr>Внутренняя среда организма</vt:lpstr>
      <vt:lpstr>Слайд 8</vt:lpstr>
      <vt:lpstr>Слайд 9</vt:lpstr>
      <vt:lpstr>Слайд 10</vt:lpstr>
      <vt:lpstr>-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Основные понятия темы:</vt:lpstr>
      <vt:lpstr>Слайд 24</vt:lpstr>
      <vt:lpstr>Слайд 25</vt:lpstr>
    </vt:vector>
  </TitlesOfParts>
  <Company>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121</cp:revision>
  <dcterms:created xsi:type="dcterms:W3CDTF">2009-12-14T12:38:19Z</dcterms:created>
  <dcterms:modified xsi:type="dcterms:W3CDTF">2009-12-21T17:23:18Z</dcterms:modified>
</cp:coreProperties>
</file>