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58" r:id="rId8"/>
    <p:sldId id="269" r:id="rId9"/>
    <p:sldId id="265" r:id="rId10"/>
    <p:sldId id="259" r:id="rId11"/>
    <p:sldId id="267" r:id="rId12"/>
    <p:sldId id="266" r:id="rId13"/>
    <p:sldId id="268" r:id="rId14"/>
    <p:sldId id="273" r:id="rId15"/>
    <p:sldId id="270" r:id="rId16"/>
    <p:sldId id="26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9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расход </a:t>
            </a:r>
            <a:r>
              <a:rPr lang="ru-RU" dirty="0" smtClean="0"/>
              <a:t>электроэнергии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 электроэнергии 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110</c:v>
                </c:pt>
                <c:pt idx="1">
                  <c:v>100</c:v>
                </c:pt>
                <c:pt idx="2">
                  <c:v>110</c:v>
                </c:pt>
                <c:pt idx="3">
                  <c:v>85</c:v>
                </c:pt>
                <c:pt idx="4">
                  <c:v>70</c:v>
                </c:pt>
                <c:pt idx="5">
                  <c:v>65</c:v>
                </c:pt>
                <c:pt idx="6">
                  <c:v>10</c:v>
                </c:pt>
                <c:pt idx="7">
                  <c:v>70</c:v>
                </c:pt>
                <c:pt idx="8">
                  <c:v>90</c:v>
                </c:pt>
                <c:pt idx="9">
                  <c:v>100</c:v>
                </c:pt>
                <c:pt idx="10">
                  <c:v>100</c:v>
                </c:pt>
                <c:pt idx="11">
                  <c:v>105</c:v>
                </c:pt>
              </c:numCache>
            </c:numRef>
          </c:val>
        </c:ser>
        <c:axId val="54928896"/>
        <c:axId val="63683200"/>
      </c:barChart>
      <c:catAx>
        <c:axId val="54928896"/>
        <c:scaling>
          <c:orientation val="minMax"/>
        </c:scaling>
        <c:axPos val="b"/>
        <c:tickLblPos val="nextTo"/>
        <c:crossAx val="63683200"/>
        <c:crosses val="autoZero"/>
        <c:auto val="1"/>
        <c:lblAlgn val="ctr"/>
        <c:lblOffset val="100"/>
      </c:catAx>
      <c:valAx>
        <c:axId val="63683200"/>
        <c:scaling>
          <c:orientation val="minMax"/>
        </c:scaling>
        <c:axPos val="l"/>
        <c:majorGridlines/>
        <c:numFmt formatCode="General" sourceLinked="1"/>
        <c:tickLblPos val="nextTo"/>
        <c:crossAx val="549288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частота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</c:v>
                </c:pt>
                <c:pt idx="1">
                  <c:v>23</c:v>
                </c:pt>
                <c:pt idx="2">
                  <c:v>32</c:v>
                </c:pt>
                <c:pt idx="3">
                  <c:v>10</c:v>
                </c:pt>
                <c:pt idx="4">
                  <c:v>5</c:v>
                </c:pt>
                <c:pt idx="5">
                  <c:v>2</c:v>
                </c:pt>
              </c:numCache>
            </c:numRef>
          </c:val>
        </c:ser>
        <c:axId val="54950912"/>
        <c:axId val="66945408"/>
      </c:barChart>
      <c:catAx>
        <c:axId val="54950912"/>
        <c:scaling>
          <c:orientation val="minMax"/>
        </c:scaling>
        <c:axPos val="b"/>
        <c:numFmt formatCode="General" sourceLinked="1"/>
        <c:tickLblPos val="nextTo"/>
        <c:crossAx val="66945408"/>
        <c:crosses val="autoZero"/>
        <c:auto val="1"/>
        <c:lblAlgn val="ctr"/>
        <c:lblOffset val="100"/>
      </c:catAx>
      <c:valAx>
        <c:axId val="66945408"/>
        <c:scaling>
          <c:orientation val="minMax"/>
        </c:scaling>
        <c:axPos val="l"/>
        <c:majorGridlines/>
        <c:numFmt formatCode="General" sourceLinked="1"/>
        <c:tickLblPos val="nextTo"/>
        <c:crossAx val="549509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частота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</c:v>
                </c:pt>
                <c:pt idx="1">
                  <c:v>23</c:v>
                </c:pt>
                <c:pt idx="2">
                  <c:v>32</c:v>
                </c:pt>
                <c:pt idx="3">
                  <c:v>10</c:v>
                </c:pt>
                <c:pt idx="4">
                  <c:v>5</c:v>
                </c:pt>
                <c:pt idx="5">
                  <c:v>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приборов в тыс. шт.</c:v>
                </c:pt>
              </c:strCache>
            </c:strRef>
          </c:tx>
          <c:marker>
            <c:symbol val="none"/>
          </c:marker>
          <c:cat>
            <c:strRef>
              <c:f>Лист1!$A$2:$A$7</c:f>
              <c:strCache>
                <c:ptCount val="6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2.2999999999999998</c:v>
                </c:pt>
                <c:pt idx="1">
                  <c:v>2.2000000000000002</c:v>
                </c:pt>
                <c:pt idx="2">
                  <c:v>2.5</c:v>
                </c:pt>
                <c:pt idx="3">
                  <c:v>2.6</c:v>
                </c:pt>
                <c:pt idx="4">
                  <c:v>2.8</c:v>
                </c:pt>
                <c:pt idx="5">
                  <c:v>1.9000000000000001</c:v>
                </c:pt>
              </c:numCache>
            </c:numRef>
          </c:val>
        </c:ser>
        <c:marker val="1"/>
        <c:axId val="67520000"/>
        <c:axId val="67521536"/>
      </c:lineChart>
      <c:catAx>
        <c:axId val="67520000"/>
        <c:scaling>
          <c:orientation val="minMax"/>
        </c:scaling>
        <c:axPos val="b"/>
        <c:tickLblPos val="nextTo"/>
        <c:crossAx val="67521536"/>
        <c:crosses val="autoZero"/>
        <c:auto val="1"/>
        <c:lblAlgn val="ctr"/>
        <c:lblOffset val="100"/>
      </c:catAx>
      <c:valAx>
        <c:axId val="67521536"/>
        <c:scaling>
          <c:orientation val="minMax"/>
        </c:scaling>
        <c:axPos val="l"/>
        <c:majorGridlines/>
        <c:numFmt formatCode="General" sourceLinked="1"/>
        <c:tickLblPos val="nextTo"/>
        <c:crossAx val="675200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частота</c:v>
                </c:pt>
              </c:strCache>
            </c:strRef>
          </c:tx>
          <c:marker>
            <c:symbol val="none"/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16</c:v>
                </c:pt>
                <c:pt idx="2">
                  <c:v>77</c:v>
                </c:pt>
                <c:pt idx="3">
                  <c:v>65</c:v>
                </c:pt>
                <c:pt idx="4">
                  <c:v>22</c:v>
                </c:pt>
              </c:numCache>
            </c:numRef>
          </c:val>
        </c:ser>
        <c:marker val="1"/>
        <c:axId val="69858048"/>
        <c:axId val="69859968"/>
      </c:lineChart>
      <c:catAx>
        <c:axId val="69858048"/>
        <c:scaling>
          <c:orientation val="minMax"/>
        </c:scaling>
        <c:axPos val="b"/>
        <c:numFmt formatCode="General" sourceLinked="1"/>
        <c:tickLblPos val="nextTo"/>
        <c:crossAx val="69859968"/>
        <c:crosses val="autoZero"/>
        <c:auto val="1"/>
        <c:lblAlgn val="ctr"/>
        <c:lblOffset val="100"/>
      </c:catAx>
      <c:valAx>
        <c:axId val="69859968"/>
        <c:scaling>
          <c:orientation val="minMax"/>
        </c:scaling>
        <c:axPos val="l"/>
        <c:majorGridlines/>
        <c:numFmt formatCode="General" sourceLinked="1"/>
        <c:tickLblPos val="nextTo"/>
        <c:crossAx val="698580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0595652887139109"/>
          <c:y val="0.15996087598425196"/>
          <c:w val="0.69966322178477691"/>
          <c:h val="0.5157433562992126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cat>
            <c:strRef>
              <c:f>Лист1!$A$2:$A$9</c:f>
              <c:strCache>
                <c:ptCount val="8"/>
                <c:pt idx="0">
                  <c:v>155-160</c:v>
                </c:pt>
                <c:pt idx="1">
                  <c:v>160-165</c:v>
                </c:pt>
                <c:pt idx="2">
                  <c:v>165-170</c:v>
                </c:pt>
                <c:pt idx="3">
                  <c:v>170-175</c:v>
                </c:pt>
                <c:pt idx="4">
                  <c:v>175-180</c:v>
                </c:pt>
                <c:pt idx="5">
                  <c:v>180-185</c:v>
                </c:pt>
                <c:pt idx="6">
                  <c:v>185-190</c:v>
                </c:pt>
                <c:pt idx="7">
                  <c:v>190-195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</c:v>
                </c:pt>
                <c:pt idx="1">
                  <c:v>10</c:v>
                </c:pt>
                <c:pt idx="2">
                  <c:v>28</c:v>
                </c:pt>
                <c:pt idx="3">
                  <c:v>36</c:v>
                </c:pt>
                <c:pt idx="4">
                  <c:v>48</c:v>
                </c:pt>
                <c:pt idx="5">
                  <c:v>26</c:v>
                </c:pt>
                <c:pt idx="6">
                  <c:v>16</c:v>
                </c:pt>
                <c:pt idx="7">
                  <c:v>8</c:v>
                </c:pt>
              </c:numCache>
            </c:numRef>
          </c:val>
        </c:ser>
        <c:gapWidth val="0"/>
        <c:overlap val="100"/>
        <c:axId val="71712128"/>
        <c:axId val="71754880"/>
      </c:barChart>
      <c:catAx>
        <c:axId val="71712128"/>
        <c:scaling>
          <c:orientation val="minMax"/>
        </c:scaling>
        <c:axPos val="b"/>
        <c:numFmt formatCode="General" sourceLinked="1"/>
        <c:majorTickMark val="none"/>
        <c:tickLblPos val="nextTo"/>
        <c:crossAx val="71754880"/>
        <c:crosses val="autoZero"/>
        <c:auto val="1"/>
        <c:lblAlgn val="ctr"/>
        <c:lblOffset val="100"/>
      </c:catAx>
      <c:valAx>
        <c:axId val="7175488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17121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66C6203-B8D5-42DA-9D4C-5992C59157B9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A33323C-3E90-4DA1-B845-4ADD029072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500034" y="2428868"/>
            <a:ext cx="828680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Наглядное представление статистической информации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42910" y="928670"/>
            <a:ext cx="792961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Динамику изменения статистических данных во времени часто иллюстрируют с помощью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полигона.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построения полигона отмечают в координатной плоскости точки, абсциссами которых служат моменты времени, а ординатами – соответствующие им статистические данные. Соединив последовательно эти точки отрезками, получают ломаную, которая называется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полигоном.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Данные о производстве заводом приборов в первом полугодии 2010 года (по месяцам):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2000240"/>
          <a:ext cx="7500990" cy="3192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1071570"/>
                <a:gridCol w="1071570"/>
                <a:gridCol w="1071570"/>
                <a:gridCol w="1071570"/>
                <a:gridCol w="1071570"/>
                <a:gridCol w="1071570"/>
              </a:tblGrid>
              <a:tr h="1272622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Месяц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VI</a:t>
                      </a:r>
                      <a:endParaRPr lang="ru-RU" dirty="0"/>
                    </a:p>
                  </a:txBody>
                  <a:tcPr/>
                </a:tc>
              </a:tr>
              <a:tr h="144202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Число приборов (тыс. шт.)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1,9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57224" y="5429264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данным таблицы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постройте гистограмму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714348" y="785794"/>
          <a:ext cx="7929618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14348" y="1142984"/>
            <a:ext cx="77153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данные представлены в виде таблицы частот или относительных частот, то для построения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полигона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отмечают в координатной плоскости точки, абсциссами которых служат статистические данные, а ординатами – их частоты или относительные частоты. Соединив последовательно эти точки отрезками, получают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полигон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распределения данных.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8"/>
            <a:ext cx="800105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Проверочную работу по алгебре выполняли 180 учащихся. В результате группировки работ по полученным оценкам составили таблицу: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28" y="2071678"/>
          <a:ext cx="6096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Частота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28662" y="5357826"/>
            <a:ext cx="721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Построить полигон распределения оценок за проверочную работу.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357290" y="1643050"/>
          <a:ext cx="6858048" cy="4349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85852" y="500042"/>
            <a:ext cx="6715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Полигон распределения оценок за проверочную работу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48" y="642918"/>
            <a:ext cx="807249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Интервальные ряды данных изображают с помощью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гистограмм.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Гистограмма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представляет собой ступенчатую фигуру, составленную из сомкнутых прямоугольников. Основание каждого прямоугольника равно длине интервала, а высота – частоте или относительной частоте.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гистограмме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отличие от столбчатой диаграммы, основания прямоугольников выбираются не произвольно, а строго определены длиной интервала.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14290"/>
            <a:ext cx="8001056" cy="1687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таблице показано распределение призывников района по росту: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397000"/>
          <a:ext cx="6096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Рост, см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частота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160 – 165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165 - 170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170 - 175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175 - 180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180 - 185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185 - 190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190 - 195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4348" y="5572140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Постройте гистограмму, характеризующую распределение призывников по росту.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214414" y="1285860"/>
          <a:ext cx="6572296" cy="4532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14414" y="714356"/>
            <a:ext cx="69294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Распределение призывников района по росту: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5720" y="285728"/>
            <a:ext cx="857256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Одним из хорошо известных способов представления ряда данных является построение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столбчатых диаграмм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Столбчатые диаграммы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используют тогда, когда хотят проиллюстрировать динамику изменения данных во времени или распределение данных, полученных в результате статистических исследований.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Столбчатая диаграмма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составлена из прямоугольников равной ширины, с выбранными произвольно основаниями, расположенных на одинаковом расстоянии друг от друга. Высота каждого прямоугольника равна(при выбранном масштабе) исследуемой величине (частоте).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таблице показан расход электроэнергии (с точностью до 5 кВт∙ч) некоторой семьей в течение года:</a:t>
            </a:r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2714620"/>
          <a:ext cx="8643999" cy="2006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38"/>
                <a:gridCol w="686908"/>
                <a:gridCol w="664923"/>
                <a:gridCol w="664923"/>
                <a:gridCol w="664923"/>
                <a:gridCol w="664923"/>
                <a:gridCol w="664923"/>
                <a:gridCol w="664923"/>
                <a:gridCol w="664923"/>
                <a:gridCol w="664923"/>
                <a:gridCol w="664923"/>
                <a:gridCol w="664923"/>
                <a:gridCol w="664923"/>
              </a:tblGrid>
              <a:tr h="81755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месяц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XII</a:t>
                      </a:r>
                      <a:endParaRPr lang="ru-RU" dirty="0"/>
                    </a:p>
                  </a:txBody>
                  <a:tcPr/>
                </a:tc>
              </a:tr>
              <a:tr h="98126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 </a:t>
                      </a:r>
                      <a:r>
                        <a:rPr lang="ru-RU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элект</a:t>
                      </a: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роэнер</a:t>
                      </a: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гии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smtClean="0"/>
                        <a:t>кВт∙ч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2910" y="5000636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данным таблицы постройте столбчатую диаграмму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642910" y="642918"/>
          <a:ext cx="8072494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основе изучения вопроса о количестве детей в семьях, проживающих в поселке, была составлена таблица частот: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643182"/>
          <a:ext cx="8358245" cy="2714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1030748"/>
                <a:gridCol w="1194035"/>
                <a:gridCol w="1194035"/>
                <a:gridCol w="1194035"/>
                <a:gridCol w="1194035"/>
                <a:gridCol w="1194035"/>
              </a:tblGrid>
              <a:tr h="134006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детей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1374577"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частота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14348" y="5643578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данным таблицы постройте столбчатую диаграмму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142976" y="1142984"/>
          <a:ext cx="7000924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28596" y="285728"/>
            <a:ext cx="850112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наглядного изображения соотношения между частями исследуемой совокупности удобно использовать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круговые диаграммы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результат статистического исследования представлен в виде таблицы относительных частот, то для построения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круговой диаграммы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круг разбивается на секторы, центральные углы которых пропорциональны относительным частотам, определенным по каждой группе.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Круговая диаграмма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сохраняет свою наглядность и выразительность лишь при небольшом числе частей совокупности.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основе изучения вопроса о количестве детей в семьях, проживающих в поселке, была составлена таблица частот: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643182"/>
          <a:ext cx="8358245" cy="2714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1030748"/>
                <a:gridCol w="1194035"/>
                <a:gridCol w="1194035"/>
                <a:gridCol w="1194035"/>
                <a:gridCol w="1194035"/>
                <a:gridCol w="1194035"/>
              </a:tblGrid>
              <a:tr h="134006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детей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1374577"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частота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71472" y="5643578"/>
            <a:ext cx="8143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данным таблицы постройте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круговую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диаграмму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500166" y="1500174"/>
          <a:ext cx="6405586" cy="4532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14348" y="714356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Количество детей в семьях, проживающих в поселке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140</TotalTime>
  <Words>584</Words>
  <Application>Microsoft Office PowerPoint</Application>
  <PresentationFormat>Экран (4:3)</PresentationFormat>
  <Paragraphs>194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ОУ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16</cp:revision>
  <dcterms:created xsi:type="dcterms:W3CDTF">2011-11-30T11:32:40Z</dcterms:created>
  <dcterms:modified xsi:type="dcterms:W3CDTF">2012-01-25T11:42:45Z</dcterms:modified>
</cp:coreProperties>
</file>