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3233749-304B-4D00-BE0E-6FD3B1B41F8A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F96C65-4B7F-4A5D-9349-C70DF0514D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785786" y="2285992"/>
            <a:ext cx="764386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Статистические характеристики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28992" y="2643182"/>
            <a:ext cx="238225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азмах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642910" y="2000240"/>
            <a:ext cx="821537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970213" algn="ctr"/>
              </a:tabLst>
            </a:pPr>
            <a:r>
              <a:rPr kumimoji="0" lang="ru-RU" sz="32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Размахом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ряда чисел называется разность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970213" algn="ctr"/>
              </a:tabLst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  наибольшим и наименьшим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970213" algn="ctr"/>
              </a:tabLst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этих чисел.</a:t>
            </a:r>
            <a:endParaRPr kumimoji="0" lang="ru-RU" sz="3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57158" y="642918"/>
            <a:ext cx="850112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Размах ряда находят тогда, когда хотят определить, как велик разброс данных в ряду.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№1 Каждый из 24 участников соревнования по стрельбе произвел по десять выстрелов. Отмечая всякий раз, число попаданий в цель получили следующий ряд данных: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6,5,5,6,8,3,7,6,8,5,4,9, 7,7,9,8,6,6,5,6,4,3,6,5.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 для этого ряда размах.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00034" y="1857364"/>
            <a:ext cx="828680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№2 На соревнованиях по фигурному катанию  судьи поставили спортсмену следующие оценки: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5,2; 5,4; 5,5; 5,4; 5,1; 5,1; 5,4; 5,5; 5,3.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 полученного ряда  чисел найдите размах. Каков смысл  этого показателя?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428596" y="1643050"/>
            <a:ext cx="828680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№3 Найдите размах ряда чисел.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32, 26, 18, 26, 15, 21, 26;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В) 67,1,  68,2,  67,1,  70,4,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68,2;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21,  18,5,  25,3,  18,5,  17,9;      Г) 0,6,  0,8,  0,5,  0,9,  1,1.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0430" y="2643182"/>
            <a:ext cx="185320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ода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857224" y="2000240"/>
            <a:ext cx="735811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00113" algn="ctr"/>
              </a:tabLst>
            </a:pPr>
            <a:r>
              <a:rPr kumimoji="0" lang="ru-RU" sz="32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Модой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ряда чисел называется число,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00113" algn="ctr"/>
              </a:tabLst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наиболее часто 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встречающееся </a:t>
            </a:r>
            <a:endParaRPr kumimoji="0" lang="ru-RU" sz="3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00113" algn="ctr"/>
              </a:tabLst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данном ряду. </a:t>
            </a:r>
            <a:endParaRPr kumimoji="0" lang="ru-RU" sz="3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1643050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Ряд чисел может иметь более одной моды  или не иметь её совсем.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00113" algn="ctr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001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47, 46, 50,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47,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49, 45, 43, 53- (имеет)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00113" algn="ctr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001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69, 68, 66, 70, 67, 71, 74, 63, 73, 72- (не имеет)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428596" y="714356"/>
            <a:ext cx="835824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Пример. Пусть, проведя учет деталей, изготовленных за смену рабочими одной бригады, получили такой ряд данных: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36, 35, 35,36, 37, 37, 36, 37, 38, 36, 36, 36, 39, 39, 37, 39, 38, 38 ,38, 39 ,39, 36.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 для него моду ряда чисел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удобно предварительно составить из полученных данных упорядоченный ряд чисел,  т.е.такой  ряд, в котором каждое последующее  число меньше (или больше) предыдущего.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Получили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35, 35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36, 36, 36, 36, 36, 36, 36, 36,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37, 37, 37, 37, 38, 38, 38, 39, 39, 39 ,39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ctr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Ответ. Число 36 является модой этого ряда чисел.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28596" y="1857364"/>
            <a:ext cx="842968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№1  Найдите моду ряда чисел.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45, 48, 85, 31, 23, 45, 67, 45, 19, 48, 45, 85, 19, 27,45, 62, 45,  23, 67, 45, 89, 19, 87, 45, 56, 45, 43, 23, 12, 45, 78, 28, 19, 45, 65, 45, 81, 83, 45.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1500174"/>
            <a:ext cx="7000924" cy="334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Статистика ( от латинского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status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,состояние положение вещей)-наука, которая  занимается, получением, обработкой и анализом количественных данных о разнообразных массовых явлениях, происходящих в природе и в обществе.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4357694"/>
          <a:ext cx="8358244" cy="1643074"/>
        </p:xfrm>
        <a:graphic>
          <a:graphicData uri="http://schemas.openxmlformats.org/drawingml/2006/table">
            <a:tbl>
              <a:tblPr/>
              <a:tblGrid>
                <a:gridCol w="2785782"/>
                <a:gridCol w="557156"/>
                <a:gridCol w="557156"/>
                <a:gridCol w="557156"/>
                <a:gridCol w="557156"/>
                <a:gridCol w="557156"/>
                <a:gridCol w="557156"/>
                <a:gridCol w="557156"/>
                <a:gridCol w="557156"/>
                <a:gridCol w="557156"/>
                <a:gridCol w="558058"/>
              </a:tblGrid>
              <a:tr h="8483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Число месяца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Температура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-2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-1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-3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85720" y="357167"/>
            <a:ext cx="885828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№2 В таблице записаны результаты ежедневного измерения на метеостанции в полдень температуры воздуха (в градусах Цельсия) в течении первой декады марта.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 моду ряда чисел и сделайте вывод,  в какие числа марта температура воздуха была одинаковой. Найдите среднюю температуру воздуха. 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7" y="2928934"/>
          <a:ext cx="8429682" cy="3364992"/>
        </p:xfrm>
        <a:graphic>
          <a:graphicData uri="http://schemas.openxmlformats.org/drawingml/2006/table">
            <a:tbl>
              <a:tblPr/>
              <a:tblGrid>
                <a:gridCol w="830549"/>
                <a:gridCol w="2119839"/>
                <a:gridCol w="1359134"/>
                <a:gridCol w="830549"/>
                <a:gridCol w="2165654"/>
                <a:gridCol w="1123957"/>
              </a:tblGrid>
              <a:tr h="262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ru-RU" sz="2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Фамилия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деталей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Фамилия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деталей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Иванов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Лазарев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Ильин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Бережной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Егоров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Петров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Семенов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Лукин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Андреев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Попов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Сурков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428596" y="428604"/>
            <a:ext cx="871540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№3 В таблице показано число деталей, изготовленных за смену рабочими одной бригады.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представленного в таблице ряда чисел найдите моду. Каков смысл этого показателя?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4546" y="264318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Медиана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500034" y="428604"/>
            <a:ext cx="8286808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ctr"/>
              </a:tabLst>
            </a:pPr>
            <a:r>
              <a:rPr kumimoji="0" lang="ru-RU" sz="28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Медианой упорядоченного ряда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чисел с нечетным числом членов называется  число, записанное посередине, а медианой упорядоченного ряда чисел с четным числом членов называется среднее арифметическое двух чисел, записанных посередине.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ctr"/>
              </a:tabLst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	Медианой произвольного ряда чисел называется медиана соответствующего упорядоченного ряда.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571472" y="285728"/>
            <a:ext cx="85725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ctr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Пример. В таблице  показан расход электроэнергии в январе жильцами девяти квартир: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9" y="1357298"/>
          <a:ext cx="8429686" cy="10972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221096"/>
                <a:gridCol w="616806"/>
                <a:gridCol w="548272"/>
                <a:gridCol w="548272"/>
                <a:gridCol w="548272"/>
                <a:gridCol w="616806"/>
                <a:gridCol w="616806"/>
                <a:gridCol w="548272"/>
                <a:gridCol w="616806"/>
                <a:gridCol w="54827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Номер квартиры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 электроэнергии кВт/ч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42910" y="2928934"/>
            <a:ext cx="82153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ctr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Составим из данных, приведенных в таблице, упорядоченный ряд: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ctr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64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72, 72, 75,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78,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82, 85, 91, 93.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ctr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В полученном упорядоченном ряду девять чисел. Нетрудно заметить, что в середине ряда расположено число 78: слева от него записано четыре числа и справа тоже четыре числа.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ctr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Говорят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что число 78 является серединным числом, или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медианой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рассматриваемого упорядоченного ряда чисел (от латинского слова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mediana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которое означало </a:t>
            </a:r>
            <a:r>
              <a:rPr lang="ru-RU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среднее</a:t>
            </a:r>
            <a:r>
              <a:rPr lang="ru-RU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Это число считают  медианой исходного ряда данных.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500034" y="500042"/>
            <a:ext cx="864396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ctr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Пусть при сборе  данных о расходе  электроэнергии к указанным девяти квартирам добавили ещё десятую. Получили такую таблицу: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428736"/>
          <a:ext cx="8501117" cy="158795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14643"/>
                <a:gridCol w="642942"/>
                <a:gridCol w="642942"/>
                <a:gridCol w="571504"/>
                <a:gridCol w="571504"/>
                <a:gridCol w="571504"/>
                <a:gridCol w="642942"/>
                <a:gridCol w="642942"/>
                <a:gridCol w="571504"/>
                <a:gridCol w="500066"/>
                <a:gridCol w="428624"/>
              </a:tblGrid>
              <a:tr h="67355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Номер квартиры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80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 электроэнергии кВт/ч</a:t>
                      </a: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85720" y="3071810"/>
            <a:ext cx="885828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Представим полученные данные в виде упорядоченного ряда чисел: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64, 72, 72, 75,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78, 82,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85, 88, 91, 93.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этом числовом ряду четное число членов и имеются два числа, расположенные в середине ряда: 78 и 82. Найдем среднее арифметическое этих чисел (78 + 82) : 2 = 80.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Число 80, не являясь членом ряда, разбивает этот ряд на две одинаковые по численности группы: слева от него находится пять членов ряда и справа тоже пять членов ряда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64, 72, 72, 75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85, 88, 91, 93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Говорят, что в этом случае медианой рассматриваемого упорядоченного ряда, а также исходного ряда данных, записанного в таблице, является число 80.</a:t>
            </a:r>
          </a:p>
          <a:p>
            <a:endParaRPr lang="ru-RU" sz="20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9" name="Picture 2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000232" y="5214950"/>
            <a:ext cx="495300" cy="466725"/>
          </a:xfrm>
          <a:prstGeom prst="rect">
            <a:avLst/>
          </a:prstGeom>
          <a:noFill/>
        </p:spPr>
      </p:pic>
      <p:sp>
        <p:nvSpPr>
          <p:cNvPr id="37911" name="Rectangle 23"/>
          <p:cNvSpPr>
            <a:spLocks noChangeArrowheads="1"/>
          </p:cNvSpPr>
          <p:nvPr/>
        </p:nvSpPr>
        <p:spPr bwMode="auto">
          <a:xfrm>
            <a:off x="0" y="466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,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500174"/>
            <a:ext cx="857256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№3 Ниже указана среднесуточная переработка сахара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 тыс.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заводами сахарной промышленности некоторых регионов: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12,2,  13,2,   13,7,  18,0  18,6  12,2  18,5  12,4  14,2  17,8.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Для представленного ряда данных найдите медиану. Что характеризует этот показатель?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714356"/>
            <a:ext cx="77153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Задача.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организации вели ежедневный учет поступивших в течение месяца  писем. В результате получили такой ряд данных: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39, 43, 40, 0, 56, 38, 24, 21, 35, 0, 58, 31, 49, 38, 25, 34, 0, 52, 40, 42, 40, 39, 54, 0, 64, 44, 50, 38, 37, 32.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Для полученного ряда данных найдите среднее арифметическое, размах, моду и медиану. Каков практический смысл этих показателей?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2143116"/>
            <a:ext cx="578647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Среднее арифметическое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571472" y="2071678"/>
            <a:ext cx="828680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Средним арифметическим 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ряда чисел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называется частное от деления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суммы этих чисел  на число слагаемых.</a:t>
            </a:r>
            <a:endParaRPr kumimoji="0" lang="ru-RU" sz="3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00034" y="1500174"/>
            <a:ext cx="821537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изучении учебной нагрузки учащихся выделили группу из 12 семиклассников. Их попросили отметить в определённый день время( в минутах), затраченное на выполнение домашнего задания по алгебре. Получили такие данные: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23,18,25,20,25,25,32,37,34,26,34,25.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28596" y="3286124"/>
            <a:ext cx="4183475" cy="500066"/>
          </a:xfrm>
          <a:prstGeom prst="rect">
            <a:avLst/>
          </a:prstGeom>
          <a:noFill/>
        </p:spPr>
      </p:pic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929190" y="3286124"/>
            <a:ext cx="357190" cy="452438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28596" y="928670"/>
            <a:ext cx="8358246" cy="309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Имея  этот ряд данных, можно определить, сколько минут в среднем  затратили учащиеся на выполнение домашнего задания  по алгебре. Для этого указанные числа надо сложить и сумму  разделить на 12.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500562" y="3357562"/>
            <a:ext cx="5000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57158" y="4572008"/>
            <a:ext cx="835824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 27, полученное в результате,  называют 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средним арифметическим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рассматриваемого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ряда чисел.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57818" y="3286124"/>
            <a:ext cx="6046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27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1571612"/>
            <a:ext cx="871543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№1 Найдите среднее арифметическое чисел: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24,22,27,20,16,31                               В) 30,5,23,5,28,30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11,9,7,6,2,0,1                                      Г) 144,146,114,138.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8" y="3060954"/>
          <a:ext cx="8072493" cy="2103120"/>
        </p:xfrm>
        <a:graphic>
          <a:graphicData uri="http://schemas.openxmlformats.org/drawingml/2006/table">
            <a:tbl>
              <a:tblPr/>
              <a:tblGrid>
                <a:gridCol w="1792504"/>
                <a:gridCol w="896667"/>
                <a:gridCol w="896667"/>
                <a:gridCol w="896667"/>
                <a:gridCol w="897497"/>
                <a:gridCol w="897497"/>
                <a:gridCol w="897497"/>
                <a:gridCol w="897497"/>
              </a:tblGrid>
              <a:tr h="24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День недели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Пн.</a:t>
                      </a:r>
                      <a:endParaRPr lang="ru-RU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Вт.</a:t>
                      </a:r>
                      <a:endParaRPr lang="ru-RU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Ср.</a:t>
                      </a:r>
                      <a:endParaRPr lang="ru-RU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Чт.</a:t>
                      </a:r>
                      <a:endParaRPr lang="ru-RU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Пт.</a:t>
                      </a:r>
                      <a:endParaRPr lang="ru-RU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Сб.</a:t>
                      </a:r>
                      <a:endParaRPr lang="ru-RU" sz="2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Вс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5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Количество картофеля, кг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286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290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296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315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325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712" marR="677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642910" y="642918"/>
            <a:ext cx="807249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№2 В таблице приведены данные о продаже в течение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недели картофеля, завезённого в овощную палатку: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Сколько картофеля в среднем продавали ежедневно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эту неделю?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00034" y="714356"/>
            <a:ext cx="864396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№3 В аттестате о среднем образовании у четверых друзей- выпускников школы- оказались следующие оценки: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Ильин:4,4,5,5,4,4,4,5,5,5,4,4,5,4,4           Романов:3,3,4,4,4,4,43,4,4,4,5,3,4,4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Семёнов: 3,4,3,3,3,3,4,3,3,3,3,4,4,5,4       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Попов: 5,5,5,5,5,4,4,5,5,5,5,5,4,4,4.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каким средним балом окончил школу каждый из этих выпускников?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1377</Words>
  <Application>Microsoft Office PowerPoint</Application>
  <PresentationFormat>Экран (4:3)</PresentationFormat>
  <Paragraphs>231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ОУ №6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13</cp:revision>
  <dcterms:created xsi:type="dcterms:W3CDTF">2011-02-15T09:55:59Z</dcterms:created>
  <dcterms:modified xsi:type="dcterms:W3CDTF">2012-01-25T11:35:01Z</dcterms:modified>
</cp:coreProperties>
</file>