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278F-715A-4AEF-BF38-3AA0C16E7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5E23C-AD51-47E5-BDDA-CF4A58727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EDE8-3573-4FBE-B62E-90C08CF0C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0505F1-58D8-4468-9775-7A59C86DACA6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775536-2900-4965-B212-56C98322B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7918450" cy="230822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А.С. Пушкин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«Песнь о вещем Олеге»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3643314"/>
            <a:ext cx="8215370" cy="257176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Интегрированный </a:t>
            </a: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урок литература </a:t>
            </a: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– </a:t>
            </a: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история -  </a:t>
            </a:r>
            <a:endParaRPr lang="ru-RU" sz="40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русский </a:t>
            </a: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язык </a:t>
            </a: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в  7  классе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5" name="Group 83"/>
          <p:cNvGraphicFramePr>
            <a:graphicFrameLocks noGrp="1"/>
          </p:cNvGraphicFramePr>
          <p:nvPr>
            <p:ph idx="1"/>
          </p:nvPr>
        </p:nvGraphicFramePr>
        <p:xfrm>
          <a:off x="642910" y="1928802"/>
          <a:ext cx="8143931" cy="4310036"/>
        </p:xfrm>
        <a:graphic>
          <a:graphicData uri="http://schemas.openxmlformats.org/drawingml/2006/table">
            <a:tbl>
              <a:tblPr/>
              <a:tblGrid>
                <a:gridCol w="1839766"/>
                <a:gridCol w="2838283"/>
                <a:gridCol w="3465882"/>
              </a:tblGrid>
              <a:tr h="609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6359" marR="86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Летопись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Баллада 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Характер Князя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6359" marR="86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нет –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«Олег усмехнулся – однако чело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 взор </a:t>
                      </a: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омрачилися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думой»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Что общего  и  чем  различаются друг  от  друга  жанры  летописи и  баллады? </a:t>
            </a:r>
          </a:p>
        </p:txBody>
      </p:sp>
      <p:sp>
        <p:nvSpPr>
          <p:cNvPr id="21522" name="Text Box 78"/>
          <p:cNvSpPr txBox="1">
            <a:spLocks noChangeArrowheads="1"/>
          </p:cNvSpPr>
          <p:nvPr/>
        </p:nvSpPr>
        <p:spPr bwMode="auto">
          <a:xfrm>
            <a:off x="755650" y="4941888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 b="1" dirty="0" smtClean="0"/>
              <a:t>«Песнь о вещем Олеге» -  легенда, облечённая </a:t>
            </a:r>
            <a:r>
              <a:rPr lang="ru-RU" sz="3600" b="1" dirty="0" smtClean="0"/>
              <a:t> в  </a:t>
            </a:r>
            <a:r>
              <a:rPr lang="ru-RU" sz="3600" b="1" dirty="0" smtClean="0"/>
              <a:t>форму </a:t>
            </a:r>
            <a:r>
              <a:rPr lang="ru-RU" sz="3600" b="1" dirty="0" smtClean="0"/>
              <a:t> баллады</a:t>
            </a:r>
            <a:r>
              <a:rPr lang="ru-RU" sz="3600" b="1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dirty="0" smtClean="0"/>
              <a:t>- в основе лежит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исторический факт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dirty="0" smtClean="0"/>
              <a:t>-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тема рока</a:t>
            </a:r>
            <a:r>
              <a:rPr lang="ru-RU" sz="3600" b="1" dirty="0" smtClean="0"/>
              <a:t>, предопределенности, неизбежности судьбы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dirty="0" smtClean="0"/>
              <a:t>-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композиционная особенность </a:t>
            </a:r>
            <a:r>
              <a:rPr lang="ru-RU" sz="3600" b="1" dirty="0" smtClean="0"/>
              <a:t>- включение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диалога</a:t>
            </a:r>
            <a:r>
              <a:rPr lang="ru-RU" sz="3600" b="1" dirty="0" smtClean="0"/>
              <a:t> (обращения, вопросы-ответы)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Жанр «Песни о вещем Олеге»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title"/>
          </p:nvPr>
        </p:nvSpPr>
        <p:spPr>
          <a:xfrm>
            <a:off x="9066213" y="-387350"/>
            <a:ext cx="153987" cy="201612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endParaRPr lang="ru-RU" sz="40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2531" name="Picture 14" descr="615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60350"/>
            <a:ext cx="3359150" cy="4321175"/>
          </a:xfrm>
        </p:spPr>
      </p:pic>
      <p:pic>
        <p:nvPicPr>
          <p:cNvPr id="22532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333375"/>
            <a:ext cx="3522663" cy="4248150"/>
          </a:xfrm>
        </p:spPr>
      </p:pic>
      <p:sp>
        <p:nvSpPr>
          <p:cNvPr id="22533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4714884"/>
            <a:ext cx="8496300" cy="17859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«Товарищеская любовь старого князя к своему коню и заботливость о его судьбе есть черта трогательного простодушия, да и происшествие само по себе в своей простоте имеет много поэтического»,</a:t>
            </a:r>
            <a:r>
              <a:rPr lang="ru-RU" sz="2400" dirty="0" smtClean="0"/>
              <a:t> - писал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/>
              <a:t>           А. С. Пушкин   Александру  Бестужеву.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Тема, идея произведения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57298"/>
            <a:ext cx="8785225" cy="51435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Тема:      </a:t>
            </a:r>
            <a:r>
              <a:rPr lang="ru-RU" sz="2800" dirty="0" smtClean="0"/>
              <a:t> История гибели князя Олега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                 Тема отношений поэта и власти.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                  Главная тема – </a:t>
            </a:r>
            <a:r>
              <a:rPr lang="ru-RU" sz="2800" b="1" dirty="0" err="1" smtClean="0">
                <a:solidFill>
                  <a:srgbClr val="FFFF00"/>
                </a:solidFill>
              </a:rPr>
              <a:t>тема</a:t>
            </a:r>
            <a:r>
              <a:rPr lang="ru-RU" sz="2800" b="1" dirty="0" smtClean="0">
                <a:solidFill>
                  <a:srgbClr val="FFFF00"/>
                </a:solidFill>
              </a:rPr>
              <a:t>  судьбы</a:t>
            </a:r>
            <a:r>
              <a:rPr lang="ru-RU" sz="2800" b="1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Идея: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    Не слепой рок приговорил  Олега к смерти «от коня своего», а привязанность к коню, заставившая отбросить все опасения и пожалеть, что у них ни одна судьба.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    	</a:t>
            </a:r>
            <a:r>
              <a:rPr lang="ru-RU" sz="2800" b="1" dirty="0" smtClean="0">
                <a:solidFill>
                  <a:srgbClr val="FFFF00"/>
                </a:solidFill>
              </a:rPr>
              <a:t>Верность чувству долга может привести к смерти, но в верности человеческой памяти – залог бессмертия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Герои , сюжет, композиция произведения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500174"/>
            <a:ext cx="8786874" cy="5143536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ru-RU" sz="2800" dirty="0" smtClean="0"/>
              <a:t> </a:t>
            </a:r>
            <a:r>
              <a:rPr lang="ru-RU" sz="3800" b="1" dirty="0" smtClean="0">
                <a:solidFill>
                  <a:srgbClr val="FFFF00"/>
                </a:solidFill>
              </a:rPr>
              <a:t>Главные герои</a:t>
            </a:r>
            <a:r>
              <a:rPr lang="ru-RU" sz="3800" dirty="0" smtClean="0">
                <a:solidFill>
                  <a:srgbClr val="FFFF00"/>
                </a:solidFill>
              </a:rPr>
              <a:t> </a:t>
            </a:r>
            <a:r>
              <a:rPr lang="ru-RU" sz="3800" dirty="0" smtClean="0"/>
              <a:t>– Олег и его верный конь, кудесник.</a:t>
            </a:r>
          </a:p>
          <a:p>
            <a:pPr>
              <a:buFontTx/>
              <a:buNone/>
            </a:pPr>
            <a:r>
              <a:rPr lang="ru-RU" sz="3800" dirty="0" smtClean="0"/>
              <a:t> </a:t>
            </a:r>
            <a:r>
              <a:rPr lang="ru-RU" sz="3800" b="1" dirty="0" smtClean="0">
                <a:solidFill>
                  <a:srgbClr val="FFFF00"/>
                </a:solidFill>
              </a:rPr>
              <a:t>Второстепенные  герои</a:t>
            </a:r>
            <a:r>
              <a:rPr lang="ru-RU" sz="3800" dirty="0" smtClean="0">
                <a:solidFill>
                  <a:srgbClr val="FFFF00"/>
                </a:solidFill>
              </a:rPr>
              <a:t> </a:t>
            </a:r>
            <a:r>
              <a:rPr lang="ru-RU" sz="3800" dirty="0" smtClean="0"/>
              <a:t>– Ольга, Игорь, слуги, дружинники. </a:t>
            </a:r>
          </a:p>
          <a:p>
            <a:pPr>
              <a:buFontTx/>
              <a:buNone/>
            </a:pPr>
            <a:r>
              <a:rPr lang="ru-RU" sz="3800" b="1" dirty="0" smtClean="0"/>
              <a:t> </a:t>
            </a:r>
            <a:r>
              <a:rPr lang="ru-RU" sz="3800" b="1" dirty="0" smtClean="0">
                <a:solidFill>
                  <a:srgbClr val="FFFF00"/>
                </a:solidFill>
              </a:rPr>
              <a:t>Сюжет баллады:</a:t>
            </a:r>
          </a:p>
          <a:p>
            <a:pPr>
              <a:buFontTx/>
              <a:buNone/>
            </a:pPr>
            <a:r>
              <a:rPr lang="ru-RU" sz="3800" dirty="0" smtClean="0"/>
              <a:t>   </a:t>
            </a:r>
            <a:r>
              <a:rPr lang="ru-RU" sz="3800" b="1" dirty="0" smtClean="0"/>
              <a:t>Завязка</a:t>
            </a:r>
            <a:r>
              <a:rPr lang="ru-RU" sz="3800" dirty="0" smtClean="0"/>
              <a:t>  действия  - встреча     с  мудрым  старцем.</a:t>
            </a:r>
          </a:p>
          <a:p>
            <a:pPr>
              <a:buFontTx/>
              <a:buNone/>
            </a:pPr>
            <a:r>
              <a:rPr lang="ru-RU" sz="3800" dirty="0" smtClean="0"/>
              <a:t>   </a:t>
            </a:r>
            <a:r>
              <a:rPr lang="ru-RU" sz="3800" b="1" dirty="0" smtClean="0"/>
              <a:t>Кульминация</a:t>
            </a:r>
            <a:r>
              <a:rPr lang="ru-RU" sz="3800" dirty="0" smtClean="0"/>
              <a:t>  в  развитии  действия – исполнение предсказания.</a:t>
            </a:r>
          </a:p>
          <a:p>
            <a:pPr>
              <a:buFontTx/>
              <a:buNone/>
            </a:pPr>
            <a:r>
              <a:rPr lang="ru-RU" sz="3800" dirty="0" smtClean="0"/>
              <a:t>   </a:t>
            </a:r>
            <a:r>
              <a:rPr lang="ru-RU" sz="3800" b="1" dirty="0" smtClean="0"/>
              <a:t>Развязка</a:t>
            </a:r>
            <a:r>
              <a:rPr lang="ru-RU" sz="3800" dirty="0" smtClean="0"/>
              <a:t>  действия  -  «На    тризне  плачевной Олега…» )</a:t>
            </a:r>
          </a:p>
          <a:p>
            <a:pPr>
              <a:buFontTx/>
              <a:buNone/>
            </a:pPr>
            <a:r>
              <a:rPr lang="ru-RU" sz="35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53239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Композиция  баллады «Песнь о вещем Олеге»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1</a:t>
            </a:r>
            <a:r>
              <a:rPr lang="ru-RU" sz="3600" b="1" dirty="0" smtClean="0"/>
              <a:t>. Предсказание  кудесника  и прощание  с  конем. </a:t>
            </a:r>
          </a:p>
          <a:p>
            <a:pPr>
              <a:buFontTx/>
              <a:buNone/>
            </a:pPr>
            <a:r>
              <a:rPr lang="ru-RU" sz="3600" b="1" dirty="0" smtClean="0"/>
              <a:t>2. «Пирует  с  дружиною  Вещий Олег…»</a:t>
            </a:r>
          </a:p>
          <a:p>
            <a:pPr>
              <a:buFontTx/>
              <a:buNone/>
            </a:pPr>
            <a:r>
              <a:rPr lang="ru-RU" sz="3600" b="1" dirty="0" smtClean="0"/>
              <a:t>3. «На  холме  у  брега  Днепра…»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812782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Предсказание кудесника</a:t>
            </a:r>
          </a:p>
        </p:txBody>
      </p:sp>
      <p:pic>
        <p:nvPicPr>
          <p:cNvPr id="26627" name="Picture 10" descr="96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938213"/>
            <a:ext cx="8215370" cy="5741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60952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Исследование эпизода «Предсказание кудесника» 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501122" cy="471490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Историки –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dirty="0" smtClean="0"/>
              <a:t>Выразительное чтение 1, 2 строф «Песни…»  </a:t>
            </a:r>
          </a:p>
          <a:p>
            <a:r>
              <a:rPr lang="ru-RU" sz="3200" dirty="0" smtClean="0"/>
              <a:t>Кто такие хазары? О каком событии напоминают  выражения «цареградская броня»  и  «щит  на  вратах  </a:t>
            </a:r>
            <a:r>
              <a:rPr lang="ru-RU" sz="3200" dirty="0" err="1" smtClean="0"/>
              <a:t>Цареграда</a:t>
            </a:r>
            <a:r>
              <a:rPr lang="ru-RU" sz="3200" dirty="0" smtClean="0"/>
              <a:t>»?  </a:t>
            </a:r>
          </a:p>
          <a:p>
            <a:r>
              <a:rPr lang="ru-RU" sz="3200" dirty="0" smtClean="0"/>
              <a:t>Какое  событие  произошло раньше – поход на  </a:t>
            </a:r>
            <a:r>
              <a:rPr lang="ru-RU" sz="3200" dirty="0" err="1" smtClean="0"/>
              <a:t>хазаров</a:t>
            </a:r>
            <a:r>
              <a:rPr lang="ru-RU" sz="3200" dirty="0" smtClean="0"/>
              <a:t>  или  взятие  Царьграда?  Какое историческое  несоответствие  вы заметили?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Исследование эпизода «Предсказание кудесника</a:t>
            </a:r>
            <a:endParaRPr lang="ru-RU" sz="48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01122" cy="471490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Литературоведы</a:t>
            </a:r>
            <a:r>
              <a:rPr lang="ru-RU" sz="3200" b="1" dirty="0" smtClean="0"/>
              <a:t>  - </a:t>
            </a:r>
            <a:endParaRPr lang="ru-RU" sz="3200" dirty="0" smtClean="0"/>
          </a:p>
          <a:p>
            <a:r>
              <a:rPr lang="ru-RU" sz="3200" dirty="0" smtClean="0"/>
              <a:t> Выразительное  чтение  3, 4, 5 строф «Песни…»  </a:t>
            </a:r>
          </a:p>
          <a:p>
            <a:r>
              <a:rPr lang="ru-RU" sz="3200" dirty="0" smtClean="0"/>
              <a:t>  Где  происходит  встреча  вещего Олега  с кудесником?</a:t>
            </a:r>
          </a:p>
          <a:p>
            <a:r>
              <a:rPr lang="ru-RU" sz="3200" dirty="0" smtClean="0"/>
              <a:t>   Когда происходит  эта  встреча? Почему Пушкин  использует  глаголы  настоящего времени  изъявительного  наклонения  и глаголы  повелительного  наклонения?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Исследование эпизода «Предсказание кудесника» </a:t>
            </a:r>
            <a:endParaRPr lang="ru-RU" sz="48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5778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Лингвисты</a:t>
            </a:r>
            <a:r>
              <a:rPr lang="ru-RU" sz="3200" b="1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Выразительное  чтение  6, 7 строф «Песни…»  </a:t>
            </a:r>
          </a:p>
          <a:p>
            <a:r>
              <a:rPr lang="ru-RU" sz="3200" dirty="0" smtClean="0"/>
              <a:t>Что  обозначают  слова «броня», «Перун», «пращ», «сеча», «по бранному полю», «волхвы»?</a:t>
            </a:r>
          </a:p>
          <a:p>
            <a:r>
              <a:rPr lang="ru-RU" sz="3200" dirty="0" smtClean="0"/>
              <a:t>С  какими  словами  употребляется слово «вещий»? Какой смысл  вкладывает Пушкин  в  эти  выражения?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подготовлена </a:t>
            </a:r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учителем русского языка и литературы</a:t>
            </a:r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МОУ «ТСОШ № 1 имени А.А. Мезенцева»</a:t>
            </a: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п. Таксимо  </a:t>
            </a:r>
            <a:r>
              <a:rPr lang="ru-RU" dirty="0" err="1" smtClean="0"/>
              <a:t>Муйского</a:t>
            </a:r>
            <a:r>
              <a:rPr lang="ru-RU" dirty="0" smtClean="0"/>
              <a:t> района</a:t>
            </a:r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Республики Бурятия </a:t>
            </a:r>
          </a:p>
          <a:p>
            <a:pPr algn="ctr">
              <a:buFont typeface="Wingdings 2" pitchFamily="18" charset="2"/>
              <a:buNone/>
            </a:pPr>
            <a:r>
              <a:rPr lang="ru-RU" dirty="0" smtClean="0">
                <a:solidFill>
                  <a:srgbClr val="FFFF00"/>
                </a:solidFill>
              </a:rPr>
              <a:t>Евстроповой  Людмилой Георгиевной</a:t>
            </a:r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о</a:t>
            </a:r>
            <a:r>
              <a:rPr lang="ru-RU" dirty="0" smtClean="0"/>
              <a:t>ктябрь 2011 </a:t>
            </a:r>
            <a:r>
              <a:rPr lang="ru-RU" dirty="0" smtClean="0"/>
              <a:t>г.</a:t>
            </a:r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для учащихся 7 класса, занимающихся по учебнику В. Я. Коровиной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Презентация к уроку литературы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2844" y="357167"/>
            <a:ext cx="8858312" cy="1143008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Художественно-изобразительные   средства в эпизоде «Предсказание кудесника»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5" y="1646238"/>
          <a:ext cx="8215371" cy="5212080"/>
        </p:xfrm>
        <a:graphic>
          <a:graphicData uri="http://schemas.openxmlformats.org/drawingml/2006/table">
            <a:tbl>
              <a:tblPr/>
              <a:tblGrid>
                <a:gridCol w="2738457"/>
                <a:gridCol w="2738457"/>
                <a:gridCol w="2738457"/>
              </a:tblGrid>
              <a:tr h="52117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Художественно-изобразительные средства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– отмстить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Arial" charset="0"/>
                        </a:rPr>
                        <a:t>неразумным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хазарам,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Arial" charset="0"/>
                        </a:rPr>
                        <a:t>могучий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Олег,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Arial" charset="0"/>
                        </a:rPr>
                        <a:t>вдохновенный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кудесник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– грядущие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Arial" charset="0"/>
                        </a:rPr>
                        <a:t>годы  таятся во  мгле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Эпитеты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Метафоры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50" y="500063"/>
          <a:ext cx="8643999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3"/>
                <a:gridCol w="2881333"/>
                <a:gridCol w="2881333"/>
              </a:tblGrid>
              <a:tr h="6000792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Художественно-изобразительные средства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00CC99"/>
                          </a:solidFill>
                          <a:latin typeface="+mn-lt"/>
                          <a:ea typeface="+mn-ea"/>
                          <a:cs typeface="+mn-cs"/>
                        </a:rPr>
                        <a:t>как чёрная лента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вкруг ног обвилась…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 кудри их белы, </a:t>
                      </a:r>
                      <a:r>
                        <a:rPr lang="ru-RU" sz="2800" b="1" kern="1200" dirty="0" smtClean="0">
                          <a:solidFill>
                            <a:srgbClr val="00CC99"/>
                          </a:solidFill>
                          <a:latin typeface="+mn-lt"/>
                          <a:ea typeface="+mn-ea"/>
                          <a:cs typeface="+mn-cs"/>
                        </a:rPr>
                        <a:t>как утренний снег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2800" b="1" kern="1200" dirty="0" smtClean="0">
                          <a:solidFill>
                            <a:srgbClr val="00CC99"/>
                          </a:solidFill>
                          <a:latin typeface="+mn-lt"/>
                          <a:ea typeface="+mn-ea"/>
                          <a:cs typeface="+mn-cs"/>
                        </a:rPr>
                        <a:t>И волны, и суша покорны 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тебе; 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с волей </a:t>
                      </a:r>
                      <a:r>
                        <a:rPr lang="ru-RU" sz="2800" b="1" kern="1200" dirty="0" smtClean="0">
                          <a:solidFill>
                            <a:srgbClr val="00CC99"/>
                          </a:solidFill>
                          <a:latin typeface="+mn-lt"/>
                          <a:ea typeface="+mn-ea"/>
                          <a:cs typeface="+mn-cs"/>
                        </a:rPr>
                        <a:t>небесною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Сравнения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Олицетворение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Инверсия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642938"/>
            <a:ext cx="8229600" cy="142875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FFFF00"/>
                </a:solidFill>
              </a:rPr>
              <a:t>                    Выводы: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«Песнь о Вещем Олеге» </a:t>
            </a:r>
            <a:r>
              <a:rPr lang="ru-RU" sz="3600" dirty="0" smtClean="0">
                <a:solidFill>
                  <a:srgbClr val="FFFF00"/>
                </a:solidFill>
              </a:rPr>
              <a:t>дополняет </a:t>
            </a:r>
            <a:r>
              <a:rPr lang="ru-RU" sz="3600" dirty="0" smtClean="0"/>
              <a:t>содержание летописи, </a:t>
            </a:r>
            <a:r>
              <a:rPr lang="ru-RU" sz="3600" dirty="0" smtClean="0">
                <a:solidFill>
                  <a:srgbClr val="FFFF00"/>
                </a:solidFill>
              </a:rPr>
              <a:t>помогает представить</a:t>
            </a:r>
            <a:r>
              <a:rPr lang="ru-RU" sz="3600" dirty="0" smtClean="0"/>
              <a:t> исторических героев, </a:t>
            </a:r>
            <a:r>
              <a:rPr lang="ru-RU" sz="3600" dirty="0" smtClean="0">
                <a:solidFill>
                  <a:srgbClr val="FFFF00"/>
                </a:solidFill>
              </a:rPr>
              <a:t>увидеть </a:t>
            </a:r>
            <a:r>
              <a:rPr lang="ru-RU" sz="3600" dirty="0" smtClean="0"/>
              <a:t>их характеры и судьбы. Вещий Олег  наделён душевной привязанностью к коню. Над его чувствами не властно ни время, ни даже смерть коня. </a:t>
            </a:r>
            <a:r>
              <a:rPr lang="ru-RU" sz="3600" b="1" dirty="0" smtClean="0">
                <a:solidFill>
                  <a:srgbClr val="FFFF00"/>
                </a:solidFill>
              </a:rPr>
              <a:t>Не слепой рок приговорил Олега к смерти «от коня своего», а привязанность к коню.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3"/>
          <p:cNvSpPr>
            <a:spLocks noGrp="1" noChangeArrowheads="1"/>
          </p:cNvSpPr>
          <p:nvPr>
            <p:ph idx="4294967295"/>
          </p:nvPr>
        </p:nvSpPr>
        <p:spPr>
          <a:xfrm>
            <a:off x="357158" y="714356"/>
            <a:ext cx="8501122" cy="5457844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b="1" dirty="0" smtClean="0"/>
              <a:t>               </a:t>
            </a:r>
            <a:r>
              <a:rPr lang="ru-RU" sz="4800" b="1" dirty="0" smtClean="0">
                <a:solidFill>
                  <a:srgbClr val="FFFF00"/>
                </a:solidFill>
              </a:rPr>
              <a:t>Домашнее задание: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sz="3900" dirty="0" smtClean="0"/>
              <a:t>   1. Выучить  </a:t>
            </a:r>
            <a:r>
              <a:rPr lang="ru-RU" sz="3900" b="1" dirty="0" smtClean="0">
                <a:solidFill>
                  <a:srgbClr val="FFFF00"/>
                </a:solidFill>
              </a:rPr>
              <a:t>наизусть</a:t>
            </a:r>
            <a:r>
              <a:rPr lang="ru-RU" sz="3900" dirty="0" smtClean="0"/>
              <a:t>  «Предсказание кудесника»  или  «Расставание с конем»</a:t>
            </a:r>
          </a:p>
          <a:p>
            <a:pPr algn="ctr">
              <a:buFontTx/>
              <a:buNone/>
            </a:pPr>
            <a:r>
              <a:rPr lang="ru-RU" sz="3900" dirty="0" smtClean="0"/>
              <a:t>   2. </a:t>
            </a:r>
            <a:r>
              <a:rPr lang="ru-RU" sz="3900" b="1" dirty="0" smtClean="0">
                <a:solidFill>
                  <a:srgbClr val="FFFF00"/>
                </a:solidFill>
              </a:rPr>
              <a:t>Проанализировать</a:t>
            </a:r>
            <a:r>
              <a:rPr lang="ru-RU" sz="3900" dirty="0" smtClean="0"/>
              <a:t>  эпизод «Прощание  с  конем»  в  летописном источнике  и  </a:t>
            </a:r>
            <a:r>
              <a:rPr lang="ru-RU" sz="3900" smtClean="0"/>
              <a:t>балладе  </a:t>
            </a:r>
          </a:p>
          <a:p>
            <a:pPr algn="ctr">
              <a:buFontTx/>
              <a:buNone/>
            </a:pPr>
            <a:r>
              <a:rPr lang="ru-RU" sz="3900" smtClean="0"/>
              <a:t>(</a:t>
            </a:r>
            <a:r>
              <a:rPr lang="ru-RU" sz="3900" dirty="0" smtClean="0"/>
              <a:t>8,  9,  10 строфы)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План урока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5225" cy="54006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Вещий Олег и его время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600" dirty="0" smtClean="0"/>
              <a:t>     </a:t>
            </a:r>
            <a:r>
              <a:rPr lang="ru-RU" sz="3200" dirty="0" smtClean="0"/>
              <a:t>Работа с историческими документами (Отрывок из «Повести временных лет» и «Истории государства Российского» Карамзина Н. М.)</a:t>
            </a:r>
          </a:p>
          <a:p>
            <a:pPr marL="742950" indent="-742950">
              <a:lnSpc>
                <a:spcPct val="90000"/>
              </a:lnSpc>
              <a:buFontTx/>
              <a:buAutoNum type="arabicPeriod" startAt="2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Анализ «Песни о вещем Олеге» А.С.Пушкина</a:t>
            </a:r>
            <a:r>
              <a:rPr lang="ru-RU" sz="3600" dirty="0" smtClean="0"/>
              <a:t>. </a:t>
            </a:r>
          </a:p>
          <a:p>
            <a:pPr marL="742950" indent="-742950">
              <a:lnSpc>
                <a:spcPct val="90000"/>
              </a:lnSpc>
              <a:buNone/>
            </a:pPr>
            <a:r>
              <a:rPr lang="ru-RU" sz="3200" dirty="0" smtClean="0"/>
              <a:t>    Тема, идея. Жанр, сюжет, композиция.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600" dirty="0" smtClean="0"/>
              <a:t>3.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Исследование эпизода «Предсказание кудесника»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5363" name="Picture 6" descr="MAP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8459788" cy="6115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Вещий Олег и его время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(879 - 912 гг.)</a:t>
            </a:r>
          </a:p>
        </p:txBody>
      </p:sp>
      <p:pic>
        <p:nvPicPr>
          <p:cNvPr id="16387" name="Picture 6" descr="RICON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3929063" cy="5111750"/>
          </a:xfrm>
        </p:spPr>
      </p:pic>
      <p:sp>
        <p:nvSpPr>
          <p:cNvPr id="1638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00200"/>
            <a:ext cx="4537075" cy="50688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        Олег – родственник </a:t>
            </a:r>
            <a:r>
              <a:rPr lang="ru-RU" sz="2800" b="1" dirty="0" err="1" smtClean="0"/>
              <a:t>Рюрика</a:t>
            </a:r>
            <a:r>
              <a:rPr lang="ru-RU" sz="2800" b="1" dirty="0" smtClean="0"/>
              <a:t>. В 882 году Олег перенес столицу в Киев. В 907 году осуществил успешный поход на Царьград (Константинополь) Необычайная военная удача, его ум и проницательность принесли ему прозвище "Вещий".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5013324"/>
            <a:ext cx="8229600" cy="148751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«И повелел Олег своим войнам сделать колеса и поставить на колеса корабли…»</a:t>
            </a:r>
          </a:p>
        </p:txBody>
      </p:sp>
      <p:pic>
        <p:nvPicPr>
          <p:cNvPr id="17411" name="Picture 8" descr="EV1_1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268288"/>
            <a:ext cx="6715172" cy="4583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300663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«И ступил он ногою на череп…»</a:t>
            </a:r>
          </a:p>
        </p:txBody>
      </p:sp>
      <p:pic>
        <p:nvPicPr>
          <p:cNvPr id="18435" name="Picture 6" descr="Russian_konung_Oleg_by_Vasnetsov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333375"/>
            <a:ext cx="7416800" cy="5199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Летопись и баллада</a:t>
            </a:r>
          </a:p>
        </p:txBody>
      </p:sp>
      <p:pic>
        <p:nvPicPr>
          <p:cNvPr id="19459" name="Picture 4" descr="RG25_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0613" y="1665288"/>
            <a:ext cx="2771775" cy="4487862"/>
          </a:xfrm>
          <a:noFill/>
        </p:spPr>
      </p:pic>
      <p:pic>
        <p:nvPicPr>
          <p:cNvPr id="19460" name="Picture 8" descr="02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68888" y="1646238"/>
            <a:ext cx="319722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18076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Баллада – жанр лиро-эпической поэзии</a:t>
            </a:r>
          </a:p>
        </p:txBody>
      </p:sp>
      <p:sp>
        <p:nvSpPr>
          <p:cNvPr id="20483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Баллада – лирическое стихотворение с напряжённым, острым сюжетом (легендарным, историческим, фантастическим). Герои в балладе вступают в конфликт друг с другом, с самой судьбой. Часто присутствует элемент  загадочного,  фантастического, необъяснимого, трагически неразрешимого.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218</TotalTime>
  <Words>835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А.С. Пушкин  «Песнь о вещем Олеге»</vt:lpstr>
      <vt:lpstr>Презентация к уроку литературы</vt:lpstr>
      <vt:lpstr>План урока</vt:lpstr>
      <vt:lpstr>Слайд 4</vt:lpstr>
      <vt:lpstr>Вещий Олег и его время  (879 - 912 гг.)</vt:lpstr>
      <vt:lpstr>«И повелел Олег своим войнам сделать колеса и поставить на колеса корабли…»</vt:lpstr>
      <vt:lpstr>«И ступил он ногою на череп…»</vt:lpstr>
      <vt:lpstr>Летопись и баллада</vt:lpstr>
      <vt:lpstr> Баллада – жанр лиро-эпической поэзии</vt:lpstr>
      <vt:lpstr>Что общего  и  чем  различаются друг  от  друга  жанры  летописи и  баллады? </vt:lpstr>
      <vt:lpstr>Жанр «Песни о вещем Олеге»</vt:lpstr>
      <vt:lpstr>Слайд 12</vt:lpstr>
      <vt:lpstr>Тема, идея произведения</vt:lpstr>
      <vt:lpstr>Герои , сюжет, композиция произведения</vt:lpstr>
      <vt:lpstr>Композиция  баллады «Песнь о вещем Олеге»</vt:lpstr>
      <vt:lpstr>Предсказание кудесника</vt:lpstr>
      <vt:lpstr>Исследование эпизода «Предсказание кудесника» </vt:lpstr>
      <vt:lpstr>Исследование эпизода «Предсказание кудесника</vt:lpstr>
      <vt:lpstr>Исследование эпизода «Предсказание кудесника» </vt:lpstr>
      <vt:lpstr>Художественно-изобразительные   средства в эпизоде «Предсказание кудесника»</vt:lpstr>
      <vt:lpstr>Слайд 21</vt:lpstr>
      <vt:lpstr>Слайд 22</vt:lpstr>
      <vt:lpstr>Слайд 23</vt:lpstr>
    </vt:vector>
  </TitlesOfParts>
  <Company>www.usde.ru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литература – история – русский язык  в 7 классе</dc:title>
  <dc:creator>alex</dc:creator>
  <cp:lastModifiedBy>alex</cp:lastModifiedBy>
  <cp:revision>28</cp:revision>
  <dcterms:created xsi:type="dcterms:W3CDTF">2012-01-26T08:08:07Z</dcterms:created>
  <dcterms:modified xsi:type="dcterms:W3CDTF">2012-01-27T14:37:55Z</dcterms:modified>
</cp:coreProperties>
</file>