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0" r:id="rId3"/>
    <p:sldId id="257" r:id="rId4"/>
    <p:sldId id="272" r:id="rId5"/>
    <p:sldId id="273" r:id="rId6"/>
    <p:sldId id="274" r:id="rId7"/>
    <p:sldId id="269" r:id="rId8"/>
    <p:sldId id="271" r:id="rId9"/>
    <p:sldId id="275" r:id="rId10"/>
    <p:sldId id="276" r:id="rId11"/>
    <p:sldId id="277" r:id="rId12"/>
    <p:sldId id="278" r:id="rId13"/>
    <p:sldId id="258" r:id="rId14"/>
    <p:sldId id="263" r:id="rId15"/>
    <p:sldId id="265" r:id="rId16"/>
    <p:sldId id="264" r:id="rId17"/>
    <p:sldId id="268" r:id="rId18"/>
    <p:sldId id="267" r:id="rId19"/>
    <p:sldId id="27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CB7F"/>
    <a:srgbClr val="003300"/>
    <a:srgbClr val="006600"/>
    <a:srgbClr val="E1FFE5"/>
    <a:srgbClr val="CC6600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9C9DC-FA1F-4146-A966-4BB6154DFD2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E400A-CB17-46BF-9891-6F3E887BD7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Ученики повторяют за учителем все движения.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E400A-CB17-46BF-9891-6F3E887BD732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F108F-4221-40AC-833D-D87B795BE960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CA029-0BD5-4A64-B16C-4D28AF28E3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festival.1september.ru/authors/105-829-546" TargetMode="External"/><Relationship Id="rId7" Type="http://schemas.openxmlformats.org/officeDocument/2006/relationships/hyperlink" Target="http://images.yandex.ru/yandsearch?p=12&amp;text=%D1%84%D0%BE%D1%82%D0%BE%20%D1%82%D1%80%D0%BE%D1%81%D1%82%D0%B8&amp;rpt=image" TargetMode="External"/><Relationship Id="rId2" Type="http://schemas.openxmlformats.org/officeDocument/2006/relationships/hyperlink" Target="http://festival.1september.ru/articles/410065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903.ucoz.ru/photo/ukrashenie_uchastka/oformlenie_klumb_v_detskom_sadu/14-0-3789" TargetMode="External"/><Relationship Id="rId5" Type="http://schemas.openxmlformats.org/officeDocument/2006/relationships/hyperlink" Target="http://images.yandex.ru/yandsearch?p=8&amp;text=%D0%BA%D0%B0%D1%80%D1%82%D0%B8%D0%BD%D0%BA%D0%B8%20%D1%81%D0%BB%D0%BE%D0%BD%D0%B0&amp;lr=20677&amp;noreask=1&amp;rpt=image" TargetMode="External"/><Relationship Id="rId4" Type="http://schemas.openxmlformats.org/officeDocument/2006/relationships/hyperlink" Target="http://www.lenagold.ru/fon/clipart/b/boko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404664"/>
            <a:ext cx="5357850" cy="6048672"/>
          </a:xfrm>
          <a:solidFill>
            <a:srgbClr val="B2CB7F">
              <a:alpha val="67000"/>
            </a:srgbClr>
          </a:solidFill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МАСШТАБ 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 1:2,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1:5,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1 : 10,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1 : 100.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003300"/>
                </a:solidFill>
              </a:rPr>
              <a:t>Построение отрезков в этих масштабах</a:t>
            </a:r>
            <a:br>
              <a:rPr lang="ru-RU" b="1" dirty="0" smtClean="0">
                <a:solidFill>
                  <a:srgbClr val="003300"/>
                </a:solidFill>
              </a:rPr>
            </a:br>
            <a:r>
              <a:rPr lang="ru-RU" sz="2700" b="1" dirty="0" smtClean="0">
                <a:solidFill>
                  <a:srgbClr val="C00000"/>
                </a:solidFill>
              </a:rPr>
              <a:t>5 КЛАСС</a:t>
            </a:r>
            <a:endParaRPr lang="ru-RU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85720" y="223044"/>
            <a:ext cx="8286808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Задача</a:t>
            </a:r>
            <a:endParaRPr kumimoji="0" lang="ru-RU" sz="1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Божья коровка за 10 мин проползла 10 см. Изобразите ее путь в тетради в масштабе 1 : 2.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Запомните:</a:t>
            </a: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Размеры на чертеже записывают независимо от масштаба изображения.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1\Desktop\масштаб\божьи кор\bokor12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7904188">
            <a:off x="7208680" y="2840150"/>
            <a:ext cx="1313059" cy="170224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929718" y="49291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pSp>
        <p:nvGrpSpPr>
          <p:cNvPr id="2" name="Группа 8"/>
          <p:cNvGrpSpPr/>
          <p:nvPr/>
        </p:nvGrpSpPr>
        <p:grpSpPr>
          <a:xfrm>
            <a:off x="1259632" y="3645024"/>
            <a:ext cx="7572428" cy="1493704"/>
            <a:chOff x="785786" y="3500438"/>
            <a:chExt cx="7572428" cy="1493704"/>
          </a:xfrm>
        </p:grpSpPr>
        <p:sp>
          <p:nvSpPr>
            <p:cNvPr id="4" name="Минус 3"/>
            <p:cNvSpPr/>
            <p:nvPr/>
          </p:nvSpPr>
          <p:spPr>
            <a:xfrm>
              <a:off x="785786" y="4143380"/>
              <a:ext cx="7572428" cy="285752"/>
            </a:xfrm>
            <a:prstGeom prst="mathMinus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92D050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643306" y="4286256"/>
              <a:ext cx="18494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000" b="1" dirty="0" smtClean="0">
                  <a:solidFill>
                    <a:schemeClr val="accent5">
                      <a:lumMod val="50000"/>
                    </a:schemeClr>
                  </a:solidFill>
                </a:rPr>
                <a:t>М  1: 2</a:t>
              </a:r>
              <a:endParaRPr lang="ru-RU" sz="40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714744" y="3500438"/>
              <a:ext cx="15001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b="1" dirty="0" smtClean="0"/>
                <a:t>10 см</a:t>
              </a:r>
              <a:endParaRPr lang="ru-RU" sz="3600" b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707904" y="2132856"/>
            <a:ext cx="266429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 smtClean="0"/>
              <a:t>Решение:</a:t>
            </a:r>
          </a:p>
          <a:p>
            <a:r>
              <a:rPr lang="ru-RU" sz="2800" dirty="0" smtClean="0"/>
              <a:t>10 см : 2 = 5 см.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96296E-6 L -0.71025 -0.01204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82438"/>
            <a:ext cx="66437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Учебник: с. 193, № 936 (1)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5736" y="908720"/>
            <a:ext cx="64807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Даны отрезки длиной</a:t>
            </a:r>
          </a:p>
          <a:p>
            <a:r>
              <a:rPr lang="ru-RU" sz="2400" b="1" dirty="0" smtClean="0"/>
              <a:t>		10 см,</a:t>
            </a:r>
          </a:p>
          <a:p>
            <a:r>
              <a:rPr lang="ru-RU" sz="2400" b="1" dirty="0" smtClean="0"/>
              <a:t>		26 см,</a:t>
            </a:r>
          </a:p>
          <a:p>
            <a:r>
              <a:rPr lang="ru-RU" sz="2400" b="1" dirty="0" smtClean="0"/>
              <a:t>		   8 см.</a:t>
            </a:r>
          </a:p>
          <a:p>
            <a:r>
              <a:rPr lang="ru-RU" sz="2400" b="1" dirty="0" smtClean="0"/>
              <a:t>Построить эти отрезки в масштабе    М 1:2.</a:t>
            </a:r>
            <a:endParaRPr lang="ru-RU" sz="2000" b="1" dirty="0" smtClean="0"/>
          </a:p>
          <a:p>
            <a:endParaRPr lang="ru-RU" dirty="0" smtClean="0"/>
          </a:p>
          <a:p>
            <a:endParaRPr lang="ru-RU" sz="2400" dirty="0" smtClean="0"/>
          </a:p>
        </p:txBody>
      </p:sp>
      <p:grpSp>
        <p:nvGrpSpPr>
          <p:cNvPr id="2" name="Группа 12"/>
          <p:cNvGrpSpPr/>
          <p:nvPr/>
        </p:nvGrpSpPr>
        <p:grpSpPr>
          <a:xfrm>
            <a:off x="785786" y="2928934"/>
            <a:ext cx="5072098" cy="3357586"/>
            <a:chOff x="785786" y="2928934"/>
            <a:chExt cx="5072098" cy="3357586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857224" y="4357694"/>
              <a:ext cx="2428892" cy="0"/>
            </a:xfrm>
            <a:prstGeom prst="line">
              <a:avLst/>
            </a:prstGeom>
            <a:ln w="88900" cap="rnd" cmpd="sng">
              <a:beve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contourW="12700">
              <a:bevelB/>
              <a:contourClr>
                <a:schemeClr val="tx2">
                  <a:lumMod val="50000"/>
                </a:schemeClr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785786" y="4786322"/>
              <a:ext cx="37862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2)    26 см : 2 = 13 см.</a:t>
              </a:r>
              <a:endParaRPr lang="ru-RU" sz="2400" dirty="0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857224" y="5357826"/>
              <a:ext cx="5000660" cy="0"/>
            </a:xfrm>
            <a:prstGeom prst="line">
              <a:avLst/>
            </a:prstGeom>
            <a:ln w="88900" cap="rnd" cmpd="sng">
              <a:beve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contourW="12700">
              <a:bevelB/>
              <a:contourClr>
                <a:schemeClr val="tx2">
                  <a:lumMod val="50000"/>
                </a:schemeClr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928662" y="6286520"/>
              <a:ext cx="1785950" cy="0"/>
            </a:xfrm>
            <a:prstGeom prst="line">
              <a:avLst/>
            </a:prstGeom>
            <a:ln w="88900" cap="rnd" cmpd="sng">
              <a:beve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contourW="12700">
              <a:bevelB/>
              <a:contourClr>
                <a:schemeClr val="tx2">
                  <a:lumMod val="50000"/>
                </a:schemeClr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785786" y="5715016"/>
              <a:ext cx="31432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3)  8 см : 2 = 4 см.</a:t>
              </a:r>
              <a:endParaRPr lang="ru-RU" sz="2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85786" y="3714752"/>
              <a:ext cx="342902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1)    10 см : 2 = 5 см.</a:t>
              </a:r>
            </a:p>
            <a:p>
              <a:endParaRPr lang="ru-RU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85786" y="2928934"/>
              <a:ext cx="321471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u="sng" dirty="0" smtClean="0"/>
                <a:t>Решение:</a:t>
              </a:r>
            </a:p>
            <a:p>
              <a:endParaRPr lang="ru-RU" sz="2800" b="1" u="sng" dirty="0"/>
            </a:p>
          </p:txBody>
        </p:sp>
      </p:grpSp>
      <p:pic>
        <p:nvPicPr>
          <p:cNvPr id="2050" name="Picture 2" descr="C:\Users\1\Desktop\ШКОЛА\рисунки для слайдов\05110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72199" y="3242233"/>
            <a:ext cx="3071802" cy="36157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82438"/>
            <a:ext cx="66437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Учебник: с. 193, № 936 (3)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642918"/>
            <a:ext cx="67866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Даны </a:t>
            </a:r>
          </a:p>
          <a:p>
            <a:r>
              <a:rPr lang="ru-RU" sz="2400" dirty="0" smtClean="0"/>
              <a:t>	длина             12 см,</a:t>
            </a:r>
          </a:p>
          <a:p>
            <a:r>
              <a:rPr lang="ru-RU" sz="2400" dirty="0" smtClean="0"/>
              <a:t>	ширина	4 см,</a:t>
            </a:r>
          </a:p>
          <a:p>
            <a:r>
              <a:rPr lang="ru-RU" sz="2400" b="1" dirty="0" smtClean="0"/>
              <a:t>Построить </a:t>
            </a:r>
            <a:r>
              <a:rPr lang="ru-RU" sz="2400" dirty="0" smtClean="0"/>
              <a:t>прямоугольник в масштабе    М 1:2.</a:t>
            </a:r>
          </a:p>
        </p:txBody>
      </p:sp>
      <p:grpSp>
        <p:nvGrpSpPr>
          <p:cNvPr id="2" name="Группа 17"/>
          <p:cNvGrpSpPr/>
          <p:nvPr/>
        </p:nvGrpSpPr>
        <p:grpSpPr>
          <a:xfrm>
            <a:off x="1928794" y="4572008"/>
            <a:ext cx="4929222" cy="1726654"/>
            <a:chOff x="928662" y="4214818"/>
            <a:chExt cx="4929222" cy="1726654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928662" y="4214818"/>
              <a:ext cx="4000528" cy="0"/>
            </a:xfrm>
            <a:prstGeom prst="line">
              <a:avLst/>
            </a:prstGeom>
            <a:ln w="88900" cap="sq" cmpd="sng">
              <a:solidFill>
                <a:srgbClr val="002060"/>
              </a:solidFill>
              <a:beve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contourW="12700">
              <a:bevelB/>
              <a:contourClr>
                <a:schemeClr val="tx2">
                  <a:lumMod val="50000"/>
                </a:schemeClr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357158" y="4857760"/>
              <a:ext cx="1143008" cy="0"/>
            </a:xfrm>
            <a:prstGeom prst="line">
              <a:avLst/>
            </a:prstGeom>
            <a:ln w="88900" cap="sq" cmpd="sng">
              <a:solidFill>
                <a:srgbClr val="002060"/>
              </a:solidFill>
              <a:beve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contourW="12700">
              <a:bevelB/>
              <a:contourClr>
                <a:schemeClr val="tx2">
                  <a:lumMod val="50000"/>
                </a:schemeClr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 flipV="1">
              <a:off x="4321967" y="4822041"/>
              <a:ext cx="1214446" cy="0"/>
            </a:xfrm>
            <a:prstGeom prst="line">
              <a:avLst/>
            </a:prstGeom>
            <a:ln w="88900" cap="sq" cmpd="sng">
              <a:solidFill>
                <a:srgbClr val="002060"/>
              </a:solidFill>
              <a:beve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contourW="12700">
              <a:bevelB/>
              <a:contourClr>
                <a:schemeClr val="tx2">
                  <a:lumMod val="50000"/>
                </a:schemeClr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928662" y="5429264"/>
              <a:ext cx="4000528" cy="0"/>
            </a:xfrm>
            <a:prstGeom prst="line">
              <a:avLst/>
            </a:prstGeom>
            <a:ln w="88900" cap="sq" cmpd="sng">
              <a:solidFill>
                <a:srgbClr val="002060"/>
              </a:solidFill>
              <a:beve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contourW="12700">
              <a:bevelB/>
              <a:contourClr>
                <a:schemeClr val="tx2">
                  <a:lumMod val="50000"/>
                </a:schemeClr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143504" y="4643446"/>
              <a:ext cx="7143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4 см</a:t>
              </a:r>
              <a:endParaRPr lang="ru-RU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357422" y="5572140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12 см</a:t>
              </a:r>
              <a:endParaRPr lang="ru-RU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285984" y="4572008"/>
              <a:ext cx="20002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/>
                <a:t>М   1:2</a:t>
              </a:r>
              <a:endParaRPr lang="ru-RU" sz="2800" b="1" dirty="0"/>
            </a:p>
          </p:txBody>
        </p:sp>
      </p:grpSp>
      <p:grpSp>
        <p:nvGrpSpPr>
          <p:cNvPr id="4" name="Группа 18"/>
          <p:cNvGrpSpPr/>
          <p:nvPr/>
        </p:nvGrpSpPr>
        <p:grpSpPr>
          <a:xfrm>
            <a:off x="2214546" y="3071810"/>
            <a:ext cx="3429024" cy="961731"/>
            <a:chOff x="2214546" y="3071810"/>
            <a:chExt cx="3429024" cy="961731"/>
          </a:xfrm>
        </p:grpSpPr>
        <p:sp>
          <p:nvSpPr>
            <p:cNvPr id="6" name="TextBox 5"/>
            <p:cNvSpPr txBox="1"/>
            <p:nvPr/>
          </p:nvSpPr>
          <p:spPr>
            <a:xfrm>
              <a:off x="2214546" y="3571876"/>
              <a:ext cx="34290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2)      4 см : 2 = 2 см.</a:t>
              </a:r>
              <a:endParaRPr lang="ru-RU" sz="24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14546" y="3071810"/>
              <a:ext cx="3357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1)    12 см : 2 = 6 см.</a:t>
              </a:r>
              <a:endParaRPr lang="ru-RU" sz="2400" b="1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85720" y="2285992"/>
            <a:ext cx="30718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Решение: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14282" y="214290"/>
            <a:ext cx="8555547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Масштаб может быть разным:</a:t>
            </a:r>
          </a:p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 1:2</a:t>
            </a:r>
          </a:p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 1:5</a:t>
            </a:r>
          </a:p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 1:10</a:t>
            </a:r>
          </a:p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 1:100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282" y="3934123"/>
            <a:ext cx="850112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Это значит, что размеры уменьшаются в</a:t>
            </a:r>
          </a:p>
          <a:p>
            <a:pPr algn="ctr"/>
            <a:r>
              <a:rPr lang="ru-RU" sz="3200" b="1" dirty="0" smtClean="0"/>
              <a:t>2 раза</a:t>
            </a:r>
          </a:p>
          <a:p>
            <a:pPr algn="ctr"/>
            <a:r>
              <a:rPr lang="ru-RU" sz="3200" b="1" dirty="0" smtClean="0"/>
              <a:t>5 раз</a:t>
            </a:r>
          </a:p>
          <a:p>
            <a:pPr algn="ctr"/>
            <a:r>
              <a:rPr lang="ru-RU" sz="3200" b="1" dirty="0" smtClean="0"/>
              <a:t>10 раз</a:t>
            </a:r>
          </a:p>
          <a:p>
            <a:pPr algn="ctr"/>
            <a:r>
              <a:rPr lang="ru-RU" sz="3200" b="1" dirty="0" smtClean="0"/>
              <a:t>100 раз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571480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Учебник: с.194, № 937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714744" y="2571744"/>
            <a:ext cx="27146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М    1 : 5</a:t>
            </a:r>
            <a:endParaRPr lang="ru-RU" sz="4400" b="1" dirty="0">
              <a:solidFill>
                <a:srgbClr val="002060"/>
              </a:solidFill>
            </a:endParaRPr>
          </a:p>
        </p:txBody>
      </p:sp>
      <p:pic>
        <p:nvPicPr>
          <p:cNvPr id="3074" name="Picture 2" descr="C:\Users\1\Desktop\ШКОЛА\рисунки для слайдов\123kopiy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077072"/>
            <a:ext cx="2245599" cy="2780928"/>
          </a:xfrm>
          <a:prstGeom prst="rect">
            <a:avLst/>
          </a:prstGeom>
          <a:noFill/>
        </p:spPr>
      </p:pic>
      <p:sp>
        <p:nvSpPr>
          <p:cNvPr id="6" name="Двойная волна 5"/>
          <p:cNvSpPr/>
          <p:nvPr/>
        </p:nvSpPr>
        <p:spPr>
          <a:xfrm>
            <a:off x="785786" y="1428736"/>
            <a:ext cx="7715304" cy="928694"/>
          </a:xfrm>
          <a:prstGeom prst="doubleWav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6182" y="1571612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20 см</a:t>
            </a:r>
            <a:endParaRPr lang="ru-RU" sz="3600" b="1" dirty="0">
              <a:solidFill>
                <a:schemeClr val="bg1"/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4000496" y="3500438"/>
            <a:ext cx="3071834" cy="2880674"/>
            <a:chOff x="4000496" y="3500438"/>
            <a:chExt cx="3071834" cy="2880674"/>
          </a:xfrm>
        </p:grpSpPr>
        <p:sp>
          <p:nvSpPr>
            <p:cNvPr id="8" name="TextBox 7"/>
            <p:cNvSpPr txBox="1"/>
            <p:nvPr/>
          </p:nvSpPr>
          <p:spPr>
            <a:xfrm>
              <a:off x="4000496" y="3500438"/>
              <a:ext cx="292895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dirty="0" smtClean="0"/>
                <a:t>Решение:</a:t>
              </a:r>
            </a:p>
            <a:p>
              <a:endParaRPr lang="ru-RU" sz="3200" dirty="0" smtClean="0"/>
            </a:p>
            <a:p>
              <a:r>
                <a:rPr lang="ru-RU" sz="3200" b="1" dirty="0" smtClean="0"/>
                <a:t>20 см : 5 = 4 см</a:t>
              </a:r>
              <a:endParaRPr lang="ru-RU" sz="3200" b="1" dirty="0"/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4143372" y="5857892"/>
              <a:ext cx="1857388" cy="0"/>
            </a:xfrm>
            <a:prstGeom prst="line">
              <a:avLst/>
            </a:prstGeom>
            <a:ln w="8255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572000" y="5357826"/>
              <a:ext cx="13573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20 см</a:t>
              </a:r>
              <a:endParaRPr lang="ru-RU" sz="24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357686" y="5857892"/>
              <a:ext cx="27146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002060"/>
                  </a:solidFill>
                </a:rPr>
                <a:t>М    1 : 5</a:t>
              </a:r>
              <a:endParaRPr lang="ru-RU" sz="2800" b="1" dirty="0">
                <a:solidFill>
                  <a:srgbClr val="00206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82438"/>
            <a:ext cx="66437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Учебник: с. 194, № 938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642918"/>
            <a:ext cx="67866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Даны </a:t>
            </a:r>
          </a:p>
          <a:p>
            <a:r>
              <a:rPr lang="ru-RU" sz="2400" dirty="0" smtClean="0"/>
              <a:t>	длина             20 см,</a:t>
            </a:r>
          </a:p>
          <a:p>
            <a:r>
              <a:rPr lang="ru-RU" sz="2400" dirty="0" smtClean="0"/>
              <a:t>	ширина          15 см,</a:t>
            </a:r>
          </a:p>
          <a:p>
            <a:r>
              <a:rPr lang="ru-RU" sz="2400" b="1" dirty="0" smtClean="0"/>
              <a:t>Построить </a:t>
            </a:r>
            <a:r>
              <a:rPr lang="ru-RU" sz="2400" dirty="0" smtClean="0"/>
              <a:t>2 отрезка в масштабе    М 1:5.</a:t>
            </a:r>
          </a:p>
        </p:txBody>
      </p:sp>
      <p:grpSp>
        <p:nvGrpSpPr>
          <p:cNvPr id="27" name="Группа 26"/>
          <p:cNvGrpSpPr/>
          <p:nvPr/>
        </p:nvGrpSpPr>
        <p:grpSpPr>
          <a:xfrm>
            <a:off x="4714876" y="2357430"/>
            <a:ext cx="3643338" cy="3869794"/>
            <a:chOff x="4714876" y="2357430"/>
            <a:chExt cx="3643338" cy="3869794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4714876" y="3143248"/>
              <a:ext cx="3643338" cy="3083976"/>
              <a:chOff x="2214546" y="3071810"/>
              <a:chExt cx="3643338" cy="3083976"/>
            </a:xfrm>
          </p:grpSpPr>
          <p:cxnSp>
            <p:nvCxnSpPr>
              <p:cNvPr id="10" name="Прямая соединительная линия 9"/>
              <p:cNvCxnSpPr/>
              <p:nvPr/>
            </p:nvCxnSpPr>
            <p:spPr>
              <a:xfrm rot="10800000">
                <a:off x="2285984" y="5643578"/>
                <a:ext cx="2928958" cy="0"/>
              </a:xfrm>
              <a:prstGeom prst="line">
                <a:avLst/>
              </a:prstGeom>
              <a:ln w="88900" cap="sq" cmpd="sng">
                <a:solidFill>
                  <a:srgbClr val="CC6600"/>
                </a:solidFill>
                <a:bevel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contourW="12700">
                <a:bevelB/>
                <a:contourClr>
                  <a:schemeClr val="tx2">
                    <a:lumMod val="50000"/>
                  </a:schemeClr>
                </a:contourClr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2285984" y="4714884"/>
                <a:ext cx="3571900" cy="0"/>
              </a:xfrm>
              <a:prstGeom prst="line">
                <a:avLst/>
              </a:prstGeom>
              <a:ln w="88900" cap="sq" cmpd="sng">
                <a:solidFill>
                  <a:srgbClr val="CC6600"/>
                </a:solidFill>
                <a:bevel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contourW="12700">
                <a:bevelB/>
                <a:contourClr>
                  <a:schemeClr val="tx2">
                    <a:lumMod val="50000"/>
                  </a:schemeClr>
                </a:contourClr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3500430" y="4214818"/>
                <a:ext cx="14287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20 см</a:t>
                </a:r>
                <a:endParaRPr lang="ru-RU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428992" y="5786454"/>
                <a:ext cx="15001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15 см</a:t>
                </a:r>
                <a:endParaRPr lang="ru-RU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357554" y="4857760"/>
                <a:ext cx="20002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/>
                  <a:t>М   1:5</a:t>
                </a:r>
                <a:endParaRPr lang="ru-RU" sz="2800" b="1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2214546" y="3571876"/>
                <a:ext cx="34290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2)      15 см : 5 = 3 см.</a:t>
                </a:r>
                <a:endParaRPr lang="ru-RU" sz="2400" b="1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2214546" y="3071810"/>
                <a:ext cx="33575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1)    20 см : 5 = 4 см.</a:t>
                </a:r>
                <a:endParaRPr lang="ru-RU" sz="2400" b="1" dirty="0"/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4786314" y="2357430"/>
              <a:ext cx="307183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u="sng" dirty="0" smtClean="0"/>
                <a:t>Решение:</a:t>
              </a:r>
            </a:p>
            <a:p>
              <a:endParaRPr lang="ru-RU" dirty="0"/>
            </a:p>
          </p:txBody>
        </p:sp>
      </p:grpSp>
      <p:pic>
        <p:nvPicPr>
          <p:cNvPr id="2053" name="Picture 5" descr="C:\Users\1\Desktop\масштаб\0_5cc78_4a1326f3_XL.jpg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2320" y="188640"/>
            <a:ext cx="1490515" cy="1796603"/>
          </a:xfrm>
          <a:prstGeom prst="rect">
            <a:avLst/>
          </a:prstGeom>
          <a:noFill/>
        </p:spPr>
      </p:pic>
      <p:pic>
        <p:nvPicPr>
          <p:cNvPr id="1026" name="Picture 2" descr="C:\Users\1\Desktop\35314 копия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996952"/>
            <a:ext cx="3456384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82438"/>
            <a:ext cx="66437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Учебник: с. 194, № 939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928671"/>
            <a:ext cx="85011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Дана трость длиной     90  см.</a:t>
            </a:r>
          </a:p>
          <a:p>
            <a:r>
              <a:rPr lang="ru-RU" sz="2800" b="1" dirty="0" smtClean="0"/>
              <a:t>Построить трость в  виде отрезка масштабе    М 1:10.</a:t>
            </a:r>
            <a:endParaRPr lang="ru-RU" sz="2400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4860032" y="2348880"/>
            <a:ext cx="30718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 smtClean="0"/>
              <a:t>Решение:</a:t>
            </a:r>
          </a:p>
          <a:p>
            <a:endParaRPr lang="ru-RU" sz="2800" dirty="0" smtClean="0"/>
          </a:p>
          <a:p>
            <a:r>
              <a:rPr lang="ru-RU" sz="2800" dirty="0" smtClean="0"/>
              <a:t>90 см : 10 = 9 см.</a:t>
            </a:r>
            <a:endParaRPr lang="ru-RU" sz="28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4499992" y="4581128"/>
            <a:ext cx="3286148" cy="1227717"/>
            <a:chOff x="4860032" y="3920516"/>
            <a:chExt cx="3286148" cy="1227717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>
              <a:off x="4860032" y="4420582"/>
              <a:ext cx="3286148" cy="0"/>
            </a:xfrm>
            <a:prstGeom prst="line">
              <a:avLst/>
            </a:prstGeom>
            <a:ln w="825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5574412" y="4563458"/>
              <a:ext cx="21431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/>
                <a:t>М    1 : 10</a:t>
              </a:r>
              <a:endParaRPr lang="ru-RU" sz="32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931602" y="3920516"/>
              <a:ext cx="17859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90 см</a:t>
              </a:r>
              <a:endParaRPr lang="ru-RU" sz="2400" dirty="0"/>
            </a:p>
          </p:txBody>
        </p:sp>
      </p:grpSp>
      <p:pic>
        <p:nvPicPr>
          <p:cNvPr id="1026" name="Picture 2" descr="C:\Users\1\Desktop\Рисунок1 копия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060848"/>
            <a:ext cx="4619625" cy="4610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85786" y="142852"/>
            <a:ext cx="66437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Учебник: с. 194, № 940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9058" y="3714752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 м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91680" y="836712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3 м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072066" y="1285860"/>
            <a:ext cx="378621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 smtClean="0"/>
              <a:t>Решение:</a:t>
            </a:r>
          </a:p>
          <a:p>
            <a:endParaRPr lang="ru-RU" sz="2800" dirty="0" smtClean="0"/>
          </a:p>
          <a:p>
            <a:pPr marL="514350" indent="-514350">
              <a:buAutoNum type="arabicParenR"/>
            </a:pPr>
            <a:r>
              <a:rPr lang="ru-RU" sz="2800" dirty="0" smtClean="0"/>
              <a:t>4 м = 400 см;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3 м = 300 см;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400 : 100 = 4 см;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300 : 100 = 3 см.</a:t>
            </a:r>
          </a:p>
          <a:p>
            <a:endParaRPr lang="ru-RU" sz="2800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5429256" y="4071942"/>
            <a:ext cx="3000396" cy="2166294"/>
            <a:chOff x="5429256" y="4071942"/>
            <a:chExt cx="3000396" cy="2166294"/>
          </a:xfrm>
        </p:grpSpPr>
        <p:sp>
          <p:nvSpPr>
            <p:cNvPr id="9" name="TextBox 8"/>
            <p:cNvSpPr txBox="1"/>
            <p:nvPr/>
          </p:nvSpPr>
          <p:spPr>
            <a:xfrm>
              <a:off x="5715008" y="4714884"/>
              <a:ext cx="21431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solidFill>
                    <a:srgbClr val="003300"/>
                  </a:solidFill>
                </a:rPr>
                <a:t>М   1 : 100</a:t>
              </a:r>
              <a:endParaRPr lang="ru-RU" sz="3200" b="1" dirty="0">
                <a:solidFill>
                  <a:srgbClr val="003300"/>
                </a:solidFill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429256" y="4643446"/>
              <a:ext cx="3000396" cy="0"/>
            </a:xfrm>
            <a:prstGeom prst="line">
              <a:avLst/>
            </a:prstGeom>
            <a:ln w="73025">
              <a:solidFill>
                <a:srgbClr val="00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429256" y="5572140"/>
              <a:ext cx="2214578" cy="0"/>
            </a:xfrm>
            <a:prstGeom prst="line">
              <a:avLst/>
            </a:prstGeom>
            <a:ln w="73025">
              <a:solidFill>
                <a:srgbClr val="00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429388" y="4071942"/>
              <a:ext cx="10001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/>
                <a:t>3 м</a:t>
              </a:r>
              <a:endParaRPr lang="ru-RU" sz="28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29388" y="5715016"/>
              <a:ext cx="10001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/>
                <a:t>4 м</a:t>
              </a:r>
              <a:endParaRPr lang="ru-RU" sz="2800" b="1" dirty="0"/>
            </a:p>
          </p:txBody>
        </p:sp>
      </p:grpSp>
      <p:pic>
        <p:nvPicPr>
          <p:cNvPr id="1026" name="Picture 2" descr="C:\Users\1\Desktop\1 сентября\на фестиваль\клумба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340768"/>
            <a:ext cx="3248025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Лента лицом вверх 5"/>
          <p:cNvSpPr/>
          <p:nvPr/>
        </p:nvSpPr>
        <p:spPr>
          <a:xfrm>
            <a:off x="357158" y="1500174"/>
            <a:ext cx="8786842" cy="3357586"/>
          </a:xfrm>
          <a:prstGeom prst="ribbon2">
            <a:avLst/>
          </a:prstGeom>
          <a:solidFill>
            <a:srgbClr val="E1FFE5"/>
          </a:solidFill>
          <a:ln w="476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1431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3600" u="sng" dirty="0" smtClean="0"/>
              <a:t>Домашнее задание:</a:t>
            </a:r>
            <a:br>
              <a:rPr lang="ru-RU" sz="3600" u="sng" dirty="0" smtClean="0"/>
            </a:br>
            <a:r>
              <a:rPr lang="ru-RU" sz="3600" u="sng" dirty="0" smtClean="0"/>
              <a:t/>
            </a:r>
            <a:br>
              <a:rPr lang="ru-RU" sz="3600" u="sng" dirty="0" smtClean="0"/>
            </a:br>
            <a:r>
              <a:rPr lang="ru-RU" sz="5300" b="1" dirty="0" smtClean="0">
                <a:solidFill>
                  <a:srgbClr val="C00000"/>
                </a:solidFill>
              </a:rPr>
              <a:t>с. 194, № 941</a:t>
            </a:r>
            <a:endParaRPr lang="ru-RU" sz="53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Список литературы: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948690"/>
            <a:ext cx="784887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endParaRPr lang="ru-RU" sz="2000" u="sng" dirty="0" smtClean="0">
              <a:hlinkClick r:id="rId2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Капустина Г.М., Перова М.Н. Математика. Учебник для 6 класса специальных (коррекционных) образовательных учреждений </a:t>
            </a:r>
            <a:r>
              <a:rPr lang="en-US" sz="2000" dirty="0" smtClean="0"/>
              <a:t>VIII</a:t>
            </a:r>
            <a:r>
              <a:rPr lang="ru-RU" sz="2000" dirty="0" smtClean="0"/>
              <a:t> вида. 2-е издание. - М., Просвещение, 2010.</a:t>
            </a:r>
            <a:endParaRPr lang="ru-RU" sz="2000" u="sng" dirty="0" smtClean="0">
              <a:hlinkClick r:id="rId2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000" u="sng" dirty="0" smtClean="0">
                <a:hlinkClick r:id="rId2"/>
              </a:rPr>
              <a:t>http://festival.1september.ru/articles/410065/</a:t>
            </a:r>
            <a:r>
              <a:rPr lang="ru-RU" sz="2000" dirty="0" smtClean="0"/>
              <a:t> - Урок математики по теме: "Масштаб". 3-й класс, </a:t>
            </a:r>
            <a:r>
              <a:rPr lang="ru-RU" sz="2000" dirty="0" smtClean="0">
                <a:hlinkClick r:id="rId3"/>
              </a:rPr>
              <a:t>Калиниченко Ирина Николаевна</a:t>
            </a:r>
            <a:r>
              <a:rPr lang="ru-RU" sz="2000" dirty="0" smtClean="0"/>
              <a:t>, учитель начальных классов.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u="sng" dirty="0" smtClean="0">
                <a:hlinkClick r:id="rId4"/>
              </a:rPr>
              <a:t>http://www.lenagold.ru/fon/clipart/b/boko.html</a:t>
            </a:r>
            <a:r>
              <a:rPr lang="ru-RU" sz="2000" dirty="0" smtClean="0"/>
              <a:t>  - картинка божьей коровки.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u="sng" dirty="0" smtClean="0">
                <a:hlinkClick r:id="rId5"/>
              </a:rPr>
              <a:t>http://images.yandex.ru/yandsearch?p=8&amp;text=%D0%BA%D0%B0%D1%80%D1%82%D0%B8%D0%BD%D0%BA%D0%B8%20%D1%81%D0%BB%D0%BE%D0%BD%D0%B0&amp;lr=20677&amp;noreask=1&amp;rpt=image</a:t>
            </a:r>
            <a:r>
              <a:rPr lang="ru-RU" sz="2000" dirty="0" smtClean="0"/>
              <a:t>  - картинки слонов.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u="sng" dirty="0" smtClean="0">
                <a:hlinkClick r:id="rId6"/>
              </a:rPr>
              <a:t>http://903.ucoz.ru/photo/ukrashenie_uchastka/oformlenie_klumb_v_detskom_sadu/14-0-3789</a:t>
            </a:r>
            <a:r>
              <a:rPr lang="ru-RU" sz="2000" dirty="0" smtClean="0"/>
              <a:t> -клумба.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u="sng" dirty="0" smtClean="0">
                <a:hlinkClick r:id="rId7"/>
              </a:rPr>
              <a:t>http://images.yandex.ru/yandsearch?p=12&amp;text=%D1%84%D0%BE%D1%82%D0%BE%20%D1%82%D1%80%D0%BE%D1%81%D1%82%D0%B8&amp;rpt=image</a:t>
            </a:r>
            <a:r>
              <a:rPr lang="ru-RU" sz="2000" dirty="0" smtClean="0"/>
              <a:t> – фото трости.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85918" y="1071546"/>
          <a:ext cx="6000792" cy="480288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000396"/>
                <a:gridCol w="3000396"/>
              </a:tblGrid>
              <a:tr h="6576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/>
                        <a:t>6 </a:t>
                      </a:r>
                      <a:r>
                        <a:rPr lang="ru-RU" sz="4400" dirty="0" smtClean="0"/>
                        <a:t>× </a:t>
                      </a:r>
                      <a:r>
                        <a:rPr lang="ru-RU" sz="4400" dirty="0"/>
                        <a:t>6 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/>
                        <a:t>72 : 8 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6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/>
                        <a:t>+ 24 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/>
                        <a:t>+ 11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6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/>
                        <a:t>- 20 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/>
                        <a:t>: </a:t>
                      </a:r>
                      <a:r>
                        <a:rPr lang="ru-RU" sz="4400" dirty="0" smtClean="0"/>
                        <a:t>4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6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/>
                        <a:t>: 8 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 smtClean="0"/>
                        <a:t>× </a:t>
                      </a:r>
                      <a:r>
                        <a:rPr lang="ru-RU" sz="4400" dirty="0"/>
                        <a:t>8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6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 smtClean="0"/>
                        <a:t>5</a:t>
                      </a:r>
                      <a:r>
                        <a:rPr lang="ru-RU" sz="4400" dirty="0" smtClean="0"/>
                        <a:t> 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 smtClean="0"/>
                        <a:t>    </a:t>
                      </a:r>
                      <a:r>
                        <a:rPr lang="ru-RU" sz="4800" dirty="0" smtClean="0">
                          <a:solidFill>
                            <a:srgbClr val="FF0000"/>
                          </a:solidFill>
                        </a:rPr>
                        <a:t>40</a:t>
                      </a:r>
                      <a:endParaRPr lang="ru-RU" sz="54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35" name="Picture 11" descr="C:\Users\1\Desktop\божьи кор\bokor24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12160" y="4797152"/>
            <a:ext cx="772210" cy="856259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0" y="0"/>
            <a:ext cx="357186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Устный счет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9224" y="428604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3300"/>
                </a:solidFill>
              </a:rPr>
              <a:t>Четное число?</a:t>
            </a:r>
            <a:endParaRPr lang="ru-RU" sz="2800" b="1" dirty="0">
              <a:solidFill>
                <a:srgbClr val="003300"/>
              </a:solidFill>
            </a:endParaRPr>
          </a:p>
        </p:txBody>
      </p:sp>
      <p:pic>
        <p:nvPicPr>
          <p:cNvPr id="9" name="Picture 2" descr="C:\Users\1\Desktop\Рисунок1 копия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293096"/>
            <a:ext cx="2663308" cy="2234731"/>
          </a:xfrm>
          <a:prstGeom prst="rect">
            <a:avLst/>
          </a:prstGeom>
          <a:noFill/>
        </p:spPr>
      </p:pic>
      <p:pic>
        <p:nvPicPr>
          <p:cNvPr id="10" name="Picture 2" descr="C:\Users\1\Desktop\Рисунок1 копия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293096"/>
            <a:ext cx="2663308" cy="22347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23528" y="188640"/>
            <a:ext cx="357186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Устный счет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642918"/>
            <a:ext cx="7786742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800" dirty="0" smtClean="0"/>
          </a:p>
          <a:p>
            <a:r>
              <a:rPr lang="ru-RU" sz="4800" dirty="0" smtClean="0"/>
              <a:t>Закончить запись:</a:t>
            </a:r>
          </a:p>
          <a:p>
            <a:endParaRPr lang="ru-RU" sz="500" dirty="0" smtClean="0"/>
          </a:p>
          <a:p>
            <a:r>
              <a:rPr lang="ru-RU" sz="4800" dirty="0" smtClean="0"/>
              <a:t>70 см =      дм</a:t>
            </a:r>
          </a:p>
          <a:p>
            <a:endParaRPr lang="ru-RU" sz="3600" dirty="0" smtClean="0"/>
          </a:p>
          <a:p>
            <a:r>
              <a:rPr lang="ru-RU" sz="4800" dirty="0" smtClean="0"/>
              <a:t> 47 м  =           дм</a:t>
            </a:r>
          </a:p>
          <a:p>
            <a:r>
              <a:rPr lang="ru-RU" sz="4800" dirty="0" smtClean="0"/>
              <a:t> </a:t>
            </a:r>
          </a:p>
          <a:p>
            <a:r>
              <a:rPr lang="ru-RU" sz="4800" dirty="0" smtClean="0"/>
              <a:t>120 дм =        м </a:t>
            </a:r>
            <a:endParaRPr lang="ru-RU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2627784" y="2132856"/>
            <a:ext cx="7143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7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99792" y="3356992"/>
            <a:ext cx="1643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470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9832" y="4797152"/>
            <a:ext cx="1643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12</a:t>
            </a:r>
            <a:endParaRPr lang="ru-RU" sz="6000" b="1" dirty="0">
              <a:solidFill>
                <a:srgbClr val="C00000"/>
              </a:solidFill>
            </a:endParaRPr>
          </a:p>
        </p:txBody>
      </p:sp>
      <p:pic>
        <p:nvPicPr>
          <p:cNvPr id="4098" name="Picture 2" descr="C:\Users\1\Desktop\ШКОЛА\рисунки для слайдов\176073089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8144" y="4149080"/>
            <a:ext cx="3059832" cy="23934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1643050"/>
            <a:ext cx="8358246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Одна божья коровка 5 точечная, а другая – 15 точечная. Во сколько раз больше точек у одной коровки, чем у другой?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На 8 листочках по 3 божьи коровки. Сколько всего божьих коровок?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Красных божьих коровок 32, а желтых в 4 раза меньше. Сколько жёлтых божьих коровок?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У одной божьей коровки на спинке 6 точек, а у другой на 8 точек больше. Сколько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точек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второй божьей коровки?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326" y="214290"/>
            <a:ext cx="637758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Задачи от королевы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красоты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C:\Users\1\Desktop\Рисунок2 копия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0"/>
            <a:ext cx="1828800" cy="1905000"/>
          </a:xfrm>
          <a:prstGeom prst="rect">
            <a:avLst/>
          </a:prstGeom>
          <a:noFill/>
        </p:spPr>
      </p:pic>
      <p:pic>
        <p:nvPicPr>
          <p:cNvPr id="1028" name="Picture 4" descr="C:\Users\1\Desktop\божьи кор\12672 копия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725144"/>
            <a:ext cx="1854657" cy="2132856"/>
          </a:xfrm>
          <a:prstGeom prst="rect">
            <a:avLst/>
          </a:prstGeom>
          <a:noFill/>
        </p:spPr>
      </p:pic>
      <p:pic>
        <p:nvPicPr>
          <p:cNvPr id="1029" name="Picture 5" descr="C:\Users\1\Desktop\божьи кор\12673 копия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4788024"/>
            <a:ext cx="2069976" cy="2069976"/>
          </a:xfrm>
          <a:prstGeom prst="rect">
            <a:avLst/>
          </a:prstGeom>
          <a:noFill/>
        </p:spPr>
      </p:pic>
      <p:pic>
        <p:nvPicPr>
          <p:cNvPr id="1030" name="Picture 6" descr="C:\Users\1\Desktop\божьи кор\bokor11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164288" y="5157192"/>
            <a:ext cx="1238647" cy="15363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85728"/>
            <a:ext cx="692948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В зоопарке можно встретить,</a:t>
            </a:r>
            <a:br>
              <a:rPr lang="ru-RU" sz="4000" b="1" dirty="0" smtClean="0"/>
            </a:br>
            <a:r>
              <a:rPr lang="ru-RU" sz="4000" b="1" dirty="0" smtClean="0"/>
              <a:t>Его не сможешь не заметить,</a:t>
            </a:r>
            <a:br>
              <a:rPr lang="ru-RU" sz="4000" b="1" dirty="0" smtClean="0"/>
            </a:br>
            <a:r>
              <a:rPr lang="ru-RU" sz="4000" b="1" dirty="0" smtClean="0"/>
              <a:t>Он огромен и силен</a:t>
            </a:r>
            <a:br>
              <a:rPr lang="ru-RU" sz="4000" b="1" dirty="0" smtClean="0"/>
            </a:br>
            <a:r>
              <a:rPr lang="ru-RU" sz="4000" b="1" dirty="0" smtClean="0"/>
              <a:t>С хоботом, конечно …</a:t>
            </a:r>
          </a:p>
          <a:p>
            <a:endParaRPr lang="ru-RU" sz="3600" dirty="0"/>
          </a:p>
        </p:txBody>
      </p:sp>
      <p:pic>
        <p:nvPicPr>
          <p:cNvPr id="1026" name="Picture 2" descr="C:\Users\1\Desktop\слон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2060848"/>
            <a:ext cx="5508104" cy="4641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1\Desktop\божьи кор\слоны\elephant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14678" y="428604"/>
            <a:ext cx="5275086" cy="3957657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00034" y="357166"/>
            <a:ext cx="435771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Рост слона к 30 годам составляет</a:t>
            </a:r>
          </a:p>
          <a:p>
            <a:endParaRPr lang="ru-RU" sz="2000" b="1" i="1" dirty="0" smtClean="0"/>
          </a:p>
          <a:p>
            <a:r>
              <a:rPr lang="ru-RU" sz="2400" b="1" i="1" dirty="0" smtClean="0"/>
              <a:t>350 см =     м      дм</a:t>
            </a:r>
            <a:endParaRPr lang="ru-RU" sz="2400" b="1" dirty="0" smtClean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1714488"/>
            <a:ext cx="300039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Уши слона , если измерить, то длина и ширина одинаковая и составляет:</a:t>
            </a:r>
          </a:p>
          <a:p>
            <a:endParaRPr lang="ru-RU" sz="2400" b="1" dirty="0" smtClean="0"/>
          </a:p>
          <a:p>
            <a:r>
              <a:rPr lang="ru-RU" sz="2400" b="1" i="1" dirty="0" smtClean="0"/>
              <a:t>7 дм 6см=        см</a:t>
            </a:r>
            <a:endParaRPr lang="ru-RU" sz="2400" b="1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4500570"/>
            <a:ext cx="800105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Если бы у слона не стирались и не обламывались бивни, они могли бы вырасти до таких размеров:</a:t>
            </a:r>
          </a:p>
          <a:p>
            <a:endParaRPr lang="ru-RU" sz="2000" b="1" dirty="0" smtClean="0"/>
          </a:p>
          <a:p>
            <a:r>
              <a:rPr lang="ru-RU" sz="2400" b="1" i="1" dirty="0" smtClean="0"/>
              <a:t>6 м =         дм</a:t>
            </a:r>
          </a:p>
          <a:p>
            <a:endParaRPr lang="ru-RU" sz="2400" b="1" i="1" dirty="0" smtClean="0"/>
          </a:p>
          <a:p>
            <a:r>
              <a:rPr lang="ru-RU" sz="2400" b="1" i="1" dirty="0" smtClean="0"/>
              <a:t>Африканские слоны занесены в Красную книгу.</a:t>
            </a:r>
            <a:endParaRPr lang="ru-RU" sz="24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643042" y="857232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3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5984" y="857232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5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57356" y="3786190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76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4414" y="5357826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60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3808" y="1268760"/>
            <a:ext cx="561662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Буратино потянулся,</a:t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>Раз – нагнулся, два – нагнулся.</a:t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endParaRPr lang="ru-RU" sz="3200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5373216"/>
            <a:ext cx="56166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Чтобы ключик нам достать,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Нужно на носочки встать.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1680" y="3429000"/>
            <a:ext cx="51125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</a:rPr>
              <a:t>Руки в стороны развел,</a:t>
            </a:r>
            <a:br>
              <a:rPr lang="ru-RU" sz="3200" b="1" dirty="0" smtClean="0">
                <a:solidFill>
                  <a:srgbClr val="006600"/>
                </a:solidFill>
              </a:rPr>
            </a:br>
            <a:r>
              <a:rPr lang="ru-RU" sz="3200" b="1" dirty="0" smtClean="0">
                <a:solidFill>
                  <a:srgbClr val="006600"/>
                </a:solidFill>
              </a:rPr>
              <a:t>Ключик, видно, не нашел.</a:t>
            </a:r>
            <a:endParaRPr lang="ru-RU" sz="3200" b="1" dirty="0">
              <a:solidFill>
                <a:srgbClr val="006600"/>
              </a:solidFill>
            </a:endParaRPr>
          </a:p>
        </p:txBody>
      </p:sp>
      <p:pic>
        <p:nvPicPr>
          <p:cNvPr id="2050" name="Picture 2" descr="C:\Users\1\Desktop\Рисунок2 копия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2993229"/>
            <a:ext cx="2699792" cy="3864771"/>
          </a:xfrm>
          <a:prstGeom prst="rect">
            <a:avLst/>
          </a:prstGeom>
          <a:noFill/>
        </p:spPr>
      </p:pic>
      <p:pic>
        <p:nvPicPr>
          <p:cNvPr id="2051" name="Picture 3" descr="C:\Users\1\Desktop\Рисунок2 копия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699792" cy="38647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1\Desktop\божьи кор\слоны\anymal12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pic>
        <p:nvPicPr>
          <p:cNvPr id="18435" name="Picture 3" descr="C:\Users\1\Desktop\божьи кор\bokor11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3685599">
            <a:off x="1040174" y="4526233"/>
            <a:ext cx="2017781" cy="250279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786578" y="428604"/>
            <a:ext cx="23574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ОРНАМЕНТ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358082" y="1785926"/>
            <a:ext cx="1785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786578" y="14285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ПЕЙЗАЖ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786578" y="57148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МАСШТАБ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571480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Учебник: с.193, № 935</a:t>
            </a: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043608" y="2204864"/>
            <a:ext cx="7429552" cy="0"/>
          </a:xfrm>
          <a:prstGeom prst="line">
            <a:avLst/>
          </a:prstGeom>
          <a:ln w="88900" cap="rnd" cmpd="sng">
            <a:beve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>
            <a:bevelB/>
            <a:contourClr>
              <a:schemeClr val="tx2">
                <a:lumMod val="50000"/>
              </a:schemeClr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419872" y="2492896"/>
            <a:ext cx="27146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М    1 : 2</a:t>
            </a:r>
            <a:endParaRPr lang="ru-RU" sz="4400" b="1" dirty="0">
              <a:solidFill>
                <a:srgbClr val="002060"/>
              </a:solidFill>
            </a:endParaRPr>
          </a:p>
        </p:txBody>
      </p:sp>
      <p:pic>
        <p:nvPicPr>
          <p:cNvPr id="3074" name="Picture 2" descr="C:\Users\1\Desktop\ШКОЛА\рисунки для слайдов\123kopiy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077072"/>
            <a:ext cx="2245599" cy="278092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707904" y="126876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30 см</a:t>
            </a:r>
            <a:endParaRPr lang="ru-RU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91880" y="3933056"/>
            <a:ext cx="4320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u="sng" dirty="0" smtClean="0"/>
              <a:t>Решение:</a:t>
            </a:r>
          </a:p>
          <a:p>
            <a:endParaRPr lang="ru-RU" sz="3200" u="sng" dirty="0" smtClean="0"/>
          </a:p>
          <a:p>
            <a:r>
              <a:rPr lang="ru-RU" sz="3200" dirty="0" smtClean="0"/>
              <a:t>30 см : 2 = 15 см.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657</Words>
  <Application>Microsoft Office PowerPoint</Application>
  <PresentationFormat>Экран (4:3)</PresentationFormat>
  <Paragraphs>164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МАСШТАБ    1:2,  1:5,  1 : 10,  1 : 100.  Построение отрезков в этих масштабах 5 КЛАСС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Домашнее задание:  с. 194, № 941</vt:lpstr>
      <vt:lpstr>Список литературы: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МАСШТАБ</dc:title>
  <dc:creator>1</dc:creator>
  <cp:lastModifiedBy>Tata</cp:lastModifiedBy>
  <cp:revision>89</cp:revision>
  <dcterms:created xsi:type="dcterms:W3CDTF">2012-04-03T09:23:03Z</dcterms:created>
  <dcterms:modified xsi:type="dcterms:W3CDTF">2012-11-28T09:12:23Z</dcterms:modified>
</cp:coreProperties>
</file>