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7" r:id="rId2"/>
    <p:sldId id="256" r:id="rId3"/>
    <p:sldId id="257" r:id="rId4"/>
    <p:sldId id="258" r:id="rId5"/>
    <p:sldId id="259" r:id="rId6"/>
    <p:sldId id="262" r:id="rId7"/>
    <p:sldId id="260" r:id="rId8"/>
    <p:sldId id="279" r:id="rId9"/>
    <p:sldId id="266" r:id="rId10"/>
    <p:sldId id="261" r:id="rId11"/>
    <p:sldId id="278" r:id="rId12"/>
    <p:sldId id="268" r:id="rId13"/>
    <p:sldId id="263" r:id="rId14"/>
    <p:sldId id="264" r:id="rId15"/>
    <p:sldId id="265" r:id="rId16"/>
    <p:sldId id="270" r:id="rId17"/>
    <p:sldId id="280" r:id="rId18"/>
    <p:sldId id="275" r:id="rId19"/>
    <p:sldId id="272" r:id="rId20"/>
    <p:sldId id="273" r:id="rId21"/>
    <p:sldId id="271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341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5927C-ADD4-4E6E-AFE7-1678CCDABF89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7AAFB-3AF5-4223-B14E-4CE4EB38D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7AAFB-3AF5-4223-B14E-4CE4EB38DBF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BCF3B-FB91-45F2-A599-2A0EE9C8E800}" type="datetimeFigureOut">
              <a:rPr lang="ru-RU" smtClean="0"/>
              <a:pPr/>
              <a:t>19.07.2012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6CC0-B857-4DD9-99E5-E62561314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sus\Рабочий стол\bv102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pPr algn="l"/>
            <a:r>
              <a:rPr lang="ru-RU" sz="6000" b="1" dirty="0" smtClean="0">
                <a:solidFill>
                  <a:srgbClr val="FFFF66"/>
                </a:solidFill>
              </a:rPr>
              <a:t>ПОДГОТОВКА к ЕГЭ</a:t>
            </a:r>
            <a:br>
              <a:rPr lang="ru-RU" sz="6000" b="1" dirty="0" smtClean="0">
                <a:solidFill>
                  <a:srgbClr val="FFFF66"/>
                </a:solidFill>
              </a:rPr>
            </a:br>
            <a:r>
              <a:rPr lang="ru-RU" sz="6000" b="1" dirty="0" smtClean="0">
                <a:solidFill>
                  <a:srgbClr val="FFFF66"/>
                </a:solidFill>
              </a:rPr>
              <a:t>задача   С2</a:t>
            </a:r>
            <a:endParaRPr lang="ru-RU" sz="6000" b="1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785926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правильной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шестиуг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призме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  <a:r>
              <a:rPr lang="en-US" sz="2800" b="1" dirty="0" smtClean="0"/>
              <a:t>F</a:t>
            </a:r>
            <a:r>
              <a:rPr lang="ru-RU" sz="2000" b="1" dirty="0" smtClean="0"/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все ребра которой равны 1,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найдите расстояние от точки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 до прямой С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lang="ru-RU" sz="2800" b="1" dirty="0" smtClean="0">
                <a:latin typeface="+mj-lt"/>
                <a:ea typeface="+mj-ea"/>
                <a:cs typeface="+mj-cs"/>
              </a:rPr>
              <a:t>Е</a:t>
            </a:r>
            <a:r>
              <a:rPr lang="en-US" sz="2000" b="1" dirty="0" smtClean="0"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642910" y="1500174"/>
            <a:ext cx="5061060" cy="5357826"/>
            <a:chOff x="642910" y="1500174"/>
            <a:chExt cx="5061060" cy="5357826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143638" y="4285462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858018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3644100" y="4356900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1322365" y="3249611"/>
              <a:ext cx="2357454" cy="1588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5400000">
              <a:off x="2572530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2965439" y="3249611"/>
              <a:ext cx="2356660" cy="794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5072066" y="2500306"/>
              <a:ext cx="63190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/>
                <a:t>D</a:t>
              </a:r>
              <a:r>
                <a:rPr lang="en-US" sz="2400" b="1" dirty="0" smtClean="0"/>
                <a:t>1</a:t>
              </a:r>
              <a:endParaRPr lang="ru-RU" sz="2400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85786" y="5357826"/>
              <a:ext cx="465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endParaRPr lang="ru-RU" sz="36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2357422" y="4357694"/>
              <a:ext cx="4427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endParaRPr lang="ru-RU" sz="36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286248" y="4071942"/>
              <a:ext cx="428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endParaRPr lang="ru-RU" sz="3600" dirty="0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5072066" y="5072074"/>
              <a:ext cx="4764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D</a:t>
              </a:r>
              <a:endParaRPr lang="ru-RU" sz="3600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42910" y="2786058"/>
              <a:ext cx="62068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1857356" y="1500174"/>
              <a:ext cx="59824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4214810" y="1571612"/>
              <a:ext cx="5838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4071934" y="6211669"/>
              <a:ext cx="4090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endParaRPr lang="ru-RU" sz="3600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1428728" y="6211669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endParaRPr lang="ru-RU" sz="3600" dirty="0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285852" y="5500702"/>
              <a:ext cx="3571900" cy="1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Прямоугольник 39"/>
            <p:cNvSpPr/>
            <p:nvPr/>
          </p:nvSpPr>
          <p:spPr>
            <a:xfrm>
              <a:off x="2643174" y="5429264"/>
              <a:ext cx="49725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600" b="1" dirty="0" smtClean="0">
                  <a:solidFill>
                    <a:prstClr val="black"/>
                  </a:solidFill>
                </a:rPr>
                <a:t>О</a:t>
              </a:r>
              <a:endParaRPr lang="ru-RU" sz="3600" dirty="0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3428992" y="3429000"/>
              <a:ext cx="56457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1857356" y="3429000"/>
              <a:ext cx="55175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3143240" y="5429264"/>
              <a:ext cx="142876" cy="1428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" name="Группа 70"/>
            <p:cNvGrpSpPr/>
            <p:nvPr/>
          </p:nvGrpSpPr>
          <p:grpSpPr>
            <a:xfrm>
              <a:off x="1357290" y="4357694"/>
              <a:ext cx="3500462" cy="2144728"/>
              <a:chOff x="2500298" y="4357694"/>
              <a:chExt cx="3500462" cy="2144728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Прямая соединительная линия 65"/>
            <p:cNvCxnSpPr/>
            <p:nvPr/>
          </p:nvCxnSpPr>
          <p:spPr>
            <a:xfrm>
              <a:off x="1428728" y="5500702"/>
              <a:ext cx="2357454" cy="1000132"/>
            </a:xfrm>
            <a:prstGeom prst="line">
              <a:avLst/>
            </a:prstGeom>
            <a:ln w="317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71"/>
            <p:cNvGrpSpPr/>
            <p:nvPr/>
          </p:nvGrpSpPr>
          <p:grpSpPr>
            <a:xfrm>
              <a:off x="1357290" y="2000240"/>
              <a:ext cx="3500462" cy="2144728"/>
              <a:chOff x="2500298" y="4357694"/>
              <a:chExt cx="3500462" cy="2144728"/>
            </a:xfrm>
          </p:grpSpPr>
          <p:cxnSp>
            <p:nvCxnSpPr>
              <p:cNvPr id="73" name="Прямая соединительная линия 72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Прямая соединительная линия 44"/>
            <p:cNvCxnSpPr/>
            <p:nvPr/>
          </p:nvCxnSpPr>
          <p:spPr>
            <a:xfrm flipV="1">
              <a:off x="1357290" y="4429132"/>
              <a:ext cx="2786082" cy="1071570"/>
            </a:xfrm>
            <a:prstGeom prst="line">
              <a:avLst/>
            </a:prstGeom>
            <a:ln w="317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Прямоугольник 49"/>
          <p:cNvSpPr/>
          <p:nvPr/>
        </p:nvSpPr>
        <p:spPr>
          <a:xfrm>
            <a:off x="4000496" y="2857496"/>
            <a:ext cx="444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К</a:t>
            </a:r>
            <a:endParaRPr lang="ru-RU" sz="36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643570" y="5143512"/>
          <a:ext cx="3000364" cy="1420798"/>
        </p:xfrm>
        <a:graphic>
          <a:graphicData uri="http://schemas.openxmlformats.org/presentationml/2006/ole">
            <p:oleObj spid="_x0000_s5122" name="Формула" r:id="rId4" imgW="876240" imgH="431640" progId="Equation.3">
              <p:embed/>
            </p:oleObj>
          </a:graphicData>
        </a:graphic>
      </p:graphicFrame>
      <p:sp>
        <p:nvSpPr>
          <p:cNvPr id="48" name="Полилиния 47"/>
          <p:cNvSpPr/>
          <p:nvPr/>
        </p:nvSpPr>
        <p:spPr>
          <a:xfrm>
            <a:off x="1364566" y="2039815"/>
            <a:ext cx="2799471" cy="3418450"/>
          </a:xfrm>
          <a:custGeom>
            <a:avLst/>
            <a:gdLst>
              <a:gd name="connsiteX0" fmla="*/ 0 w 2799471"/>
              <a:gd name="connsiteY0" fmla="*/ 3418450 h 3418450"/>
              <a:gd name="connsiteX1" fmla="*/ 14068 w 2799471"/>
              <a:gd name="connsiteY1" fmla="*/ 3376247 h 3418450"/>
              <a:gd name="connsiteX2" fmla="*/ 56271 w 2799471"/>
              <a:gd name="connsiteY2" fmla="*/ 3334043 h 3418450"/>
              <a:gd name="connsiteX3" fmla="*/ 2799471 w 2799471"/>
              <a:gd name="connsiteY3" fmla="*/ 0 h 3418450"/>
              <a:gd name="connsiteX4" fmla="*/ 2405576 w 2799471"/>
              <a:gd name="connsiteY4" fmla="*/ 2110154 h 3418450"/>
              <a:gd name="connsiteX5" fmla="*/ 2405576 w 2799471"/>
              <a:gd name="connsiteY5" fmla="*/ 2067951 h 3418450"/>
              <a:gd name="connsiteX6" fmla="*/ 0 w 2799471"/>
              <a:gd name="connsiteY6" fmla="*/ 3418450 h 341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99471" h="3418450">
                <a:moveTo>
                  <a:pt x="0" y="3418450"/>
                </a:moveTo>
                <a:cubicBezTo>
                  <a:pt x="4689" y="3404382"/>
                  <a:pt x="5843" y="3388585"/>
                  <a:pt x="14068" y="3376247"/>
                </a:cubicBezTo>
                <a:cubicBezTo>
                  <a:pt x="25104" y="3359693"/>
                  <a:pt x="56271" y="3334043"/>
                  <a:pt x="56271" y="3334043"/>
                </a:cubicBezTo>
                <a:lnTo>
                  <a:pt x="2799471" y="0"/>
                </a:lnTo>
                <a:cubicBezTo>
                  <a:pt x="2668173" y="703385"/>
                  <a:pt x="2539461" y="1407257"/>
                  <a:pt x="2405576" y="2110154"/>
                </a:cubicBezTo>
                <a:cubicBezTo>
                  <a:pt x="2402944" y="2123973"/>
                  <a:pt x="2405576" y="2082019"/>
                  <a:pt x="2405576" y="2067951"/>
                </a:cubicBezTo>
                <a:lnTo>
                  <a:pt x="0" y="341845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3786182" y="3143248"/>
            <a:ext cx="214314" cy="214314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>
            <a:stCxn id="48" idx="0"/>
            <a:endCxn id="49" idx="0"/>
          </p:cNvCxnSpPr>
          <p:nvPr/>
        </p:nvCxnSpPr>
        <p:spPr>
          <a:xfrm flipV="1">
            <a:off x="1364566" y="3143248"/>
            <a:ext cx="2528773" cy="2315017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Группа 55"/>
          <p:cNvGrpSpPr/>
          <p:nvPr/>
        </p:nvGrpSpPr>
        <p:grpSpPr>
          <a:xfrm>
            <a:off x="6357950" y="2571744"/>
            <a:ext cx="2143108" cy="2000264"/>
            <a:chOff x="6643702" y="1785926"/>
            <a:chExt cx="2143108" cy="2000264"/>
          </a:xfrm>
        </p:grpSpPr>
        <p:sp>
          <p:nvSpPr>
            <p:cNvPr id="57" name="Шестиугольник 56"/>
            <p:cNvSpPr/>
            <p:nvPr/>
          </p:nvSpPr>
          <p:spPr>
            <a:xfrm>
              <a:off x="6643702" y="1785926"/>
              <a:ext cx="2143108" cy="2000264"/>
            </a:xfrm>
            <a:prstGeom prst="hexagon">
              <a:avLst/>
            </a:prstGeom>
            <a:solidFill>
              <a:schemeClr val="accent1">
                <a:alpha val="2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8" name="Прямая соединительная линия 57"/>
            <p:cNvCxnSpPr>
              <a:stCxn id="57" idx="4"/>
              <a:endCxn id="57" idx="1"/>
            </p:cNvCxnSpPr>
            <p:nvPr/>
          </p:nvCxnSpPr>
          <p:spPr>
            <a:xfrm rot="16200000" flipH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>
              <a:stCxn id="57" idx="2"/>
              <a:endCxn id="57" idx="5"/>
            </p:cNvCxnSpPr>
            <p:nvPr/>
          </p:nvCxnSpPr>
          <p:spPr>
            <a:xfrm rot="5400000" flipH="1" flipV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>
              <a:stCxn id="57" idx="3"/>
              <a:endCxn id="57" idx="0"/>
            </p:cNvCxnSpPr>
            <p:nvPr/>
          </p:nvCxnSpPr>
          <p:spPr>
            <a:xfrm rot="10800000" flipH="1">
              <a:off x="6643702" y="2786058"/>
              <a:ext cx="21431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>
              <a:stCxn id="57" idx="3"/>
              <a:endCxn id="57" idx="1"/>
            </p:cNvCxnSpPr>
            <p:nvPr/>
          </p:nvCxnSpPr>
          <p:spPr>
            <a:xfrm rot="10800000" flipH="1" flipV="1">
              <a:off x="6643702" y="2786058"/>
              <a:ext cx="1643042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Подумай сам:</a:t>
            </a:r>
          </a:p>
          <a:p>
            <a:pPr lvl="0">
              <a:spcBef>
                <a:spcPct val="0"/>
              </a:spcBef>
            </a:pPr>
            <a:endParaRPr lang="ru-RU" sz="2800" b="1" u="sng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lang="ru-RU" sz="2800" b="1" u="sng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правильной треугольной призме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ABCA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все ребра которой 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равны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1,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найдите расстояние </a:t>
            </a:r>
            <a:endParaRPr kumimoji="0" lang="ru-RU" sz="40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 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точки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 до прямой ВС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Asus\Рабочий стол\bv102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pPr algn="l"/>
            <a:r>
              <a:rPr lang="ru-RU" sz="6000" b="1" dirty="0" smtClean="0">
                <a:solidFill>
                  <a:srgbClr val="FFFF66"/>
                </a:solidFill>
              </a:rPr>
              <a:t>ПОДГОТОВКА к ЕГЭ</a:t>
            </a:r>
            <a:br>
              <a:rPr lang="ru-RU" sz="6000" b="1" dirty="0" smtClean="0">
                <a:solidFill>
                  <a:srgbClr val="FFFF66"/>
                </a:solidFill>
              </a:rPr>
            </a:br>
            <a:r>
              <a:rPr lang="ru-RU" sz="6000" b="1" dirty="0" smtClean="0">
                <a:solidFill>
                  <a:srgbClr val="FFFF66"/>
                </a:solidFill>
              </a:rPr>
              <a:t>задача   С2</a:t>
            </a:r>
            <a:br>
              <a:rPr lang="ru-RU" sz="6000" b="1" dirty="0" smtClean="0">
                <a:solidFill>
                  <a:srgbClr val="FFFF66"/>
                </a:solidFill>
              </a:rPr>
            </a:br>
            <a:r>
              <a:rPr lang="ru-RU" sz="6000" b="1" u="sng" dirty="0" smtClean="0">
                <a:solidFill>
                  <a:srgbClr val="FFFF66"/>
                </a:solidFill>
              </a:rPr>
              <a:t>занятие 2</a:t>
            </a:r>
            <a:endParaRPr lang="ru-RU" sz="6000" b="1" u="sng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1785926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правильной треугольной призме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ABCA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все ребра которой равны 1,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найдите расстояние от точки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 до прямой ВС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643174" y="2571744"/>
          <a:ext cx="3949716" cy="1920881"/>
        </p:xfrm>
        <a:graphic>
          <a:graphicData uri="http://schemas.openxmlformats.org/presentationml/2006/ole">
            <p:oleObj spid="_x0000_s7170" name="Формула" r:id="rId4" imgW="888840" imgH="431640" progId="Equation.3">
              <p:embed/>
            </p:oleObj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3714712" y="2714620"/>
            <a:ext cx="5429288" cy="27860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785926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правильной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шестиугольной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призме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  <a:r>
              <a:rPr lang="en-US" sz="2800" b="1" dirty="0" smtClean="0"/>
              <a:t>F</a:t>
            </a:r>
            <a:r>
              <a:rPr lang="ru-RU" sz="2000" b="1" dirty="0" smtClean="0"/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все ребра которой равны 1,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найдите расстояние от точки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до прямой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lang="ru-RU" sz="2800" b="1" dirty="0" smtClean="0">
                <a:latin typeface="+mj-lt"/>
                <a:ea typeface="+mj-ea"/>
                <a:cs typeface="+mj-cs"/>
              </a:rPr>
              <a:t>Е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642910" y="2285992"/>
            <a:ext cx="4000528" cy="3571900"/>
            <a:chOff x="642910" y="1500174"/>
            <a:chExt cx="5061060" cy="535782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143638" y="4285462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858018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3644100" y="4356900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1322365" y="3249611"/>
              <a:ext cx="2357454" cy="1588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2572530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2965439" y="3249611"/>
              <a:ext cx="2356660" cy="794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>
              <a:off x="5072066" y="2500306"/>
              <a:ext cx="63190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/>
                <a:t>D</a:t>
              </a:r>
              <a:r>
                <a:rPr lang="en-US" sz="2400" b="1" dirty="0" smtClean="0"/>
                <a:t>1</a:t>
              </a:r>
              <a:endParaRPr lang="ru-RU" sz="2400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785786" y="5357826"/>
              <a:ext cx="465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endParaRPr lang="ru-RU" sz="3600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357422" y="4357694"/>
              <a:ext cx="4427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endParaRPr lang="ru-RU" sz="36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286248" y="4071942"/>
              <a:ext cx="428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endParaRPr lang="ru-RU" sz="360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072066" y="5072074"/>
              <a:ext cx="4764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D</a:t>
              </a:r>
              <a:endParaRPr lang="ru-RU" sz="3600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42910" y="2786058"/>
              <a:ext cx="62068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57356" y="1500174"/>
              <a:ext cx="59824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214810" y="1571612"/>
              <a:ext cx="5838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071934" y="6211669"/>
              <a:ext cx="4090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endParaRPr lang="ru-RU" sz="36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428728" y="6211669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endParaRPr lang="ru-RU" sz="3600" dirty="0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 flipV="1">
              <a:off x="2071670" y="5502290"/>
              <a:ext cx="2786082" cy="927106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Прямоугольник 21"/>
            <p:cNvSpPr/>
            <p:nvPr/>
          </p:nvSpPr>
          <p:spPr>
            <a:xfrm>
              <a:off x="2643174" y="5429264"/>
              <a:ext cx="49725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600" b="1" dirty="0" smtClean="0">
                  <a:solidFill>
                    <a:prstClr val="black"/>
                  </a:solidFill>
                </a:rPr>
                <a:t>О</a:t>
              </a:r>
              <a:endParaRPr lang="ru-RU" sz="36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428992" y="3429000"/>
              <a:ext cx="56457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1857356" y="3429000"/>
              <a:ext cx="55175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3007891" y="5462742"/>
              <a:ext cx="142876" cy="1428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6" name="Группа 70"/>
            <p:cNvGrpSpPr/>
            <p:nvPr/>
          </p:nvGrpSpPr>
          <p:grpSpPr>
            <a:xfrm>
              <a:off x="1357290" y="4357694"/>
              <a:ext cx="3500462" cy="2144728"/>
              <a:chOff x="2500298" y="4357694"/>
              <a:chExt cx="3500462" cy="2144728"/>
            </a:xfrm>
          </p:grpSpPr>
          <p:cxnSp>
            <p:nvCxnSpPr>
              <p:cNvPr id="36" name="Прямая соединительная линия 35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Прямая соединительная линия 26"/>
            <p:cNvCxnSpPr/>
            <p:nvPr/>
          </p:nvCxnSpPr>
          <p:spPr>
            <a:xfrm rot="16200000" flipH="1">
              <a:off x="1750199" y="4464851"/>
              <a:ext cx="2357454" cy="1714512"/>
            </a:xfrm>
            <a:prstGeom prst="line">
              <a:avLst/>
            </a:prstGeom>
            <a:ln w="317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Группа 71"/>
            <p:cNvGrpSpPr/>
            <p:nvPr/>
          </p:nvGrpSpPr>
          <p:grpSpPr>
            <a:xfrm>
              <a:off x="1357290" y="2000240"/>
              <a:ext cx="3500462" cy="2144728"/>
              <a:chOff x="2500298" y="4357694"/>
              <a:chExt cx="3500462" cy="2144728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Прямая соединительная линия 28"/>
            <p:cNvCxnSpPr/>
            <p:nvPr/>
          </p:nvCxnSpPr>
          <p:spPr>
            <a:xfrm>
              <a:off x="2104015" y="4179087"/>
              <a:ext cx="398491" cy="236375"/>
            </a:xfrm>
            <a:prstGeom prst="line">
              <a:avLst/>
            </a:prstGeom>
            <a:ln w="317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37328" y="1071546"/>
            <a:ext cx="4334804" cy="774916"/>
            <a:chOff x="2428860" y="4429132"/>
            <a:chExt cx="3282066" cy="930282"/>
          </a:xfrm>
        </p:grpSpPr>
        <p:sp>
          <p:nvSpPr>
            <p:cNvPr id="23" name="Параллелограмм 22"/>
            <p:cNvSpPr/>
            <p:nvPr/>
          </p:nvSpPr>
          <p:spPr>
            <a:xfrm>
              <a:off x="2786050" y="4429133"/>
              <a:ext cx="2546255" cy="857609"/>
            </a:xfrm>
            <a:prstGeom prst="parallelogram">
              <a:avLst>
                <a:gd name="adj" fmla="val 115887"/>
              </a:avLst>
            </a:prstGeom>
            <a:noFill/>
            <a:ln w="22225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3385109" y="4429132"/>
              <a:ext cx="1258329" cy="928694"/>
            </a:xfrm>
            <a:prstGeom prst="line">
              <a:avLst/>
            </a:prstGeom>
            <a:ln w="222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6200000" flipH="1">
              <a:off x="5296586" y="4464852"/>
              <a:ext cx="428628" cy="357190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6200000" flipV="1">
              <a:off x="2357422" y="4929198"/>
              <a:ext cx="500066" cy="35719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2786050" y="4429132"/>
              <a:ext cx="2546255" cy="928695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4643438" y="4857936"/>
              <a:ext cx="1067488" cy="49989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2465600" y="4429132"/>
              <a:ext cx="973598" cy="428804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786050" y="5357826"/>
              <a:ext cx="1857388" cy="1588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Прямая соединительная линия 31"/>
          <p:cNvCxnSpPr/>
          <p:nvPr/>
        </p:nvCxnSpPr>
        <p:spPr>
          <a:xfrm rot="16200000" flipV="1">
            <a:off x="82790" y="2583128"/>
            <a:ext cx="2357601" cy="48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V="1">
            <a:off x="562664" y="2991564"/>
            <a:ext cx="2369679" cy="7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V="1">
            <a:off x="3003687" y="3003695"/>
            <a:ext cx="2369679" cy="5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V="1">
            <a:off x="4429124" y="2571744"/>
            <a:ext cx="235745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3857620" y="2214554"/>
            <a:ext cx="242889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V="1">
            <a:off x="1353861" y="2217983"/>
            <a:ext cx="2368356" cy="7548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571736" y="3429000"/>
            <a:ext cx="1643074" cy="78581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714480" y="1857364"/>
            <a:ext cx="2500330" cy="2286016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Группа 53"/>
          <p:cNvGrpSpPr/>
          <p:nvPr/>
        </p:nvGrpSpPr>
        <p:grpSpPr>
          <a:xfrm>
            <a:off x="1285852" y="3428999"/>
            <a:ext cx="4357718" cy="774916"/>
            <a:chOff x="2428860" y="4429132"/>
            <a:chExt cx="3299415" cy="930282"/>
          </a:xfrm>
        </p:grpSpPr>
        <p:cxnSp>
          <p:nvCxnSpPr>
            <p:cNvPr id="56" name="Прямая соединительная линия 55"/>
            <p:cNvCxnSpPr/>
            <p:nvPr/>
          </p:nvCxnSpPr>
          <p:spPr>
            <a:xfrm>
              <a:off x="3385109" y="4429132"/>
              <a:ext cx="1258329" cy="928694"/>
            </a:xfrm>
            <a:prstGeom prst="line">
              <a:avLst/>
            </a:prstGeom>
            <a:ln w="2222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16200000" flipH="1">
              <a:off x="5296586" y="4464852"/>
              <a:ext cx="428628" cy="357190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rot="16200000" flipV="1">
              <a:off x="2357422" y="4929198"/>
              <a:ext cx="500066" cy="35719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2786050" y="4857936"/>
              <a:ext cx="2942225" cy="499890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4643438" y="4857936"/>
              <a:ext cx="1067488" cy="499890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V="1">
              <a:off x="2465600" y="4429132"/>
              <a:ext cx="973598" cy="428804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2786050" y="5357826"/>
              <a:ext cx="1857388" cy="1588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3402458" y="4429133"/>
              <a:ext cx="1893107" cy="1906"/>
            </a:xfrm>
            <a:prstGeom prst="line">
              <a:avLst/>
            </a:prstGeom>
            <a:ln w="222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Прямая соединительная линия 68"/>
          <p:cNvCxnSpPr/>
          <p:nvPr/>
        </p:nvCxnSpPr>
        <p:spPr>
          <a:xfrm rot="16200000" flipH="1">
            <a:off x="1357290" y="2214554"/>
            <a:ext cx="1571636" cy="857256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16200000" flipH="1">
            <a:off x="1643042" y="1857364"/>
            <a:ext cx="2143140" cy="2143140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 flipH="1" flipV="1">
            <a:off x="2571736" y="3000372"/>
            <a:ext cx="428628" cy="428628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5572132" y="1000108"/>
            <a:ext cx="6319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D</a:t>
            </a:r>
            <a:r>
              <a:rPr lang="en-US" sz="2400" b="1" dirty="0" smtClean="0"/>
              <a:t>1</a:t>
            </a:r>
            <a:endParaRPr lang="ru-RU" sz="2400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785786" y="3500438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A</a:t>
            </a:r>
            <a:endParaRPr lang="ru-RU" sz="3600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2071670" y="2857520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B</a:t>
            </a:r>
            <a:endParaRPr lang="ru-RU" sz="3600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643438" y="2786058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</a:t>
            </a:r>
            <a:endParaRPr lang="ru-RU" sz="3600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643570" y="3429000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D</a:t>
            </a:r>
            <a:endParaRPr lang="ru-RU" sz="36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785786" y="1000108"/>
            <a:ext cx="6206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A</a:t>
            </a:r>
            <a:r>
              <a:rPr lang="en-US" sz="2400" b="1" dirty="0">
                <a:solidFill>
                  <a:prstClr val="black"/>
                </a:solidFill>
              </a:rPr>
              <a:t>1</a:t>
            </a:r>
            <a:endParaRPr lang="ru-RU" sz="2400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2143108" y="428604"/>
            <a:ext cx="5982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B</a:t>
            </a:r>
            <a:r>
              <a:rPr lang="en-US" sz="2400" b="1" dirty="0">
                <a:solidFill>
                  <a:prstClr val="black"/>
                </a:solidFill>
              </a:rPr>
              <a:t>1</a:t>
            </a:r>
            <a:endParaRPr lang="ru-RU" sz="2400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4857752" y="500042"/>
            <a:ext cx="583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</a:t>
            </a:r>
            <a:r>
              <a:rPr lang="en-US" sz="2400" b="1" dirty="0">
                <a:solidFill>
                  <a:prstClr val="black"/>
                </a:solidFill>
              </a:rPr>
              <a:t>1</a:t>
            </a:r>
            <a:endParaRPr lang="ru-RU" sz="2400" dirty="0"/>
          </a:p>
        </p:txBody>
      </p:sp>
      <p:sp>
        <p:nvSpPr>
          <p:cNvPr id="89" name="Прямоугольник 88"/>
          <p:cNvSpPr/>
          <p:nvPr/>
        </p:nvSpPr>
        <p:spPr>
          <a:xfrm>
            <a:off x="3857620" y="4143380"/>
            <a:ext cx="4090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E</a:t>
            </a:r>
            <a:endParaRPr lang="ru-RU" sz="3600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1500166" y="4143380"/>
            <a:ext cx="396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F</a:t>
            </a:r>
            <a:endParaRPr lang="ru-RU" sz="36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571604" y="1928826"/>
            <a:ext cx="5517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F</a:t>
            </a:r>
            <a:r>
              <a:rPr lang="ru-RU" sz="2400" b="1" dirty="0" smtClean="0">
                <a:solidFill>
                  <a:prstClr val="black"/>
                </a:solidFill>
              </a:rPr>
              <a:t>1</a:t>
            </a:r>
            <a:endParaRPr lang="ru-RU" sz="2400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4143372" y="1643050"/>
            <a:ext cx="5918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E</a:t>
            </a:r>
            <a:r>
              <a:rPr lang="en-US" sz="2800" b="1" dirty="0" smtClean="0">
                <a:solidFill>
                  <a:prstClr val="black"/>
                </a:solidFill>
              </a:rPr>
              <a:t>1</a:t>
            </a:r>
            <a:endParaRPr lang="ru-RU" sz="2800" dirty="0"/>
          </a:p>
        </p:txBody>
      </p:sp>
      <p:sp>
        <p:nvSpPr>
          <p:cNvPr id="93" name="Овал 92"/>
          <p:cNvSpPr/>
          <p:nvPr/>
        </p:nvSpPr>
        <p:spPr>
          <a:xfrm flipH="1">
            <a:off x="3643306" y="3929066"/>
            <a:ext cx="142876" cy="14287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 flipH="1">
            <a:off x="2928926" y="2928934"/>
            <a:ext cx="142876" cy="14287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3286116" y="4000504"/>
            <a:ext cx="437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K</a:t>
            </a:r>
            <a:endParaRPr lang="ru-RU" sz="3600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3071802" y="2428868"/>
            <a:ext cx="437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P</a:t>
            </a:r>
            <a:endParaRPr lang="ru-RU" sz="3600" dirty="0"/>
          </a:p>
        </p:txBody>
      </p:sp>
      <p:sp>
        <p:nvSpPr>
          <p:cNvPr id="97" name="TextBox 96"/>
          <p:cNvSpPr txBox="1"/>
          <p:nvPr/>
        </p:nvSpPr>
        <p:spPr>
          <a:xfrm>
            <a:off x="1071538" y="4929198"/>
            <a:ext cx="569662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u="sng" dirty="0" smtClean="0"/>
              <a:t>2 способа</a:t>
            </a:r>
            <a:r>
              <a:rPr lang="ru-RU" sz="2800" dirty="0" smtClean="0"/>
              <a:t>:</a:t>
            </a:r>
          </a:p>
          <a:p>
            <a:pPr marL="342900" indent="-342900">
              <a:buAutoNum type="arabicPeriod"/>
            </a:pPr>
            <a:r>
              <a:rPr lang="ru-RU" sz="2800" dirty="0" smtClean="0"/>
              <a:t>Теорема о трех перпендикулярах.</a:t>
            </a:r>
          </a:p>
          <a:p>
            <a:pPr marL="342900" indent="-342900">
              <a:buAutoNum type="arabicPeriod"/>
            </a:pPr>
            <a:r>
              <a:rPr lang="ru-RU" sz="2800" dirty="0"/>
              <a:t> </a:t>
            </a:r>
            <a:r>
              <a:rPr lang="ru-RU" sz="2800" dirty="0" smtClean="0"/>
              <a:t>Метод площадей.</a:t>
            </a:r>
            <a:endParaRPr lang="ru-RU" sz="2800" dirty="0"/>
          </a:p>
        </p:txBody>
      </p:sp>
      <p:grpSp>
        <p:nvGrpSpPr>
          <p:cNvPr id="108" name="Группа 107"/>
          <p:cNvGrpSpPr/>
          <p:nvPr/>
        </p:nvGrpSpPr>
        <p:grpSpPr>
          <a:xfrm>
            <a:off x="6643702" y="1785926"/>
            <a:ext cx="2143108" cy="2000264"/>
            <a:chOff x="6643702" y="1785926"/>
            <a:chExt cx="2143108" cy="2000264"/>
          </a:xfrm>
        </p:grpSpPr>
        <p:sp>
          <p:nvSpPr>
            <p:cNvPr id="98" name="Шестиугольник 97"/>
            <p:cNvSpPr/>
            <p:nvPr/>
          </p:nvSpPr>
          <p:spPr>
            <a:xfrm>
              <a:off x="6643702" y="1785926"/>
              <a:ext cx="2143108" cy="2000264"/>
            </a:xfrm>
            <a:prstGeom prst="hexagon">
              <a:avLst/>
            </a:prstGeom>
            <a:solidFill>
              <a:schemeClr val="accent1">
                <a:alpha val="2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0" name="Прямая соединительная линия 99"/>
            <p:cNvCxnSpPr>
              <a:stCxn id="98" idx="4"/>
              <a:endCxn id="98" idx="1"/>
            </p:cNvCxnSpPr>
            <p:nvPr/>
          </p:nvCxnSpPr>
          <p:spPr>
            <a:xfrm rot="16200000" flipH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>
              <a:stCxn id="98" idx="2"/>
              <a:endCxn id="98" idx="5"/>
            </p:cNvCxnSpPr>
            <p:nvPr/>
          </p:nvCxnSpPr>
          <p:spPr>
            <a:xfrm rot="5400000" flipH="1" flipV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>
              <a:stCxn id="98" idx="3"/>
              <a:endCxn id="98" idx="0"/>
            </p:cNvCxnSpPr>
            <p:nvPr/>
          </p:nvCxnSpPr>
          <p:spPr>
            <a:xfrm rot="10800000" flipH="1">
              <a:off x="6643702" y="2786058"/>
              <a:ext cx="21431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>
              <a:stCxn id="98" idx="3"/>
              <a:endCxn id="98" idx="1"/>
            </p:cNvCxnSpPr>
            <p:nvPr/>
          </p:nvCxnSpPr>
          <p:spPr>
            <a:xfrm rot="10800000" flipH="1" flipV="1">
              <a:off x="6643702" y="2786058"/>
              <a:ext cx="1643042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6637338" y="4143375"/>
          <a:ext cx="2154237" cy="785813"/>
        </p:xfrm>
        <a:graphic>
          <a:graphicData uri="http://schemas.openxmlformats.org/presentationml/2006/ole">
            <p:oleObj spid="_x0000_s9218" name="Формула" r:id="rId4" imgW="8254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/>
      <p:bldP spid="96" grpId="0"/>
      <p:bldP spid="9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14348" y="0"/>
            <a:ext cx="7772400" cy="1857364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Расстояние </a:t>
            </a:r>
            <a:r>
              <a:rPr lang="ru-RU" sz="2400" b="1" dirty="0" smtClean="0">
                <a:latin typeface="+mj-lt"/>
                <a:ea typeface="+mj-ea"/>
                <a:cs typeface="+mj-cs"/>
              </a:rPr>
              <a:t>от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точки до плоскости.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2400" dirty="0" smtClean="0"/>
              <a:t> </a:t>
            </a:r>
            <a:r>
              <a:rPr lang="ru-RU" sz="2400" b="1" dirty="0" smtClean="0"/>
              <a:t>Расстояние между прямой и  параллельной ей плоскостью.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400" b="1" dirty="0" smtClean="0"/>
              <a:t>Расстояние между двумя параллельными плоскостями.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Способы нахождения</a:t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0" y="1857364"/>
            <a:ext cx="9144000" cy="41434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 точки до плоскости, не содержащей эту точку, есть длина отрезка перпендикуляра, </a:t>
            </a:r>
            <a:r>
              <a:rPr lang="ru-RU" sz="3200" dirty="0" smtClean="0"/>
              <a:t>опущенного из этой точки на плоскость.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между </a:t>
            </a:r>
            <a:r>
              <a:rPr lang="ru-RU" sz="3200" dirty="0" smtClean="0"/>
              <a:t>прямой и 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параллельной ей плоскостью </a:t>
            </a:r>
            <a:r>
              <a:rPr lang="ru-RU" sz="3200" dirty="0" smtClean="0"/>
              <a:t> равно  длине их общего перпендикуляра.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 smtClean="0"/>
              <a:t>Расстояние между прямой и  параллельной ей плоскостью  равно расстоянию от любой точки  этой прямой до плоскости.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 smtClean="0"/>
              <a:t>Расстояние между двумя параллельными плоскостями равно длине их общего перпендикуляра.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 smtClean="0"/>
              <a:t>Расстояние между двумя параллельными плоскостями равно расстоянию между точкой одной из этих плоскостей и другой плоскостью.</a:t>
            </a:r>
            <a:endParaRPr lang="ru-RU" sz="3200" dirty="0" smtClean="0">
              <a:solidFill>
                <a:schemeClr val="tx1">
                  <a:tint val="75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lang="ru-RU" sz="32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3568" y="260648"/>
            <a:ext cx="7772400" cy="2952328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Расстояние </a:t>
            </a:r>
            <a:r>
              <a:rPr lang="ru-RU" sz="3200" b="1" u="sng" dirty="0" smtClean="0">
                <a:latin typeface="+mj-lt"/>
                <a:ea typeface="+mj-ea"/>
                <a:cs typeface="+mj-cs"/>
              </a:rPr>
              <a:t>от </a:t>
            </a: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точки до </a:t>
            </a: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плоскости.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2400" dirty="0" smtClean="0"/>
              <a:t> </a:t>
            </a:r>
            <a:r>
              <a:rPr lang="ru-RU" sz="2400" dirty="0" smtClean="0"/>
              <a:t>Одним из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способов нахождения расстояния от точки до плоскости является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</a:t>
            </a:r>
            <a:r>
              <a:rPr kumimoji="0" lang="ru-RU" sz="40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объемов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!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115616" y="3933056"/>
            <a:ext cx="6804248" cy="2348880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Подумай :</a:t>
            </a:r>
          </a:p>
          <a:p>
            <a:pPr lvl="0" algn="ctr">
              <a:spcBef>
                <a:spcPct val="0"/>
              </a:spcBef>
            </a:pPr>
            <a:endParaRPr lang="ru-RU" sz="2800" b="1" u="sng" dirty="0" smtClean="0"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Как зная </a:t>
            </a:r>
            <a:r>
              <a:rPr kumimoji="0" lang="ru-RU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 площадей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применить </a:t>
            </a:r>
            <a:r>
              <a:rPr kumimoji="0" lang="ru-RU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 объемов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Прямая соединительная линия 92"/>
          <p:cNvCxnSpPr/>
          <p:nvPr/>
        </p:nvCxnSpPr>
        <p:spPr>
          <a:xfrm rot="16200000" flipH="1">
            <a:off x="214282" y="2285992"/>
            <a:ext cx="4000528" cy="2143140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  <a:solidFill>
            <a:srgbClr val="FFFF66"/>
          </a:solidFill>
        </p:spPr>
        <p:txBody>
          <a:bodyPr>
            <a:normAutofit/>
          </a:bodyPr>
          <a:lstStyle/>
          <a:p>
            <a:pPr algn="l"/>
            <a:r>
              <a:rPr lang="ru-RU" sz="2800" b="1" dirty="0" smtClean="0"/>
              <a:t>В единичном кубе </a:t>
            </a:r>
            <a:r>
              <a:rPr lang="en-US" sz="2800" b="1" dirty="0" smtClean="0"/>
              <a:t>ABCDA</a:t>
            </a:r>
            <a:r>
              <a:rPr lang="en-US" sz="2000" b="1" dirty="0" smtClean="0"/>
              <a:t>1</a:t>
            </a:r>
            <a:r>
              <a:rPr lang="en-US" sz="2800" b="1" dirty="0" smtClean="0"/>
              <a:t>B</a:t>
            </a:r>
            <a:r>
              <a:rPr lang="en-US" sz="2000" b="1" dirty="0" smtClean="0"/>
              <a:t>1</a:t>
            </a:r>
            <a:r>
              <a:rPr lang="en-US" sz="2800" b="1" dirty="0" smtClean="0"/>
              <a:t>C</a:t>
            </a:r>
            <a:r>
              <a:rPr lang="en-US" sz="2000" b="1" dirty="0" smtClean="0"/>
              <a:t>1</a:t>
            </a:r>
            <a:r>
              <a:rPr lang="en-US" sz="2800" b="1" dirty="0" smtClean="0"/>
              <a:t>D</a:t>
            </a:r>
            <a:r>
              <a:rPr lang="en-US" sz="2000" b="1" dirty="0" smtClean="0"/>
              <a:t>1</a:t>
            </a:r>
            <a:r>
              <a:rPr lang="en-US" sz="2800" b="1" dirty="0" smtClean="0"/>
              <a:t>  </a:t>
            </a:r>
            <a:r>
              <a:rPr lang="ru-RU" sz="2800" b="1" dirty="0" smtClean="0"/>
              <a:t>найдите расстояние от точки С</a:t>
            </a:r>
            <a:r>
              <a:rPr lang="ru-RU" sz="2000" b="1" dirty="0" smtClean="0"/>
              <a:t>1</a:t>
            </a:r>
            <a:r>
              <a:rPr lang="ru-RU" sz="2800" b="1" dirty="0" smtClean="0"/>
              <a:t> до плоскости АВ</a:t>
            </a:r>
            <a:r>
              <a:rPr lang="ru-RU" sz="2000" b="1" dirty="0" smtClean="0"/>
              <a:t>1</a:t>
            </a:r>
            <a:r>
              <a:rPr lang="ru-RU" sz="2800" b="1" dirty="0" smtClean="0"/>
              <a:t>С</a:t>
            </a:r>
            <a:r>
              <a:rPr lang="en-US" sz="2800" b="1" dirty="0" smtClean="0"/>
              <a:t>.</a:t>
            </a:r>
            <a:endParaRPr lang="ru-RU" sz="2800" b="1" dirty="0"/>
          </a:p>
        </p:txBody>
      </p:sp>
      <p:grpSp>
        <p:nvGrpSpPr>
          <p:cNvPr id="31" name="Группа 30"/>
          <p:cNvGrpSpPr/>
          <p:nvPr/>
        </p:nvGrpSpPr>
        <p:grpSpPr>
          <a:xfrm rot="2838290">
            <a:off x="696620" y="4159911"/>
            <a:ext cx="4840280" cy="2071702"/>
            <a:chOff x="803290" y="4286256"/>
            <a:chExt cx="4840280" cy="207170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2643174" y="4286256"/>
              <a:ext cx="3000396" cy="285752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9694868" flipV="1">
              <a:off x="803290" y="4584563"/>
              <a:ext cx="2076568" cy="1161498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 flipH="1" flipV="1">
              <a:off x="4000496" y="4714884"/>
              <a:ext cx="1785950" cy="15001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1000100" y="6000768"/>
              <a:ext cx="3143272" cy="35719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Прямоугольник 86"/>
          <p:cNvSpPr/>
          <p:nvPr/>
        </p:nvSpPr>
        <p:spPr>
          <a:xfrm>
            <a:off x="3643306" y="1071546"/>
            <a:ext cx="6623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C1</a:t>
            </a:r>
            <a:endParaRPr lang="ru-RU" sz="3600" dirty="0"/>
          </a:p>
        </p:txBody>
      </p:sp>
      <p:sp>
        <p:nvSpPr>
          <p:cNvPr id="88" name="Овал 87"/>
          <p:cNvSpPr/>
          <p:nvPr/>
        </p:nvSpPr>
        <p:spPr>
          <a:xfrm>
            <a:off x="2143108" y="3286124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3143240" y="521495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2786050" y="1857364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О</a:t>
            </a:r>
            <a:r>
              <a:rPr lang="ru-RU" sz="2400" b="1" dirty="0" smtClean="0">
                <a:solidFill>
                  <a:prstClr val="black"/>
                </a:solidFill>
              </a:rPr>
              <a:t>1</a:t>
            </a:r>
            <a:endParaRPr lang="ru-RU" sz="3600" dirty="0"/>
          </a:p>
        </p:txBody>
      </p:sp>
      <p:graphicFrame>
        <p:nvGraphicFramePr>
          <p:cNvPr id="98" name="Объект 97"/>
          <p:cNvGraphicFramePr>
            <a:graphicFrameLocks noChangeAspect="1"/>
          </p:cNvGraphicFramePr>
          <p:nvPr/>
        </p:nvGraphicFramePr>
        <p:xfrm>
          <a:off x="7358063" y="5286375"/>
          <a:ext cx="714375" cy="1071563"/>
        </p:xfrm>
        <a:graphic>
          <a:graphicData uri="http://schemas.openxmlformats.org/presentationml/2006/ole">
            <p:oleObj spid="_x0000_s43010" name="Формула" r:id="rId4" imgW="253800" imgH="431640" progId="Equation.3">
              <p:embed/>
            </p:oleObj>
          </a:graphicData>
        </a:graphic>
      </p:graphicFrame>
      <p:grpSp>
        <p:nvGrpSpPr>
          <p:cNvPr id="32" name="Группа 31"/>
          <p:cNvGrpSpPr/>
          <p:nvPr/>
        </p:nvGrpSpPr>
        <p:grpSpPr>
          <a:xfrm rot="2838290">
            <a:off x="696600" y="1445339"/>
            <a:ext cx="4840407" cy="2071702"/>
            <a:chOff x="803163" y="4286256"/>
            <a:chExt cx="4840407" cy="2071702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>
              <a:off x="2643174" y="4286256"/>
              <a:ext cx="3000396" cy="285752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9694868" flipV="1">
              <a:off x="803163" y="4584583"/>
              <a:ext cx="2070606" cy="1123925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 flipH="1" flipV="1">
              <a:off x="4000496" y="4714884"/>
              <a:ext cx="1785950" cy="15001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000100" y="6000768"/>
              <a:ext cx="3143272" cy="35719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Группа 56"/>
          <p:cNvGrpSpPr/>
          <p:nvPr/>
        </p:nvGrpSpPr>
        <p:grpSpPr>
          <a:xfrm>
            <a:off x="428596" y="1071546"/>
            <a:ext cx="5425359" cy="5786454"/>
            <a:chOff x="428596" y="1071546"/>
            <a:chExt cx="5425359" cy="578645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2143108" y="2714620"/>
              <a:ext cx="2714644" cy="0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16200000" flipH="1">
              <a:off x="-571536" y="2928934"/>
              <a:ext cx="5214974" cy="192882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2035951" y="5107793"/>
              <a:ext cx="2428892" cy="50006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 flipH="1" flipV="1">
              <a:off x="3893339" y="5107793"/>
              <a:ext cx="2786082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rot="5400000" flipH="1" flipV="1">
              <a:off x="1643836" y="5214156"/>
              <a:ext cx="2714644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rot="16200000" flipV="1">
              <a:off x="-285784" y="2643182"/>
              <a:ext cx="2786082" cy="7143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Прямоугольник 79"/>
            <p:cNvSpPr/>
            <p:nvPr/>
          </p:nvSpPr>
          <p:spPr>
            <a:xfrm>
              <a:off x="5143504" y="3357562"/>
              <a:ext cx="71045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/>
                <a:t>D1</a:t>
              </a:r>
              <a:endParaRPr lang="ru-RU" sz="3600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2285984" y="6211669"/>
              <a:ext cx="465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endParaRPr lang="ru-RU" sz="3600" dirty="0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714348" y="3929066"/>
              <a:ext cx="4427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endParaRPr lang="ru-RU" sz="3600" dirty="0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3643306" y="3857628"/>
              <a:ext cx="428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endParaRPr lang="ru-RU" sz="3600" dirty="0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5357818" y="6000768"/>
              <a:ext cx="4764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D</a:t>
              </a:r>
              <a:endParaRPr lang="ru-RU" sz="3600" dirty="0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2786050" y="3643314"/>
              <a:ext cx="69923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A1</a:t>
              </a:r>
              <a:endParaRPr lang="ru-RU" sz="3600" dirty="0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428596" y="1071546"/>
              <a:ext cx="6767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B1</a:t>
              </a:r>
              <a:endParaRPr lang="ru-RU" sz="3600" dirty="0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1857356" y="2786058"/>
              <a:ext cx="4090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endParaRPr lang="ru-RU" sz="3600" dirty="0"/>
            </a:p>
          </p:txBody>
        </p:sp>
        <p:cxnSp>
          <p:nvCxnSpPr>
            <p:cNvPr id="53" name="Прямая соединительная линия 52"/>
            <p:cNvCxnSpPr/>
            <p:nvPr/>
          </p:nvCxnSpPr>
          <p:spPr>
            <a:xfrm rot="16200000" flipH="1">
              <a:off x="928662" y="1500174"/>
              <a:ext cx="2786082" cy="2357454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Прямая соединительная линия 59"/>
          <p:cNvCxnSpPr/>
          <p:nvPr/>
        </p:nvCxnSpPr>
        <p:spPr>
          <a:xfrm rot="5400000">
            <a:off x="2000232" y="2357430"/>
            <a:ext cx="2500330" cy="5000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142976" y="1357298"/>
            <a:ext cx="4143404" cy="23574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endCxn id="89" idx="7"/>
          </p:cNvCxnSpPr>
          <p:nvPr/>
        </p:nvCxnSpPr>
        <p:spPr>
          <a:xfrm rot="16200000" flipH="1">
            <a:off x="1968846" y="3889014"/>
            <a:ext cx="2674592" cy="400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10800000" flipV="1">
            <a:off x="2214546" y="2643182"/>
            <a:ext cx="1000132" cy="785818"/>
          </a:xfrm>
          <a:prstGeom prst="line">
            <a:avLst/>
          </a:prstGeom>
          <a:ln w="5715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300192" y="558924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Ответ: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14348" y="0"/>
            <a:ext cx="7772400" cy="1428736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Расстояние </a:t>
            </a:r>
            <a:r>
              <a:rPr lang="ru-RU" sz="4000" b="1" dirty="0" smtClean="0"/>
              <a:t>между скрещивающимися прямыми.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0" y="1857364"/>
            <a:ext cx="9144000" cy="41434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ru-RU" sz="3200" dirty="0" smtClean="0"/>
              <a:t>Расстояние между скрещивающимися прямыми равно  длине отрезка их общего перпендикуляра.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 smtClean="0"/>
              <a:t>Расстояние между скрещивающимися прямыми равно расстоянию от любой точки  одной из этих прямых до плоскости, проходящей через  вторую прямую параллельно первой прямой.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 smtClean="0"/>
              <a:t>Расстояние между скрещивающимися прямыми равно расстоянию между двумя параллельными плоскостями , содержащими эти прямые.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2786058"/>
          </a:xfrm>
          <a:solidFill>
            <a:srgbClr val="FFFF00"/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Расстояние между двумя точками.</a:t>
            </a:r>
            <a:br>
              <a:rPr lang="ru-RU" b="1" dirty="0" smtClean="0"/>
            </a:br>
            <a:r>
              <a:rPr lang="ru-RU" dirty="0" smtClean="0"/>
              <a:t>Способы нахождения</a:t>
            </a:r>
            <a:br>
              <a:rPr lang="ru-RU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3214686"/>
            <a:ext cx="6400800" cy="240032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Как длину отрезка АВ, если отрезок удалось включить в некоторый треугольник в качестве одной из сторон.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Координатно-векторный метод</a:t>
            </a:r>
          </a:p>
          <a:p>
            <a:pPr marL="514350" indent="-514350" algn="l">
              <a:buAutoNum type="arabicPeriod"/>
            </a:pPr>
            <a:endParaRPr lang="ru-RU" dirty="0"/>
          </a:p>
          <a:p>
            <a:pPr marL="514350" indent="-514350" algn="l">
              <a:buAutoNum type="arabicPeriod"/>
            </a:pPr>
            <a:endParaRPr lang="ru-RU" dirty="0" smtClean="0"/>
          </a:p>
          <a:p>
            <a:pPr marL="514350" indent="-514350" algn="l"/>
            <a:endParaRPr lang="ru-RU" dirty="0" smtClean="0"/>
          </a:p>
          <a:p>
            <a:pPr marL="514350" indent="-514350" algn="l">
              <a:buAutoNum type="arabicPeriod"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500166" y="5429264"/>
          <a:ext cx="5857916" cy="1214446"/>
        </p:xfrm>
        <a:graphic>
          <a:graphicData uri="http://schemas.openxmlformats.org/presentationml/2006/ole">
            <p:oleObj spid="_x0000_s1026" name="Формула" r:id="rId4" imgW="278100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араллелограмм 22"/>
          <p:cNvSpPr/>
          <p:nvPr/>
        </p:nvSpPr>
        <p:spPr>
          <a:xfrm rot="1094135" flipH="1" flipV="1">
            <a:off x="5167935" y="4495672"/>
            <a:ext cx="458931" cy="180410"/>
          </a:xfrm>
          <a:prstGeom prst="parallelogram">
            <a:avLst>
              <a:gd name="adj" fmla="val 917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9" idx="4"/>
          </p:cNvCxnSpPr>
          <p:nvPr/>
        </p:nvCxnSpPr>
        <p:spPr>
          <a:xfrm rot="16200000" flipH="1">
            <a:off x="4429124" y="3786190"/>
            <a:ext cx="428628" cy="1428760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 </a:t>
            </a:r>
            <a:r>
              <a:rPr lang="el-GR" dirty="0" smtClean="0"/>
              <a:t>ρ</a:t>
            </a:r>
            <a:r>
              <a:rPr lang="ru-RU" dirty="0" smtClean="0"/>
              <a:t>(а,</a:t>
            </a:r>
            <a:r>
              <a:rPr lang="en-US" dirty="0" smtClean="0"/>
              <a:t>b</a:t>
            </a:r>
            <a:r>
              <a:rPr lang="ru-RU" dirty="0" smtClean="0"/>
              <a:t>)=</a:t>
            </a:r>
            <a:r>
              <a:rPr lang="el-GR" dirty="0" smtClean="0"/>
              <a:t>ρ</a:t>
            </a:r>
            <a:r>
              <a:rPr lang="ru-RU" dirty="0" smtClean="0"/>
              <a:t>(А,</a:t>
            </a:r>
            <a:r>
              <a:rPr lang="en-US" dirty="0" smtClean="0"/>
              <a:t>b</a:t>
            </a:r>
            <a:r>
              <a:rPr lang="ru-RU" sz="3600" dirty="0" smtClean="0"/>
              <a:t>1</a:t>
            </a:r>
            <a:r>
              <a:rPr lang="ru-RU" dirty="0" smtClean="0"/>
              <a:t>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араллелограмм 2"/>
          <p:cNvSpPr/>
          <p:nvPr/>
        </p:nvSpPr>
        <p:spPr>
          <a:xfrm>
            <a:off x="2143108" y="3071810"/>
            <a:ext cx="5715040" cy="2571768"/>
          </a:xfrm>
          <a:prstGeom prst="parallelogram">
            <a:avLst/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607455" y="2964653"/>
            <a:ext cx="26432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643438" y="3500438"/>
            <a:ext cx="2643206" cy="171451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3857620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57554" y="1785926"/>
            <a:ext cx="4796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а</a:t>
            </a:r>
            <a:endParaRPr lang="ru-RU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3286116" y="3786190"/>
            <a:ext cx="540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А</a:t>
            </a:r>
            <a:endParaRPr lang="ru-RU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6072198" y="1071546"/>
            <a:ext cx="5084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b</a:t>
            </a:r>
            <a:endParaRPr lang="ru-RU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5786446" y="3429000"/>
            <a:ext cx="6912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b</a:t>
            </a:r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572132" y="4572008"/>
            <a:ext cx="519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B</a:t>
            </a:r>
            <a:endParaRPr lang="ru-RU" sz="48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4786314" y="1071546"/>
            <a:ext cx="2643206" cy="171451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5286380" y="4643446"/>
            <a:ext cx="142876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500298" y="4857760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ru-RU" sz="32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4286256"/>
            <a:ext cx="938077" cy="461665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txBody>
          <a:bodyPr wrap="non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ρ</a:t>
            </a:r>
            <a:r>
              <a:rPr lang="ru-RU" sz="2400" b="1" dirty="0" smtClean="0">
                <a:solidFill>
                  <a:srgbClr val="FF0000"/>
                </a:solidFill>
              </a:rPr>
              <a:t>(а,</a:t>
            </a:r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r>
              <a:rPr lang="ru-RU" sz="2400" b="1" dirty="0" smtClean="0">
                <a:solidFill>
                  <a:srgbClr val="FF0000"/>
                </a:solidFill>
              </a:rPr>
              <a:t>)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 animBg="1"/>
      <p:bldP spid="9" grpId="0" animBg="1"/>
      <p:bldP spid="9" grpId="1" animBg="1"/>
      <p:bldP spid="13" grpId="0"/>
      <p:bldP spid="15" grpId="0"/>
      <p:bldP spid="16" grpId="0"/>
      <p:bldP spid="18" grpId="0" animBg="1"/>
      <p:bldP spid="19" grpId="0"/>
      <p:bldP spid="20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Прямая соединительная линия 92"/>
          <p:cNvCxnSpPr/>
          <p:nvPr/>
        </p:nvCxnSpPr>
        <p:spPr>
          <a:xfrm rot="16200000" flipH="1">
            <a:off x="392877" y="3464719"/>
            <a:ext cx="3286148" cy="71438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28826"/>
          </a:xfrm>
          <a:solidFill>
            <a:srgbClr val="FFFF66"/>
          </a:solidFill>
        </p:spPr>
        <p:txBody>
          <a:bodyPr>
            <a:normAutofit/>
          </a:bodyPr>
          <a:lstStyle/>
          <a:p>
            <a:pPr algn="l"/>
            <a:r>
              <a:rPr lang="ru-RU" sz="2800" b="1" dirty="0" smtClean="0"/>
              <a:t>В правильной четырехугольной пирамиде </a:t>
            </a:r>
            <a:r>
              <a:rPr lang="en-US" sz="2800" b="1" dirty="0" smtClean="0"/>
              <a:t>SABCD, </a:t>
            </a:r>
            <a:r>
              <a:rPr lang="ru-RU" sz="2800" b="1" dirty="0" smtClean="0"/>
              <a:t>все ребра которой равны 1,</a:t>
            </a:r>
            <a:r>
              <a:rPr lang="en-US" sz="2800" b="1" dirty="0" smtClean="0"/>
              <a:t> </a:t>
            </a:r>
            <a:r>
              <a:rPr lang="ru-RU" sz="2800" b="1" dirty="0" smtClean="0"/>
              <a:t>найдите расстояние между прямыми </a:t>
            </a:r>
            <a:r>
              <a:rPr lang="en-US" sz="2800" b="1" dirty="0" smtClean="0"/>
              <a:t>BD </a:t>
            </a:r>
            <a:r>
              <a:rPr lang="ru-RU" sz="2800" b="1" dirty="0" smtClean="0"/>
              <a:t>и</a:t>
            </a:r>
            <a:r>
              <a:rPr lang="en-US" sz="2800" b="1" dirty="0" smtClean="0"/>
              <a:t> SA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  <p:sp>
        <p:nvSpPr>
          <p:cNvPr id="89" name="Овал 88"/>
          <p:cNvSpPr/>
          <p:nvPr/>
        </p:nvSpPr>
        <p:spPr>
          <a:xfrm>
            <a:off x="785786" y="371475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8" name="Объект 97"/>
          <p:cNvGraphicFramePr>
            <a:graphicFrameLocks noChangeAspect="1"/>
          </p:cNvGraphicFramePr>
          <p:nvPr/>
        </p:nvGraphicFramePr>
        <p:xfrm>
          <a:off x="5195888" y="5299075"/>
          <a:ext cx="2001837" cy="473075"/>
        </p:xfrm>
        <a:graphic>
          <a:graphicData uri="http://schemas.openxmlformats.org/presentationml/2006/ole">
            <p:oleObj spid="_x0000_s40962" name="Формула" r:id="rId4" imgW="711000" imgH="190440" progId="Equation.3">
              <p:embed/>
            </p:oleObj>
          </a:graphicData>
        </a:graphic>
      </p:graphicFrame>
      <p:cxnSp>
        <p:nvCxnSpPr>
          <p:cNvPr id="115" name="Прямая соединительная линия 114"/>
          <p:cNvCxnSpPr/>
          <p:nvPr/>
        </p:nvCxnSpPr>
        <p:spPr>
          <a:xfrm rot="16200000" flipH="1">
            <a:off x="1071538" y="2786058"/>
            <a:ext cx="2286016" cy="42862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5400000">
            <a:off x="-357222" y="3929066"/>
            <a:ext cx="4429156" cy="28575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rot="16200000" flipH="1">
            <a:off x="285720" y="4857760"/>
            <a:ext cx="1428760" cy="14287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V="1">
            <a:off x="1714480" y="5500702"/>
            <a:ext cx="2143140" cy="7143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flipV="1">
            <a:off x="285720" y="4143380"/>
            <a:ext cx="2214578" cy="71438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 rot="16200000" flipH="1">
            <a:off x="2500298" y="4143380"/>
            <a:ext cx="1357322" cy="135732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 rot="5400000">
            <a:off x="-357222" y="2500306"/>
            <a:ext cx="3000396" cy="17145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 rot="16200000" flipH="1">
            <a:off x="1107257" y="2750339"/>
            <a:ext cx="3643338" cy="18573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 rot="5400000">
            <a:off x="1035819" y="4822041"/>
            <a:ext cx="2071702" cy="71438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285720" y="4857760"/>
            <a:ext cx="3500462" cy="64294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rot="16200000" flipV="1">
            <a:off x="857224" y="3929066"/>
            <a:ext cx="1285884" cy="1143008"/>
          </a:xfrm>
          <a:prstGeom prst="line">
            <a:avLst/>
          </a:prstGeom>
          <a:ln w="635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Прямоугольник 170"/>
          <p:cNvSpPr/>
          <p:nvPr/>
        </p:nvSpPr>
        <p:spPr>
          <a:xfrm>
            <a:off x="214282" y="4857760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A</a:t>
            </a:r>
            <a:endParaRPr lang="ru-RU" sz="3600" dirty="0"/>
          </a:p>
        </p:txBody>
      </p:sp>
      <p:sp>
        <p:nvSpPr>
          <p:cNvPr id="172" name="Прямоугольник 171"/>
          <p:cNvSpPr/>
          <p:nvPr/>
        </p:nvSpPr>
        <p:spPr>
          <a:xfrm>
            <a:off x="2500298" y="3571876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B</a:t>
            </a:r>
            <a:endParaRPr lang="ru-RU" sz="3600" dirty="0"/>
          </a:p>
        </p:txBody>
      </p:sp>
      <p:sp>
        <p:nvSpPr>
          <p:cNvPr id="173" name="Прямоугольник 172"/>
          <p:cNvSpPr/>
          <p:nvPr/>
        </p:nvSpPr>
        <p:spPr>
          <a:xfrm>
            <a:off x="3929058" y="5143512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</a:t>
            </a:r>
            <a:endParaRPr lang="ru-RU" sz="3600" dirty="0"/>
          </a:p>
        </p:txBody>
      </p:sp>
      <p:sp>
        <p:nvSpPr>
          <p:cNvPr id="174" name="Прямоугольник 173"/>
          <p:cNvSpPr/>
          <p:nvPr/>
        </p:nvSpPr>
        <p:spPr>
          <a:xfrm>
            <a:off x="1785918" y="6000768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D</a:t>
            </a:r>
            <a:endParaRPr lang="ru-RU" sz="3600" dirty="0"/>
          </a:p>
        </p:txBody>
      </p:sp>
      <p:sp>
        <p:nvSpPr>
          <p:cNvPr id="178" name="TextBox 177"/>
          <p:cNvSpPr txBox="1"/>
          <p:nvPr/>
        </p:nvSpPr>
        <p:spPr>
          <a:xfrm>
            <a:off x="2071670" y="5000636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О</a:t>
            </a:r>
            <a:endParaRPr lang="ru-RU" sz="3600" b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1643042" y="1714488"/>
            <a:ext cx="402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</a:t>
            </a:r>
            <a:endParaRPr lang="ru-RU" sz="2800" b="1" dirty="0"/>
          </a:p>
        </p:txBody>
      </p:sp>
      <p:sp>
        <p:nvSpPr>
          <p:cNvPr id="180" name="TextBox 179"/>
          <p:cNvSpPr txBox="1"/>
          <p:nvPr/>
        </p:nvSpPr>
        <p:spPr>
          <a:xfrm>
            <a:off x="500034" y="3214686"/>
            <a:ext cx="409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Е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Documents and Settings\Asus\Рабочий стол\bv102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43608" y="2636912"/>
            <a:ext cx="64333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FF66"/>
                </a:solidFill>
              </a:rPr>
              <a:t>Попробуй решить!</a:t>
            </a:r>
            <a:endParaRPr lang="ru-RU" sz="6000" b="1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00037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2800" b="1" dirty="0" smtClean="0"/>
              <a:t>Ребро </a:t>
            </a:r>
            <a:r>
              <a:rPr lang="en-US" sz="2800" b="1" dirty="0" smtClean="0"/>
              <a:t>AD </a:t>
            </a:r>
            <a:r>
              <a:rPr lang="ru-RU" sz="2800" b="1" dirty="0" smtClean="0"/>
              <a:t>пирамиды </a:t>
            </a:r>
            <a:r>
              <a:rPr lang="en-US" sz="2800" b="1" dirty="0" smtClean="0"/>
              <a:t>DABC </a:t>
            </a:r>
            <a:r>
              <a:rPr lang="ru-RU" sz="2800" b="1" dirty="0" smtClean="0"/>
              <a:t>перпендикулярно плоскости основания АВС. Найдите расстояние от вершины А до плоскости, проходящей через середины ребер АВ, АС, и А</a:t>
            </a:r>
            <a:r>
              <a:rPr lang="en-US" sz="2800" b="1" dirty="0" smtClean="0"/>
              <a:t>D,</a:t>
            </a:r>
            <a:r>
              <a:rPr lang="ru-RU" sz="2800" b="1" dirty="0" smtClean="0"/>
              <a:t> если </a:t>
            </a:r>
            <a:r>
              <a:rPr lang="en-US" sz="2800" b="1" dirty="0" smtClean="0"/>
              <a:t>AD=2√5, AB=AC=10, BC=4√5.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                                                                              </a:t>
            </a:r>
            <a:r>
              <a:rPr lang="ru-RU" sz="2400" dirty="0" smtClean="0"/>
              <a:t>Ответ: 2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928934"/>
            <a:ext cx="9144000" cy="3929066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</a:rPr>
              <a:t>В пирамиде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DABC </a:t>
            </a:r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</a:rPr>
              <a:t>известны длины ребер: АВ=АС=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DB=DC=10, BC=DA=12.</a:t>
            </a:r>
          </a:p>
          <a:p>
            <a:pPr algn="l"/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</a:rPr>
              <a:t>Найдите расстояние между прямыми  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DA</a:t>
            </a:r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</a:rPr>
              <a:t> и</a:t>
            </a: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 BC.</a:t>
            </a:r>
          </a:p>
          <a:p>
            <a:pPr algn="r"/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</a:rPr>
              <a:t>Ответ: 2√7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Прямая соединительная линия 92"/>
          <p:cNvCxnSpPr>
            <a:stCxn id="88" idx="4"/>
            <a:endCxn id="89" idx="0"/>
          </p:cNvCxnSpPr>
          <p:nvPr/>
        </p:nvCxnSpPr>
        <p:spPr>
          <a:xfrm rot="16200000" flipH="1">
            <a:off x="2143108" y="3393281"/>
            <a:ext cx="1928826" cy="142876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28826"/>
          </a:xfrm>
          <a:solidFill>
            <a:srgbClr val="FFFF66"/>
          </a:solidFill>
        </p:spPr>
        <p:txBody>
          <a:bodyPr>
            <a:normAutofit/>
          </a:bodyPr>
          <a:lstStyle/>
          <a:p>
            <a:pPr algn="l"/>
            <a:r>
              <a:rPr lang="ru-RU" sz="2800" b="1" dirty="0" smtClean="0"/>
              <a:t>В единичном кубе </a:t>
            </a:r>
            <a:r>
              <a:rPr lang="en-US" sz="2800" b="1" dirty="0" smtClean="0"/>
              <a:t>ABCDA</a:t>
            </a:r>
            <a:r>
              <a:rPr lang="en-US" sz="2000" b="1" dirty="0" smtClean="0"/>
              <a:t>1</a:t>
            </a:r>
            <a:r>
              <a:rPr lang="en-US" sz="2800" b="1" dirty="0" smtClean="0"/>
              <a:t>B</a:t>
            </a:r>
            <a:r>
              <a:rPr lang="en-US" sz="2000" b="1" dirty="0" smtClean="0"/>
              <a:t>1</a:t>
            </a:r>
            <a:r>
              <a:rPr lang="en-US" sz="2800" b="1" dirty="0" smtClean="0"/>
              <a:t>C</a:t>
            </a:r>
            <a:r>
              <a:rPr lang="en-US" sz="2000" b="1" dirty="0" smtClean="0"/>
              <a:t>1</a:t>
            </a:r>
            <a:r>
              <a:rPr lang="en-US" sz="2800" b="1" dirty="0" smtClean="0"/>
              <a:t>D</a:t>
            </a:r>
            <a:r>
              <a:rPr lang="en-US" sz="2000" b="1" dirty="0" smtClean="0"/>
              <a:t>1</a:t>
            </a:r>
            <a:r>
              <a:rPr lang="en-US" sz="2800" b="1" dirty="0" smtClean="0"/>
              <a:t> </a:t>
            </a:r>
            <a:r>
              <a:rPr lang="ru-RU" sz="2800" b="1" dirty="0" smtClean="0"/>
              <a:t>на диагоналях граней </a:t>
            </a:r>
            <a:r>
              <a:rPr lang="en-US" sz="2800" b="1" dirty="0" smtClean="0"/>
              <a:t>AD</a:t>
            </a:r>
            <a:r>
              <a:rPr lang="en-US" sz="2000" b="1" dirty="0" smtClean="0"/>
              <a:t>1</a:t>
            </a:r>
            <a:r>
              <a:rPr lang="en-US" sz="2800" b="1" dirty="0" smtClean="0"/>
              <a:t> </a:t>
            </a:r>
            <a:r>
              <a:rPr lang="ru-RU" sz="2800" b="1" dirty="0" smtClean="0"/>
              <a:t>и</a:t>
            </a:r>
            <a:r>
              <a:rPr lang="en-US" sz="2800" b="1" dirty="0" smtClean="0"/>
              <a:t> D</a:t>
            </a:r>
            <a:r>
              <a:rPr lang="en-US" sz="2000" b="1" dirty="0" smtClean="0"/>
              <a:t>1</a:t>
            </a:r>
            <a:r>
              <a:rPr lang="en-US" sz="2800" b="1" dirty="0" smtClean="0"/>
              <a:t>B</a:t>
            </a:r>
            <a:r>
              <a:rPr lang="en-US" sz="2000" b="1" dirty="0" smtClean="0"/>
              <a:t>1</a:t>
            </a:r>
            <a:r>
              <a:rPr lang="ru-RU" sz="2800" b="1" dirty="0" smtClean="0"/>
              <a:t> взяты точки Е и </a:t>
            </a:r>
            <a:r>
              <a:rPr lang="en-US" sz="2800" b="1" dirty="0" smtClean="0"/>
              <a:t>F</a:t>
            </a:r>
            <a:r>
              <a:rPr lang="ru-RU" sz="2800" b="1" dirty="0" smtClean="0"/>
              <a:t> так, что </a:t>
            </a:r>
            <a:r>
              <a:rPr lang="en-US" sz="2800" b="1" dirty="0" smtClean="0"/>
              <a:t>D</a:t>
            </a:r>
            <a:r>
              <a:rPr lang="en-US" sz="2000" b="1" dirty="0" smtClean="0"/>
              <a:t>1</a:t>
            </a:r>
            <a:r>
              <a:rPr lang="en-US" sz="2800" b="1" dirty="0" smtClean="0"/>
              <a:t>E=</a:t>
            </a:r>
            <a:r>
              <a:rPr lang="en-US" sz="3600" b="1" dirty="0" smtClean="0"/>
              <a:t>⅓</a:t>
            </a:r>
            <a:r>
              <a:rPr lang="en-US" sz="2800" b="1" dirty="0" smtClean="0"/>
              <a:t>AD</a:t>
            </a:r>
            <a:r>
              <a:rPr lang="en-US" sz="2000" b="1" dirty="0" smtClean="0"/>
              <a:t>1</a:t>
            </a:r>
            <a:r>
              <a:rPr lang="en-US" sz="2800" b="1" dirty="0" smtClean="0"/>
              <a:t>, D</a:t>
            </a:r>
            <a:r>
              <a:rPr lang="en-US" sz="2000" b="1" dirty="0" smtClean="0"/>
              <a:t>1</a:t>
            </a:r>
            <a:r>
              <a:rPr lang="en-US" sz="2800" b="1" dirty="0" smtClean="0"/>
              <a:t>F=</a:t>
            </a:r>
            <a:r>
              <a:rPr lang="en-US" sz="3600" b="1" dirty="0" smtClean="0"/>
              <a:t>⅔</a:t>
            </a:r>
            <a:r>
              <a:rPr lang="en-US" sz="2800" b="1" dirty="0" smtClean="0"/>
              <a:t>D</a:t>
            </a:r>
            <a:r>
              <a:rPr lang="en-US" sz="2000" b="1" dirty="0" smtClean="0"/>
              <a:t>1</a:t>
            </a:r>
            <a:r>
              <a:rPr lang="en-US" sz="2800" b="1" dirty="0" smtClean="0"/>
              <a:t>B</a:t>
            </a:r>
            <a:r>
              <a:rPr lang="en-US" sz="2000" b="1" dirty="0" smtClean="0"/>
              <a:t>1</a:t>
            </a:r>
            <a:r>
              <a:rPr lang="en-US" sz="2800" b="1" dirty="0" smtClean="0"/>
              <a:t>.     </a:t>
            </a:r>
            <a:r>
              <a:rPr lang="ru-RU" sz="2800" b="1" dirty="0" smtClean="0"/>
              <a:t>Найдите длину отрезка </a:t>
            </a:r>
            <a:r>
              <a:rPr lang="en-US" sz="2800" b="1" dirty="0" smtClean="0"/>
              <a:t>EF.</a:t>
            </a:r>
            <a:endParaRPr lang="ru-RU" sz="28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393009" y="3107529"/>
            <a:ext cx="2428892" cy="71438"/>
          </a:xfrm>
          <a:prstGeom prst="line">
            <a:avLst/>
          </a:prstGeom>
          <a:ln w="349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643174" y="4286256"/>
            <a:ext cx="3000396" cy="285752"/>
          </a:xfrm>
          <a:prstGeom prst="line">
            <a:avLst/>
          </a:prstGeom>
          <a:ln w="349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035819" y="4393413"/>
            <a:ext cx="1714512" cy="1500198"/>
          </a:xfrm>
          <a:prstGeom prst="line">
            <a:avLst/>
          </a:prstGeom>
          <a:ln w="349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2393141" y="2107397"/>
            <a:ext cx="1928826" cy="15716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1142976" y="3857628"/>
            <a:ext cx="3000396" cy="214314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571736" y="1928802"/>
            <a:ext cx="3071834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4000496" y="4714884"/>
            <a:ext cx="1785950" cy="15001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00100" y="3500438"/>
            <a:ext cx="3143272" cy="357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4071934" y="2285992"/>
            <a:ext cx="1643074" cy="15001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 flipH="1" flipV="1">
            <a:off x="4465637" y="3392487"/>
            <a:ext cx="235745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 flipH="1" flipV="1">
            <a:off x="2894001" y="5106999"/>
            <a:ext cx="250033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V="1">
            <a:off x="-250065" y="4750603"/>
            <a:ext cx="2570974" cy="706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928662" y="1928802"/>
            <a:ext cx="1571636" cy="15716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1000100" y="6000768"/>
            <a:ext cx="3143272" cy="357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Прямоугольник 79"/>
          <p:cNvSpPr/>
          <p:nvPr/>
        </p:nvSpPr>
        <p:spPr>
          <a:xfrm>
            <a:off x="4214810" y="3500438"/>
            <a:ext cx="7104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D1</a:t>
            </a:r>
            <a:endParaRPr lang="ru-RU" sz="3600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642910" y="5786454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A</a:t>
            </a:r>
            <a:endParaRPr lang="ru-RU" sz="3600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2214546" y="3857628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B</a:t>
            </a:r>
            <a:endParaRPr lang="ru-RU" sz="3600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5715008" y="4286256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</a:t>
            </a:r>
            <a:endParaRPr lang="ru-RU" sz="3600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214810" y="5929330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D</a:t>
            </a:r>
            <a:endParaRPr lang="ru-RU" sz="3600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428596" y="3000372"/>
            <a:ext cx="6992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A1</a:t>
            </a:r>
            <a:endParaRPr lang="ru-RU" sz="36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1714480" y="1857364"/>
            <a:ext cx="6767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B1</a:t>
            </a:r>
            <a:endParaRPr lang="ru-RU" sz="3600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5643570" y="1928802"/>
            <a:ext cx="6623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C1</a:t>
            </a:r>
            <a:endParaRPr lang="ru-RU" sz="3600" dirty="0"/>
          </a:p>
        </p:txBody>
      </p:sp>
      <p:sp>
        <p:nvSpPr>
          <p:cNvPr id="88" name="Овал 87"/>
          <p:cNvSpPr/>
          <p:nvPr/>
        </p:nvSpPr>
        <p:spPr>
          <a:xfrm>
            <a:off x="2928926" y="228599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3071802" y="442913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>
            <a:off x="3071802" y="4572008"/>
            <a:ext cx="4090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E</a:t>
            </a:r>
            <a:endParaRPr lang="ru-RU" sz="36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3143240" y="2071678"/>
            <a:ext cx="396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F</a:t>
            </a:r>
            <a:endParaRPr lang="ru-RU" sz="3600" dirty="0"/>
          </a:p>
        </p:txBody>
      </p:sp>
      <p:graphicFrame>
        <p:nvGraphicFramePr>
          <p:cNvPr id="98" name="Объект 97"/>
          <p:cNvGraphicFramePr>
            <a:graphicFrameLocks noChangeAspect="1"/>
          </p:cNvGraphicFramePr>
          <p:nvPr/>
        </p:nvGraphicFramePr>
        <p:xfrm>
          <a:off x="6572264" y="5286388"/>
          <a:ext cx="2286016" cy="1071570"/>
        </p:xfrm>
        <a:graphic>
          <a:graphicData uri="http://schemas.openxmlformats.org/presentationml/2006/ole">
            <p:oleObj spid="_x0000_s2050" name="Формула" r:id="rId4" imgW="8125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 animBg="1"/>
      <p:bldP spid="90" grpId="0"/>
      <p:bldP spid="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1560" y="188640"/>
            <a:ext cx="7772400" cy="1428760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Расстояние </a:t>
            </a:r>
            <a:r>
              <a:rPr lang="ru-RU" sz="2800" b="1" dirty="0" smtClean="0">
                <a:latin typeface="+mj-lt"/>
                <a:ea typeface="+mj-ea"/>
                <a:cs typeface="+mj-cs"/>
              </a:rPr>
              <a:t>от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точки до прямой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Расстояние между параллельными прямыми.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0" y="1857364"/>
            <a:ext cx="9144000" cy="41434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 точки до прямой, не содержащей эту точку, есть длина отрезка, перпендикуляра, </a:t>
            </a:r>
            <a:r>
              <a:rPr lang="ru-RU" sz="3200" dirty="0" smtClean="0"/>
              <a:t>проведенного из этой точки на прямую.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между двумя параллельными </a:t>
            </a:r>
            <a:r>
              <a:rPr lang="ru-RU" sz="3200" dirty="0"/>
              <a:t>прямыми </a:t>
            </a:r>
            <a:r>
              <a:rPr lang="ru-RU" sz="3200" dirty="0" smtClean="0"/>
              <a:t>равно  длине отрезка их общего перпендикуляра.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3200" dirty="0"/>
              <a:t>Расстояние между двумя параллельными </a:t>
            </a:r>
            <a:r>
              <a:rPr lang="ru-RU" sz="3200" dirty="0" smtClean="0"/>
              <a:t>прямыми равно расстоянию от любой точки одной из этих прямых до другой прямой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3143248"/>
            <a:ext cx="9144000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857364"/>
            <a:ext cx="9144000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4429132"/>
            <a:ext cx="9144000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1714488"/>
            <a:ext cx="9144000" cy="428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785786" y="2357430"/>
            <a:ext cx="6757990" cy="32575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>
            <a:normAutofit fontScale="92500"/>
          </a:bodyPr>
          <a:lstStyle/>
          <a:p>
            <a:pPr marL="514350" lvl="0" indent="-514350">
              <a:spcBef>
                <a:spcPct val="20000"/>
              </a:spcBef>
              <a:defRPr/>
            </a:pPr>
            <a:r>
              <a:rPr lang="ru-RU" sz="3200" u="sng" dirty="0" smtClean="0"/>
              <a:t>Способы нахождения </a:t>
            </a:r>
            <a:r>
              <a:rPr lang="ru-RU" sz="3200" u="sng" dirty="0" smtClean="0"/>
              <a:t>:</a:t>
            </a:r>
          </a:p>
          <a:p>
            <a:pPr marL="514350" lvl="0" indent="-514350">
              <a:spcBef>
                <a:spcPct val="20000"/>
              </a:spcBef>
              <a:defRPr/>
            </a:pPr>
            <a:r>
              <a:rPr lang="ru-RU" sz="3200" dirty="0" smtClean="0"/>
              <a:t> 1.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длину отрезка перпендикуляра, если отрезок удалось включить в некоторый треугольник в качестве одной из высот.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Координатно-векторный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1214422"/>
            <a:ext cx="9144000" cy="1928826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единичном кубе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ABCDA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 диагоналях граней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взяты точки Е и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так, что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E=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⅓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F=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⅔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предыдущей задаче найдите расстояние  от точки </a:t>
            </a:r>
            <a:r>
              <a:rPr lang="en-US" sz="2800" b="1" dirty="0" smtClean="0"/>
              <a:t>D</a:t>
            </a:r>
            <a:r>
              <a:rPr lang="en-US" sz="2000" b="1" dirty="0" smtClean="0"/>
              <a:t>1</a:t>
            </a:r>
            <a:r>
              <a:rPr lang="ru-RU" sz="2000" b="1" dirty="0" smtClean="0"/>
              <a:t> </a:t>
            </a:r>
            <a:r>
              <a:rPr lang="ru-RU" sz="2800" b="1" dirty="0" smtClean="0"/>
              <a:t>до</a:t>
            </a:r>
            <a:r>
              <a:rPr lang="ru-RU" sz="2000" b="1" dirty="0" smtClean="0"/>
              <a:t>  </a:t>
            </a:r>
            <a:r>
              <a:rPr lang="ru-RU" sz="2800" b="1" dirty="0" smtClean="0"/>
              <a:t>прямой</a:t>
            </a:r>
            <a:r>
              <a:rPr lang="ru-RU" sz="2000" b="1" dirty="0" smtClean="0"/>
              <a:t> </a:t>
            </a:r>
            <a:r>
              <a:rPr lang="ru-RU" sz="2800" b="1" dirty="0" smtClean="0"/>
              <a:t>Е</a:t>
            </a:r>
            <a:r>
              <a:rPr lang="en-US" sz="2800" b="1" dirty="0" smtClean="0"/>
              <a:t>F</a:t>
            </a:r>
            <a:r>
              <a:rPr lang="ru-RU" sz="2800" b="1" dirty="0" smtClean="0"/>
              <a:t>.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grpSp>
        <p:nvGrpSpPr>
          <p:cNvPr id="33" name="Группа 32"/>
          <p:cNvGrpSpPr/>
          <p:nvPr/>
        </p:nvGrpSpPr>
        <p:grpSpPr>
          <a:xfrm>
            <a:off x="1785919" y="3143248"/>
            <a:ext cx="4214842" cy="3432413"/>
            <a:chOff x="428596" y="1857364"/>
            <a:chExt cx="5877335" cy="4718297"/>
          </a:xfrm>
        </p:grpSpPr>
        <p:cxnSp>
          <p:nvCxnSpPr>
            <p:cNvPr id="6" name="Прямая соединительная линия 5"/>
            <p:cNvCxnSpPr>
              <a:stCxn id="29" idx="4"/>
              <a:endCxn id="30" idx="0"/>
            </p:cNvCxnSpPr>
            <p:nvPr/>
          </p:nvCxnSpPr>
          <p:spPr>
            <a:xfrm rot="16200000" flipH="1">
              <a:off x="2143108" y="3393281"/>
              <a:ext cx="1928826" cy="142876"/>
            </a:xfrm>
            <a:prstGeom prst="line">
              <a:avLst/>
            </a:prstGeom>
            <a:ln w="31750">
              <a:solidFill>
                <a:schemeClr val="accent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16200000" flipH="1">
              <a:off x="1393009" y="3107529"/>
              <a:ext cx="2428892" cy="71438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2643174" y="4286256"/>
              <a:ext cx="3000396" cy="285752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1035819" y="4393413"/>
              <a:ext cx="1714512" cy="1500198"/>
            </a:xfrm>
            <a:prstGeom prst="line">
              <a:avLst/>
            </a:prstGeom>
            <a:ln w="3492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16200000" flipH="1">
              <a:off x="2393141" y="2107397"/>
              <a:ext cx="192882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10800000" flipV="1">
              <a:off x="1142976" y="3857628"/>
              <a:ext cx="3000396" cy="214314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571736" y="1928802"/>
              <a:ext cx="3143272" cy="28575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 flipV="1">
              <a:off x="4000496" y="4643446"/>
              <a:ext cx="1714512" cy="157163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000100" y="3500438"/>
              <a:ext cx="3143272" cy="35719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4071934" y="2285992"/>
              <a:ext cx="1643074" cy="150019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 flipH="1" flipV="1">
              <a:off x="4465637" y="3392487"/>
              <a:ext cx="2357454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 flipV="1">
              <a:off x="2929720" y="5071280"/>
              <a:ext cx="2428892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6200000" flipV="1">
              <a:off x="-250065" y="4750603"/>
              <a:ext cx="2570974" cy="7064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 flipH="1" flipV="1">
              <a:off x="928662" y="1928802"/>
              <a:ext cx="1571636" cy="157163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00100" y="6000768"/>
              <a:ext cx="3143272" cy="28575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4214810" y="3500438"/>
              <a:ext cx="71045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/>
                <a:t>D1</a:t>
              </a:r>
              <a:endParaRPr lang="ru-RU" sz="36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42910" y="5786454"/>
              <a:ext cx="465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endParaRPr lang="ru-RU" sz="36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2214546" y="3857628"/>
              <a:ext cx="4427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endParaRPr lang="ru-RU" sz="36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715008" y="4286256"/>
              <a:ext cx="428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endParaRPr lang="ru-RU" sz="3600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214810" y="5929330"/>
              <a:ext cx="4764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D</a:t>
              </a:r>
              <a:endParaRPr lang="ru-RU" sz="3600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28596" y="3000372"/>
              <a:ext cx="69923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A1</a:t>
              </a:r>
              <a:endParaRPr lang="ru-RU" sz="36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1714480" y="1857364"/>
              <a:ext cx="6767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B1</a:t>
              </a:r>
              <a:endParaRPr lang="ru-RU" sz="36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643570" y="1928802"/>
              <a:ext cx="66236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C1</a:t>
              </a:r>
              <a:endParaRPr lang="ru-RU" sz="3600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928926" y="2285992"/>
              <a:ext cx="214314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3071802" y="4429132"/>
              <a:ext cx="214314" cy="21431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3071802" y="4572008"/>
              <a:ext cx="4090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endParaRPr lang="ru-RU" sz="3600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143240" y="2071678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endParaRPr lang="ru-RU" sz="3600" dirty="0"/>
            </a:p>
          </p:txBody>
        </p:sp>
      </p:grp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340475" y="5143500"/>
          <a:ext cx="2320925" cy="1071563"/>
        </p:xfrm>
        <a:graphic>
          <a:graphicData uri="http://schemas.openxmlformats.org/presentationml/2006/ole">
            <p:oleObj spid="_x0000_s3074" name="Формула" r:id="rId4" imgW="8254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/>
              <a:t>Метод площадей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1500174"/>
            <a:ext cx="7301871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Подходит для поиска высоты в треугольнике </a:t>
            </a:r>
          </a:p>
          <a:p>
            <a:r>
              <a:rPr lang="ru-RU" sz="2800" b="1" dirty="0" smtClean="0"/>
              <a:t>(искомое </a:t>
            </a:r>
            <a:r>
              <a:rPr lang="ru-RU" sz="2800" b="1" dirty="0" smtClean="0"/>
              <a:t>расстояние </a:t>
            </a:r>
            <a:r>
              <a:rPr lang="ru-RU" sz="2800" b="1" dirty="0" smtClean="0"/>
              <a:t>……..)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57158" y="2714620"/>
          <a:ext cx="5726113" cy="3500456"/>
        </p:xfrm>
        <a:graphic>
          <a:graphicData uri="http://schemas.openxmlformats.org/presentationml/2006/ole">
            <p:oleObj spid="_x0000_s6146" name="Формула" r:id="rId4" imgW="1930320" imgH="11174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858016" y="3214686"/>
          <a:ext cx="1928826" cy="1714512"/>
        </p:xfrm>
        <a:graphic>
          <a:graphicData uri="http://schemas.openxmlformats.org/presentationml/2006/ole">
            <p:oleObj spid="_x0000_s6147" name="Формула" r:id="rId5" imgW="4824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-0.01041 L -0.22153 -0.1147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056E-7 L -0.21371 0.0531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1785926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правильной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шестиугольной призме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ABCD</a:t>
            </a:r>
            <a:r>
              <a:rPr lang="ru-RU" sz="2800" b="1" dirty="0" smtClean="0"/>
              <a:t>Е</a:t>
            </a:r>
            <a:r>
              <a:rPr lang="en-US" sz="2800" b="1" dirty="0" smtClean="0"/>
              <a:t>F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lang="ru-RU" sz="2800" b="1" dirty="0" smtClean="0"/>
              <a:t>Е</a:t>
            </a:r>
            <a:r>
              <a:rPr lang="ru-RU" sz="2000" b="1" dirty="0" smtClean="0"/>
              <a:t>1</a:t>
            </a:r>
            <a:r>
              <a:rPr lang="en-US" sz="2800" b="1" dirty="0" smtClean="0"/>
              <a:t>F</a:t>
            </a:r>
            <a:r>
              <a:rPr lang="ru-RU" sz="2000" b="1" dirty="0" smtClean="0"/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все ребра которой равны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2,</a:t>
            </a:r>
            <a:r>
              <a:rPr lang="ru-RU" sz="2800" b="1" dirty="0" smtClean="0"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расстояние от точки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до прямой А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   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2" name="Группа 81"/>
          <p:cNvGrpSpPr/>
          <p:nvPr/>
        </p:nvGrpSpPr>
        <p:grpSpPr>
          <a:xfrm>
            <a:off x="642910" y="1500174"/>
            <a:ext cx="5061060" cy="5357826"/>
            <a:chOff x="1785918" y="1500174"/>
            <a:chExt cx="5061060" cy="5357826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1286646" y="4285462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2001026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4787108" y="4356900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5400000">
              <a:off x="2465373" y="3249611"/>
              <a:ext cx="2357454" cy="1588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5400000">
              <a:off x="3715538" y="5285594"/>
              <a:ext cx="2428892" cy="15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4108447" y="3249611"/>
              <a:ext cx="2356660" cy="794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6215074" y="2500306"/>
              <a:ext cx="63190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/>
                <a:t>D</a:t>
              </a:r>
              <a:r>
                <a:rPr lang="en-US" sz="2400" b="1" dirty="0" smtClean="0"/>
                <a:t>1</a:t>
              </a:r>
              <a:endParaRPr lang="ru-RU" sz="2400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928794" y="5357826"/>
              <a:ext cx="46519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endParaRPr lang="ru-RU" sz="36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3500430" y="4357694"/>
              <a:ext cx="4427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endParaRPr lang="ru-RU" sz="3600" dirty="0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429256" y="4071942"/>
              <a:ext cx="428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endParaRPr lang="ru-RU" sz="3600" dirty="0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215074" y="5072074"/>
              <a:ext cx="47641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D</a:t>
              </a:r>
              <a:endParaRPr lang="ru-RU" sz="3600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785918" y="2786058"/>
              <a:ext cx="62068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A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3000364" y="1500174"/>
              <a:ext cx="59824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B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357818" y="1571612"/>
              <a:ext cx="5838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</a:rPr>
                <a:t>C</a:t>
              </a:r>
              <a:r>
                <a:rPr lang="en-US" sz="2400" b="1" dirty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214942" y="6211669"/>
              <a:ext cx="40908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endParaRPr lang="ru-RU" sz="3600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2571736" y="6211669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endParaRPr lang="ru-RU" sz="3600" dirty="0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428860" y="5500702"/>
              <a:ext cx="3571900" cy="1588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Прямоугольник 39"/>
            <p:cNvSpPr/>
            <p:nvPr/>
          </p:nvSpPr>
          <p:spPr>
            <a:xfrm>
              <a:off x="3786182" y="5429264"/>
              <a:ext cx="49725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600" b="1" dirty="0" smtClean="0">
                  <a:solidFill>
                    <a:prstClr val="black"/>
                  </a:solidFill>
                </a:rPr>
                <a:t>О</a:t>
              </a:r>
              <a:endParaRPr lang="ru-RU" sz="3600" dirty="0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4572000" y="3429000"/>
              <a:ext cx="56457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E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3000364" y="3429000"/>
              <a:ext cx="55175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</a:rPr>
                <a:t>F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</a:t>
              </a:r>
              <a:endParaRPr lang="ru-RU" sz="2400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4286248" y="5429264"/>
              <a:ext cx="142876" cy="1428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1" name="Группа 70"/>
            <p:cNvGrpSpPr/>
            <p:nvPr/>
          </p:nvGrpSpPr>
          <p:grpSpPr>
            <a:xfrm>
              <a:off x="2500298" y="4357694"/>
              <a:ext cx="3500462" cy="2144728"/>
              <a:chOff x="2500298" y="4357694"/>
              <a:chExt cx="3500462" cy="2144728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Прямая соединительная линия 65"/>
            <p:cNvCxnSpPr/>
            <p:nvPr/>
          </p:nvCxnSpPr>
          <p:spPr>
            <a:xfrm rot="16200000" flipH="1">
              <a:off x="3250397" y="4822041"/>
              <a:ext cx="2071702" cy="1285884"/>
            </a:xfrm>
            <a:prstGeom prst="line">
              <a:avLst/>
            </a:prstGeom>
            <a:ln w="317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Группа 71"/>
            <p:cNvGrpSpPr/>
            <p:nvPr/>
          </p:nvGrpSpPr>
          <p:grpSpPr>
            <a:xfrm>
              <a:off x="2500298" y="2000240"/>
              <a:ext cx="3500462" cy="2144728"/>
              <a:chOff x="2500298" y="4357694"/>
              <a:chExt cx="3500462" cy="2144728"/>
            </a:xfrm>
          </p:grpSpPr>
          <p:cxnSp>
            <p:nvCxnSpPr>
              <p:cNvPr id="73" name="Прямая соединительная линия 72"/>
              <p:cNvCxnSpPr/>
              <p:nvPr/>
            </p:nvCxnSpPr>
            <p:spPr>
              <a:xfrm rot="16200000" flipH="1">
                <a:off x="5072066" y="4572008"/>
                <a:ext cx="1143008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flipV="1">
                <a:off x="4929190" y="5500702"/>
                <a:ext cx="1071570" cy="1000132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3214678" y="6500834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>
                <a:off x="3643306" y="4429132"/>
                <a:ext cx="1714512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flipV="1">
                <a:off x="2500298" y="4429132"/>
                <a:ext cx="1143008" cy="107157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16200000" flipH="1">
                <a:off x="2321703" y="5607859"/>
                <a:ext cx="1071570" cy="71438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9" name="Полилиния 98"/>
          <p:cNvSpPr/>
          <p:nvPr/>
        </p:nvSpPr>
        <p:spPr>
          <a:xfrm>
            <a:off x="1357290" y="2071678"/>
            <a:ext cx="3545059" cy="3474720"/>
          </a:xfrm>
          <a:custGeom>
            <a:avLst/>
            <a:gdLst>
              <a:gd name="connsiteX0" fmla="*/ 70339 w 3545059"/>
              <a:gd name="connsiteY0" fmla="*/ 1069145 h 3474720"/>
              <a:gd name="connsiteX1" fmla="*/ 2841674 w 3545059"/>
              <a:gd name="connsiteY1" fmla="*/ 0 h 3474720"/>
              <a:gd name="connsiteX2" fmla="*/ 3545059 w 3545059"/>
              <a:gd name="connsiteY2" fmla="*/ 3474720 h 3474720"/>
              <a:gd name="connsiteX3" fmla="*/ 0 w 3545059"/>
              <a:gd name="connsiteY3" fmla="*/ 1026942 h 3474720"/>
              <a:gd name="connsiteX4" fmla="*/ 70339 w 3545059"/>
              <a:gd name="connsiteY4" fmla="*/ 1069145 h 347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5059" h="3474720">
                <a:moveTo>
                  <a:pt x="70339" y="1069145"/>
                </a:moveTo>
                <a:lnTo>
                  <a:pt x="2841674" y="0"/>
                </a:lnTo>
                <a:lnTo>
                  <a:pt x="3545059" y="3474720"/>
                </a:lnTo>
                <a:lnTo>
                  <a:pt x="0" y="1026942"/>
                </a:lnTo>
                <a:lnTo>
                  <a:pt x="70339" y="1069145"/>
                </a:lnTo>
                <a:close/>
              </a:path>
            </a:pathLst>
          </a:custGeom>
          <a:solidFill>
            <a:schemeClr val="accent1">
              <a:alpha val="1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643570" y="5410200"/>
          <a:ext cx="3500430" cy="947758"/>
        </p:xfrm>
        <a:graphic>
          <a:graphicData uri="http://schemas.openxmlformats.org/presentationml/2006/ole">
            <p:oleObj spid="_x0000_s4098" name="Формула" r:id="rId4" imgW="876240" imgH="215640" progId="Equation.3">
              <p:embed/>
            </p:oleObj>
          </a:graphicData>
        </a:graphic>
      </p:graphicFrame>
      <p:grpSp>
        <p:nvGrpSpPr>
          <p:cNvPr id="101" name="Группа 100"/>
          <p:cNvGrpSpPr/>
          <p:nvPr/>
        </p:nvGrpSpPr>
        <p:grpSpPr>
          <a:xfrm>
            <a:off x="6500826" y="2857496"/>
            <a:ext cx="2143108" cy="2000264"/>
            <a:chOff x="6643702" y="1785926"/>
            <a:chExt cx="2143108" cy="2000264"/>
          </a:xfrm>
        </p:grpSpPr>
        <p:sp>
          <p:nvSpPr>
            <p:cNvPr id="102" name="Шестиугольник 101"/>
            <p:cNvSpPr/>
            <p:nvPr/>
          </p:nvSpPr>
          <p:spPr>
            <a:xfrm>
              <a:off x="6643702" y="1785926"/>
              <a:ext cx="2143108" cy="2000264"/>
            </a:xfrm>
            <a:prstGeom prst="hexagon">
              <a:avLst/>
            </a:prstGeom>
            <a:solidFill>
              <a:schemeClr val="accent1">
                <a:alpha val="2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3" name="Прямая соединительная линия 102"/>
            <p:cNvCxnSpPr>
              <a:stCxn id="102" idx="4"/>
              <a:endCxn id="102" idx="1"/>
            </p:cNvCxnSpPr>
            <p:nvPr/>
          </p:nvCxnSpPr>
          <p:spPr>
            <a:xfrm rot="16200000" flipH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>
              <a:stCxn id="102" idx="2"/>
              <a:endCxn id="102" idx="5"/>
            </p:cNvCxnSpPr>
            <p:nvPr/>
          </p:nvCxnSpPr>
          <p:spPr>
            <a:xfrm rot="5400000" flipH="1" flipV="1">
              <a:off x="6715124" y="2214570"/>
              <a:ext cx="2000264" cy="1142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единительная линия 104"/>
            <p:cNvCxnSpPr>
              <a:stCxn id="102" idx="3"/>
              <a:endCxn id="102" idx="0"/>
            </p:cNvCxnSpPr>
            <p:nvPr/>
          </p:nvCxnSpPr>
          <p:spPr>
            <a:xfrm rot="10800000" flipH="1">
              <a:off x="6643702" y="2786058"/>
              <a:ext cx="21431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>
              <a:stCxn id="102" idx="3"/>
              <a:endCxn id="102" idx="1"/>
            </p:cNvCxnSpPr>
            <p:nvPr/>
          </p:nvCxnSpPr>
          <p:spPr>
            <a:xfrm rot="10800000" flipH="1" flipV="1">
              <a:off x="6643702" y="2786058"/>
              <a:ext cx="1643042" cy="10001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712968" cy="446449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6000" b="1" u="sng" dirty="0" smtClean="0"/>
              <a:t>Подведем итог !</a:t>
            </a:r>
            <a:br>
              <a:rPr lang="ru-RU" sz="6000" b="1" u="sng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Давайте еще раз посмотрим на правильный шестиугольник со стороной  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71604" y="928670"/>
            <a:ext cx="5286380" cy="4857784"/>
            <a:chOff x="6643702" y="1785926"/>
            <a:chExt cx="2143108" cy="2000264"/>
          </a:xfrm>
        </p:grpSpPr>
        <p:sp>
          <p:nvSpPr>
            <p:cNvPr id="3" name="Шестиугольник 2"/>
            <p:cNvSpPr/>
            <p:nvPr/>
          </p:nvSpPr>
          <p:spPr>
            <a:xfrm>
              <a:off x="6643702" y="1785926"/>
              <a:ext cx="2143108" cy="2000264"/>
            </a:xfrm>
            <a:prstGeom prst="hexagon">
              <a:avLst/>
            </a:prstGeom>
            <a:solidFill>
              <a:schemeClr val="accent1">
                <a:alpha val="27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" name="Прямая соединительная линия 3"/>
            <p:cNvCxnSpPr>
              <a:stCxn id="3" idx="4"/>
              <a:endCxn id="3" idx="1"/>
            </p:cNvCxnSpPr>
            <p:nvPr/>
          </p:nvCxnSpPr>
          <p:spPr>
            <a:xfrm rot="16200000" flipH="1">
              <a:off x="6715124" y="2214570"/>
              <a:ext cx="2000264" cy="114297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>
              <a:stCxn id="3" idx="2"/>
              <a:endCxn id="3" idx="5"/>
            </p:cNvCxnSpPr>
            <p:nvPr/>
          </p:nvCxnSpPr>
          <p:spPr>
            <a:xfrm rot="5400000" flipH="1" flipV="1">
              <a:off x="6715124" y="2214570"/>
              <a:ext cx="2000264" cy="114297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>
              <a:stCxn id="3" idx="3"/>
              <a:endCxn id="3" idx="0"/>
            </p:cNvCxnSpPr>
            <p:nvPr/>
          </p:nvCxnSpPr>
          <p:spPr>
            <a:xfrm rot="10800000" flipH="1">
              <a:off x="6643702" y="2786058"/>
              <a:ext cx="2143108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>
              <a:stCxn id="3" idx="3"/>
              <a:endCxn id="3" idx="1"/>
            </p:cNvCxnSpPr>
            <p:nvPr/>
          </p:nvCxnSpPr>
          <p:spPr>
            <a:xfrm rot="10800000" flipH="1" flipV="1">
              <a:off x="6643702" y="2786058"/>
              <a:ext cx="1643042" cy="100013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857356" y="4643446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а</a:t>
            </a: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483768" y="4365104"/>
          <a:ext cx="642942" cy="928694"/>
        </p:xfrm>
        <a:graphic>
          <a:graphicData uri="http://schemas.openxmlformats.org/presentationml/2006/ole">
            <p:oleObj spid="_x0000_s8194" name="Формула" r:id="rId4" imgW="152280" imgH="393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86050" y="2786058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а</a:t>
            </a:r>
          </a:p>
        </p:txBody>
      </p:sp>
      <p:cxnSp>
        <p:nvCxnSpPr>
          <p:cNvPr id="13" name="Прямая соединительная линия 12"/>
          <p:cNvCxnSpPr>
            <a:stCxn id="3" idx="1"/>
            <a:endCxn id="3" idx="5"/>
          </p:cNvCxnSpPr>
          <p:nvPr/>
        </p:nvCxnSpPr>
        <p:spPr>
          <a:xfrm rot="5400000" flipH="1">
            <a:off x="3214647" y="3357562"/>
            <a:ext cx="48577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олилиния 15"/>
          <p:cNvSpPr/>
          <p:nvPr/>
        </p:nvSpPr>
        <p:spPr>
          <a:xfrm>
            <a:off x="1589649" y="2421988"/>
            <a:ext cx="4051496" cy="940190"/>
          </a:xfrm>
          <a:custGeom>
            <a:avLst/>
            <a:gdLst>
              <a:gd name="connsiteX0" fmla="*/ 0 w 4051496"/>
              <a:gd name="connsiteY0" fmla="*/ 926123 h 940190"/>
              <a:gd name="connsiteX1" fmla="*/ 984739 w 4051496"/>
              <a:gd name="connsiteY1" fmla="*/ 194603 h 940190"/>
              <a:gd name="connsiteX2" fmla="*/ 3165231 w 4051496"/>
              <a:gd name="connsiteY2" fmla="*/ 124264 h 940190"/>
              <a:gd name="connsiteX3" fmla="*/ 4051496 w 4051496"/>
              <a:gd name="connsiteY3" fmla="*/ 940190 h 94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1496" h="940190">
                <a:moveTo>
                  <a:pt x="0" y="926123"/>
                </a:moveTo>
                <a:cubicBezTo>
                  <a:pt x="228600" y="627184"/>
                  <a:pt x="457201" y="328246"/>
                  <a:pt x="984739" y="194603"/>
                </a:cubicBezTo>
                <a:cubicBezTo>
                  <a:pt x="1512277" y="60960"/>
                  <a:pt x="2654105" y="0"/>
                  <a:pt x="3165231" y="124264"/>
                </a:cubicBezTo>
                <a:cubicBezTo>
                  <a:pt x="3676357" y="248528"/>
                  <a:pt x="3863926" y="594359"/>
                  <a:pt x="4051496" y="94019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857620" y="1571612"/>
          <a:ext cx="642942" cy="911230"/>
        </p:xfrm>
        <a:graphic>
          <a:graphicData uri="http://schemas.openxmlformats.org/presentationml/2006/ole">
            <p:oleObj spid="_x0000_s8197" name="Формула" r:id="rId5" imgW="228600" imgH="393480" progId="Equation.3">
              <p:embed/>
            </p:oleObj>
          </a:graphicData>
        </a:graphic>
      </p:graphicFrame>
      <p:cxnSp>
        <p:nvCxnSpPr>
          <p:cNvPr id="19" name="Прямая соединительная линия 18"/>
          <p:cNvCxnSpPr>
            <a:stCxn id="3" idx="3"/>
          </p:cNvCxnSpPr>
          <p:nvPr/>
        </p:nvCxnSpPr>
        <p:spPr>
          <a:xfrm flipV="1">
            <a:off x="1571604" y="3356992"/>
            <a:ext cx="2712364" cy="5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3" idx="5"/>
            <a:endCxn id="3" idx="1"/>
          </p:cNvCxnSpPr>
          <p:nvPr/>
        </p:nvCxnSpPr>
        <p:spPr>
          <a:xfrm>
            <a:off x="5643538" y="928671"/>
            <a:ext cx="0" cy="4857782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072066" y="2928934"/>
          <a:ext cx="1258916" cy="996945"/>
        </p:xfrm>
        <a:graphic>
          <a:graphicData uri="http://schemas.openxmlformats.org/presentationml/2006/ole">
            <p:oleObj spid="_x0000_s8195" name="Формула" r:id="rId6" imgW="317160" imgH="228600" progId="Equation.3">
              <p:embed/>
            </p:oleObj>
          </a:graphicData>
        </a:graphic>
      </p:graphicFrame>
      <p:cxnSp>
        <p:nvCxnSpPr>
          <p:cNvPr id="23" name="Прямая соединительная линия 22"/>
          <p:cNvCxnSpPr>
            <a:stCxn id="16" idx="0"/>
            <a:endCxn id="3" idx="1"/>
          </p:cNvCxnSpPr>
          <p:nvPr/>
        </p:nvCxnSpPr>
        <p:spPr>
          <a:xfrm>
            <a:off x="1589649" y="3348111"/>
            <a:ext cx="4053889" cy="2438342"/>
          </a:xfrm>
          <a:prstGeom prst="line">
            <a:avLst/>
          </a:prstGeom>
          <a:ln w="41275">
            <a:solidFill>
              <a:schemeClr val="accent6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851920" y="3933056"/>
          <a:ext cx="671516" cy="928694"/>
        </p:xfrm>
        <a:graphic>
          <a:graphicData uri="http://schemas.openxmlformats.org/presentationml/2006/ole">
            <p:oleObj spid="_x0000_s8196" name="Формула" r:id="rId7" imgW="342720" imgH="431640" progId="Equation.3">
              <p:embed/>
            </p:oleObj>
          </a:graphicData>
        </a:graphic>
      </p:graphicFrame>
      <p:sp>
        <p:nvSpPr>
          <p:cNvPr id="24" name="Полилиния 23"/>
          <p:cNvSpPr/>
          <p:nvPr/>
        </p:nvSpPr>
        <p:spPr>
          <a:xfrm>
            <a:off x="2828365" y="4518212"/>
            <a:ext cx="708211" cy="1237129"/>
          </a:xfrm>
          <a:custGeom>
            <a:avLst/>
            <a:gdLst>
              <a:gd name="connsiteX0" fmla="*/ 8964 w 708211"/>
              <a:gd name="connsiteY0" fmla="*/ 1237129 h 1237129"/>
              <a:gd name="connsiteX1" fmla="*/ 116541 w 708211"/>
              <a:gd name="connsiteY1" fmla="*/ 510988 h 1237129"/>
              <a:gd name="connsiteX2" fmla="*/ 708211 w 708211"/>
              <a:gd name="connsiteY2" fmla="*/ 0 h 12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8211" h="1237129">
                <a:moveTo>
                  <a:pt x="8964" y="1237129"/>
                </a:moveTo>
                <a:cubicBezTo>
                  <a:pt x="4482" y="977152"/>
                  <a:pt x="0" y="717176"/>
                  <a:pt x="116541" y="510988"/>
                </a:cubicBezTo>
                <a:cubicBezTo>
                  <a:pt x="233082" y="304800"/>
                  <a:pt x="470646" y="152400"/>
                  <a:pt x="708211" y="0"/>
                </a:cubicBezTo>
              </a:path>
            </a:pathLst>
          </a:cu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754</Words>
  <Application>Microsoft Office PowerPoint</Application>
  <PresentationFormat>Экран (4:3)</PresentationFormat>
  <Paragraphs>192</Paragraphs>
  <Slides>23</Slides>
  <Notes>21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Тема Office</vt:lpstr>
      <vt:lpstr>Формула</vt:lpstr>
      <vt:lpstr>Microsoft Equation 3.0</vt:lpstr>
      <vt:lpstr>ПОДГОТОВКА к ЕГЭ задача   С2</vt:lpstr>
      <vt:lpstr>Расстояние между двумя точками. Способы нахождения </vt:lpstr>
      <vt:lpstr>В единичном кубе ABCDA1B1C1D1 на диагоналях граней AD1 и D1B1 взяты точки Е и F так, что D1E=⅓AD1, D1F=⅔D1B1.     Найдите длину отрезка EF.</vt:lpstr>
      <vt:lpstr>Слайд 4</vt:lpstr>
      <vt:lpstr>Слайд 5</vt:lpstr>
      <vt:lpstr>Метод площадей</vt:lpstr>
      <vt:lpstr>Слайд 7</vt:lpstr>
      <vt:lpstr>Подведем итог !  Давайте еще раз посмотрим на правильный шестиугольник со стороной  а.</vt:lpstr>
      <vt:lpstr>Слайд 9</vt:lpstr>
      <vt:lpstr>Слайд 10</vt:lpstr>
      <vt:lpstr>Слайд 11</vt:lpstr>
      <vt:lpstr>ПОДГОТОВКА к ЕГЭ задача   С2 занятие 2</vt:lpstr>
      <vt:lpstr>Слайд 13</vt:lpstr>
      <vt:lpstr>Слайд 14</vt:lpstr>
      <vt:lpstr>Слайд 15</vt:lpstr>
      <vt:lpstr>Слайд 16</vt:lpstr>
      <vt:lpstr>Слайд 17</vt:lpstr>
      <vt:lpstr>В единичном кубе ABCDA1B1C1D1  найдите расстояние от точки С1 до плоскости АВ1С.</vt:lpstr>
      <vt:lpstr>Слайд 19</vt:lpstr>
      <vt:lpstr>4.  ρ(а,b)=ρ(А,b1) </vt:lpstr>
      <vt:lpstr>В правильной четырехугольной пирамиде SABCD, все ребра которой равны 1, найдите расстояние между прямыми BD и SA.</vt:lpstr>
      <vt:lpstr>Слайд 22</vt:lpstr>
      <vt:lpstr>Ребро AD пирамиды DABC перпендикулярно плоскости основания АВС. Найдите расстояние от вершины А до плоскости, проходящей через середины ребер АВ, АС, и АD, если AD=2√5, AB=AC=10, BC=4√5.                                                                                    Ответ: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Расстояние между двумя точками. Способы нахождения </dc:title>
  <dc:creator>Asus</dc:creator>
  <cp:lastModifiedBy>ольга</cp:lastModifiedBy>
  <cp:revision>51</cp:revision>
  <dcterms:created xsi:type="dcterms:W3CDTF">2010-12-26T13:41:48Z</dcterms:created>
  <dcterms:modified xsi:type="dcterms:W3CDTF">2012-07-19T09:21:35Z</dcterms:modified>
</cp:coreProperties>
</file>