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7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99" d="100"/>
          <a:sy n="99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379D76-C6D1-4721-A8BB-FFEA286A2C3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7B7976-CBE4-4BC8-A804-AC7C51BB0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imgres?imgurl=http://www.istorya.ru/imagens/izdelia/taynayave4erya.jpg&amp;imgrefurl=http://www.istorya.ru/book/davinci/20.php&amp;h=236&amp;w=470&amp;sz=38&amp;tbnid=QMwpie2ndIfxZM:&amp;tbnh=63&amp;tbnw=125&amp;prev=/search?q=%D1%82%D0%B0%D0%B9%D0%BD%D0%B0%D1%8F+%D0%B2%D0%B5%D1%87%D0%B5%D1%80%D1%8F+%D0%BA%D0%B0%D1%80%D1%82%D0%B8%D0%BD%D0%B0+%D0%BB%D0%B5%D0%BE%D0%BD%D0%B0%D1%80%D0%B4%D0%BE+%D0%B4%D0%B0+%D0%B2%D0%B8%D0%BD%D1%87%D0%B8&amp;tbm=isch&amp;tbo=u&amp;zoom=1&amp;q=%D1%82%D0%B0%D0%B9%D0%BD%D0%B0%D1%8F+%D0%B2%D0%B5%D1%87%D0%B5%D1%80%D1%8F+%D0%BA%D0%B0%D1%80%D1%82%D0%B8%D0%BD%D0%B0+%D0%BB%D0%B5%D0%BE%D0%BD%D0%B0%D1%80%D0%B4%D0%BE+%D0%B4%D0%B0+%D0%B2%D0%B8%D0%BD%D1%87%D0%B8&amp;usg=__V7QVIGKLtClTfYa7-OiJ4GJGNFA=&amp;docid=Dx_WB32N9BtRjM&amp;hl=ru&amp;sa=X&amp;ei=YKCYUPabFPLc4QTK1oHYAg&amp;ved=0CDcQ9QEwBQ&amp;dur=266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500042"/>
            <a:ext cx="424847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главы</a:t>
            </a:r>
            <a:br>
              <a:rPr lang="ru-RU" dirty="0" smtClean="0"/>
            </a:br>
            <a:r>
              <a:rPr lang="ru-RU" dirty="0" smtClean="0"/>
              <a:t> «Понтий Пилат»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80048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по роману М.А Булгакова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«Мастер и Маргарита»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4d9c40d3e1c844ad7a26f0ac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21945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621510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После этого его охватывает тоска, перерастающая в страшный гнев бессилия. прокуратор осознаёт свою вину и чувствует страшные муки совести. А после произнесения последних слов  первосвященника( «И в третий раз  мы сообщаем, что освобождаем </a:t>
            </a:r>
            <a:r>
              <a:rPr lang="ru-RU" dirty="0" err="1" smtClean="0"/>
              <a:t>Вар-равана</a:t>
            </a:r>
            <a:r>
              <a:rPr lang="ru-RU" dirty="0" smtClean="0"/>
              <a:t>») испытывает почти ярость к нему за то, что он растоптал последнюю надежду.</a:t>
            </a:r>
          </a:p>
          <a:p>
            <a:pPr algn="just">
              <a:buNone/>
            </a:pPr>
            <a:r>
              <a:rPr lang="ru-RU" dirty="0" smtClean="0"/>
              <a:t>    Прокуратором овладевает открытое негодование:</a:t>
            </a:r>
          </a:p>
          <a:p>
            <a:pPr algn="just"/>
            <a:r>
              <a:rPr lang="ru-RU" dirty="0" smtClean="0"/>
              <a:t>  «Вспомнишь ты тогда спасённого </a:t>
            </a:r>
            <a:r>
              <a:rPr lang="ru-RU" dirty="0" err="1" smtClean="0"/>
              <a:t>Вар-равана</a:t>
            </a:r>
            <a:r>
              <a:rPr lang="ru-RU" dirty="0" smtClean="0"/>
              <a:t> и пожалеешь». Но первосвященник непреклонен:</a:t>
            </a:r>
          </a:p>
          <a:p>
            <a:pPr algn="just"/>
            <a:r>
              <a:rPr lang="ru-RU" dirty="0" smtClean="0"/>
              <a:t>«…Ты хотел его выпустить затем, чтобы он смутил народ, над верой надругался и подвёл народ под римские мечи! Но я, первосвященник иудейский, покуда жив, не дам на поругание веру и защищу народ!»</a:t>
            </a:r>
          </a:p>
          <a:p>
            <a:pPr marL="36576" indent="0"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727"/>
            <a:ext cx="3333750" cy="2219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tumblr_kp1tmrGDN11qz4cdto1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2852"/>
            <a:ext cx="217055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939907"/>
              </p:ext>
            </p:extLst>
          </p:nvPr>
        </p:nvGraphicFramePr>
        <p:xfrm>
          <a:off x="683568" y="3501008"/>
          <a:ext cx="360040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</a:tblGrid>
              <a:tr h="214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Понтий Пилат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 (непонятная жестокость)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Недоумение (за что бьют)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Любопытство (результат беседы)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Волнение (предчувствие беды)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Тревога (приговор 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Отчаяние (записали показания)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Бессилие (никто не поможет)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Негодование (от несправедливости)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Отвращение (трусость - самая подлая черта)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65390"/>
              </p:ext>
            </p:extLst>
          </p:nvPr>
        </p:nvGraphicFramePr>
        <p:xfrm>
          <a:off x="5004048" y="3501008"/>
          <a:ext cx="3672408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</a:tblGrid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Иешуа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Симпатия (держится просто)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 (искренен, как ребёнок)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 (стойкость, бесстрашие)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Опасение (может навредить себе)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Радость (ожидание счастливой развязки)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(хоть бы всё не испортил)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Тревога (непоколебимость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Иешуа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Несогласие (с решением прокуратора 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Ужас (смертный приговор)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31236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Спектр черт характера </a:t>
            </a:r>
            <a:r>
              <a:rPr lang="ru-RU" sz="3200" dirty="0" err="1" smtClean="0"/>
              <a:t>Иешуа</a:t>
            </a:r>
            <a:endParaRPr lang="ru-RU" sz="3200" dirty="0"/>
          </a:p>
        </p:txBody>
      </p:sp>
      <p:pic>
        <p:nvPicPr>
          <p:cNvPr id="6" name="Содержимое 5" descr="Иешу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3569063" cy="2217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Содержимое 3" descr="ПОНТ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3715916" cy="2309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07384" y="620687"/>
            <a:ext cx="3569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Спектр</a:t>
            </a:r>
            <a:r>
              <a:rPr lang="ru-RU" sz="2000" dirty="0"/>
              <a:t> </a:t>
            </a:r>
            <a:r>
              <a:rPr lang="ru-RU" sz="2400" dirty="0"/>
              <a:t>черт характера</a:t>
            </a:r>
            <a:br>
              <a:rPr lang="ru-RU" sz="2400" dirty="0"/>
            </a:br>
            <a:r>
              <a:rPr lang="ru-RU" sz="2400" dirty="0"/>
              <a:t> Понтия Пилата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643998" cy="6215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Он был волен решать судьбы других, но не может, оказывается, управлять своими действиями и поступками. И потому Пилат обречён на вечные  душевные муки, вину, которую в течение почти двух тысяч лет он не в состоянии искупить, так как нет большего порока, чем </a:t>
            </a:r>
            <a:r>
              <a:rPr lang="ru-RU" sz="4000" b="1" dirty="0" smtClean="0"/>
              <a:t>трусость.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81552861398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85728"/>
            <a:ext cx="4214842" cy="61716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r>
              <a:rPr lang="ru-RU" dirty="0" smtClean="0"/>
              <a:t>1.  «Русская литература  20 века часть 2» Под редакцией В. П. Журавлёва  Москва «Просвещение» 2006</a:t>
            </a:r>
          </a:p>
          <a:p>
            <a:pPr lvl="0" algn="just">
              <a:buNone/>
            </a:pPr>
            <a:r>
              <a:rPr lang="ru-RU" dirty="0" smtClean="0"/>
              <a:t>2.  «Русская литература 20 века. Хрестоматия»</a:t>
            </a:r>
          </a:p>
          <a:p>
            <a:pPr algn="just">
              <a:buNone/>
            </a:pPr>
            <a:r>
              <a:rPr lang="ru-RU" dirty="0" smtClean="0"/>
              <a:t>Составители А.В.Баранников, Т. А. </a:t>
            </a:r>
            <a:r>
              <a:rPr lang="ru-RU" dirty="0" err="1" smtClean="0"/>
              <a:t>Калганова</a:t>
            </a:r>
            <a:r>
              <a:rPr lang="ru-RU" dirty="0" smtClean="0"/>
              <a:t>  Москва «Просвещение» 1993 стр.332</a:t>
            </a:r>
          </a:p>
          <a:p>
            <a:pPr lvl="0" algn="just">
              <a:buNone/>
            </a:pPr>
            <a:r>
              <a:rPr lang="ru-RU" dirty="0" smtClean="0"/>
              <a:t>3.  </a:t>
            </a:r>
            <a:r>
              <a:rPr lang="ru-RU" dirty="0" err="1" smtClean="0"/>
              <a:t>М.П.Жигалова</a:t>
            </a:r>
            <a:r>
              <a:rPr lang="ru-RU" dirty="0" smtClean="0"/>
              <a:t> «Русская литература 20 века в старших классах» М Булгаков и его роман «Мастер и Маргарита» в научно-методических исследованиях стр. 10-90  Минск 2003</a:t>
            </a:r>
          </a:p>
          <a:p>
            <a:pPr lvl="0" algn="just">
              <a:buNone/>
            </a:pPr>
            <a:r>
              <a:rPr lang="ru-RU" dirty="0" smtClean="0"/>
              <a:t>4.  Журнал «Литература в школе» №7 2002г стр. 11-20</a:t>
            </a:r>
          </a:p>
          <a:p>
            <a:pPr lvl="0" algn="just">
              <a:buNone/>
            </a:pPr>
            <a:r>
              <a:rPr lang="ru-RU" dirty="0" smtClean="0"/>
              <a:t> 5. М. А.  Булгаков «Мастер и Маргарита» Москва Олимп» 1997 г.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2736304"/>
          </a:xfrm>
        </p:spPr>
        <p:txBody>
          <a:bodyPr/>
          <a:lstStyle/>
          <a:p>
            <a:pPr marL="36576" indent="0" algn="just">
              <a:buNone/>
            </a:pPr>
            <a:r>
              <a:rPr lang="ru-RU" dirty="0" smtClean="0"/>
              <a:t>провести наблюдение за деталями художественного текста, одновременно анализируя собственные чувства, возникшие как отклик на события, происходящие с героями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объяснить причины поступков Понтия Пилата через наблюдение его душевных переживаний; 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отметить  все тонкости его поведения, речи, интонации, объяснить противоречивость  его настроения;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проанализировать собственные чувства, появляющиеся при чтении текста;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составить  психологический словарик своих чувств.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Библейский сюжет</a:t>
            </a:r>
            <a:br>
              <a:rPr lang="ru-RU" b="1" dirty="0" smtClean="0"/>
            </a:br>
            <a:r>
              <a:rPr lang="ru-RU" b="1" dirty="0" smtClean="0"/>
              <a:t> распятия Христа</a:t>
            </a:r>
            <a:endParaRPr lang="ru-RU" b="1" dirty="0"/>
          </a:p>
        </p:txBody>
      </p:sp>
      <p:pic>
        <p:nvPicPr>
          <p:cNvPr id="6" name="Объект 5" descr="http://t1.gstatic.com/images?q=tbn:ANd9GcQCkyJpJR4yoL8N-JNV9_4pWyLFqR6hQrHcQWVMpJnqrG0YTMpauw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53650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09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17977"/>
            <a:ext cx="7467600" cy="631191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1.Можем ли мы, искренне сочувствуя </a:t>
            </a:r>
            <a:r>
              <a:rPr lang="ru-RU" dirty="0" err="1" smtClean="0"/>
              <a:t>Иешуа</a:t>
            </a:r>
            <a:r>
              <a:rPr lang="ru-RU" dirty="0" smtClean="0"/>
              <a:t>, понимая несправедливость его наказания, категорично осуждать Пилата за его жестокость? В чём истинная вина Пилата?</a:t>
            </a:r>
          </a:p>
          <a:p>
            <a:pPr lvl="0" algn="just">
              <a:buNone/>
            </a:pPr>
            <a:r>
              <a:rPr lang="ru-RU" dirty="0" smtClean="0"/>
              <a:t>2.Почему обстоятельства оказались выше желания прокуратора спасти проповедника? Почему </a:t>
            </a:r>
            <a:r>
              <a:rPr lang="ru-RU" dirty="0" err="1" smtClean="0"/>
              <a:t>Иешуа</a:t>
            </a:r>
            <a:r>
              <a:rPr lang="ru-RU" dirty="0" smtClean="0"/>
              <a:t> был выше этих обстоятельств?</a:t>
            </a:r>
          </a:p>
          <a:p>
            <a:pPr lvl="0" algn="just">
              <a:buNone/>
            </a:pPr>
            <a:r>
              <a:rPr lang="ru-RU" dirty="0" smtClean="0"/>
              <a:t>3.Была ли у Пилата возможность выбора, почему он всё-таки выбрал зло? </a:t>
            </a:r>
          </a:p>
          <a:p>
            <a:pPr marL="36576" indent="0"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58072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«Преступник называет меня «добрый человек…» Объясните ему, как надо разговаривать со мной. Но не калечить»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3_Master_i_Margarit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154956" cy="5415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«Я понял тебя. Не бей меня. </a:t>
            </a:r>
            <a:r>
              <a:rPr lang="ru-RU" sz="4000" i="1" dirty="0" smtClean="0"/>
              <a:t>» </a:t>
            </a:r>
            <a:endParaRPr lang="ru-RU" sz="4000" dirty="0"/>
          </a:p>
        </p:txBody>
      </p:sp>
      <p:pic>
        <p:nvPicPr>
          <p:cNvPr id="4" name="Содержимое 3" descr="1557_2_Compressed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072493" cy="5364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«Ну, поклянись,</a:t>
            </a:r>
            <a:br>
              <a:rPr lang="ru-RU" sz="3200" dirty="0" smtClean="0"/>
            </a:br>
            <a:r>
              <a:rPr lang="ru-RU" sz="3200" dirty="0" smtClean="0"/>
              <a:t> хотя бы жизнью</a:t>
            </a:r>
            <a:br>
              <a:rPr lang="ru-RU" sz="3200" dirty="0" smtClean="0"/>
            </a:br>
            <a:r>
              <a:rPr lang="ru-RU" sz="3200" dirty="0" smtClean="0"/>
              <a:t> своею, ею клясться</a:t>
            </a:r>
            <a:br>
              <a:rPr lang="ru-RU" sz="3200" dirty="0" smtClean="0"/>
            </a:br>
            <a:r>
              <a:rPr lang="ru-RU" sz="3200" dirty="0" smtClean="0"/>
              <a:t> самое время,</a:t>
            </a:r>
            <a:br>
              <a:rPr lang="ru-RU" sz="3200" dirty="0" smtClean="0"/>
            </a:br>
            <a:r>
              <a:rPr lang="ru-RU" sz="3200" dirty="0" smtClean="0"/>
              <a:t> так как она висит</a:t>
            </a:r>
            <a:br>
              <a:rPr lang="ru-RU" sz="3200" dirty="0" smtClean="0"/>
            </a:br>
            <a:r>
              <a:rPr lang="ru-RU" sz="3200" dirty="0" smtClean="0"/>
              <a:t> на волоске,</a:t>
            </a:r>
            <a:br>
              <a:rPr lang="ru-RU" sz="3200" dirty="0" smtClean="0"/>
            </a:br>
            <a:r>
              <a:rPr lang="ru-RU" sz="3200" dirty="0" smtClean="0"/>
              <a:t> знай это!»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1208375153_image0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6050" y="928670"/>
            <a:ext cx="3920716" cy="5515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4572008"/>
            <a:ext cx="44198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«Я могу перерезать</a:t>
            </a:r>
          </a:p>
          <a:p>
            <a:r>
              <a:rPr lang="ru-RU" sz="3200" b="1" i="1" dirty="0" smtClean="0"/>
              <a:t> этот волосок!»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smtClean="0"/>
              <a:t>«Ты </a:t>
            </a:r>
            <a:r>
              <a:rPr lang="ru-RU" sz="2700" dirty="0" smtClean="0"/>
              <a:t>полагаешь, несчастный, что римский прокуратор отпустит человека, говорившего то, что говорил ты? Я твоих мыслей не разделяю!»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aste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4108" y="1428736"/>
            <a:ext cx="8038420" cy="535129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243</TotalTime>
  <Words>580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Анализ главы  «Понтий Пилат»</vt:lpstr>
      <vt:lpstr>Цель:</vt:lpstr>
      <vt:lpstr>Задачи:</vt:lpstr>
      <vt:lpstr>Библейский сюжет  распятия Христа</vt:lpstr>
      <vt:lpstr>Презентация PowerPoint</vt:lpstr>
      <vt:lpstr>«Преступник называет меня «добрый человек…» Объясните ему, как надо разговаривать со мной. Но не калечить» </vt:lpstr>
      <vt:lpstr>«Я понял тебя. Не бей меня. » </vt:lpstr>
      <vt:lpstr>«Ну, поклянись,  хотя бы жизнью  своею, ею клясться  самое время,  так как она висит  на волоске,  знай это!»  </vt:lpstr>
      <vt:lpstr>«Ты полагаешь, несчастный, что римский прокуратор отпустит человека, говорившего то, что говорил ты? Я твоих мыслей не разделяю!» </vt:lpstr>
      <vt:lpstr>Презентация PowerPoint</vt:lpstr>
      <vt:lpstr>Презентация PowerPoint</vt:lpstr>
      <vt:lpstr>Спектр черт характера Иешуа</vt:lpstr>
      <vt:lpstr>Презентация PowerPoint</vt:lpstr>
      <vt:lpstr>Презентация PowerPoint</vt:lpstr>
      <vt:lpstr>Литература </vt:lpstr>
    </vt:vector>
  </TitlesOfParts>
  <Company>WolfsRain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восприятие главы  «Понтий Пилат»</dc:title>
  <dc:creator>Loner</dc:creator>
  <cp:lastModifiedBy>История</cp:lastModifiedBy>
  <cp:revision>36</cp:revision>
  <dcterms:created xsi:type="dcterms:W3CDTF">2010-02-04T21:18:08Z</dcterms:created>
  <dcterms:modified xsi:type="dcterms:W3CDTF">2012-11-06T06:00:23Z</dcterms:modified>
</cp:coreProperties>
</file>