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60" r:id="rId5"/>
    <p:sldId id="262" r:id="rId6"/>
    <p:sldId id="263" r:id="rId7"/>
    <p:sldId id="264" r:id="rId8"/>
    <p:sldId id="270" r:id="rId9"/>
    <p:sldId id="271" r:id="rId10"/>
    <p:sldId id="272" r:id="rId11"/>
    <p:sldId id="268" r:id="rId12"/>
    <p:sldId id="269" r:id="rId13"/>
    <p:sldId id="273" r:id="rId14"/>
    <p:sldId id="258" r:id="rId15"/>
    <p:sldId id="259" r:id="rId16"/>
  </p:sldIdLst>
  <p:sldSz cx="9144000" cy="6858000" type="screen4x3"/>
  <p:notesSz cx="6858000" cy="9144000"/>
  <p:defaultTextStyle>
    <a:defPPr>
      <a:defRPr lang="ru-RU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6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845"/>
            <a:ext cx="7772400" cy="147007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79"/>
            <a:ext cx="6400800" cy="1753093"/>
          </a:xfrm>
        </p:spPr>
        <p:txBody>
          <a:bodyPr/>
          <a:lstStyle>
            <a:lvl1pPr marL="0" indent="0" algn="ctr">
              <a:buNone/>
              <a:defRPr/>
            </a:lvl1pPr>
            <a:lvl2pPr marL="375773" indent="0" algn="ctr">
              <a:buNone/>
              <a:defRPr/>
            </a:lvl2pPr>
            <a:lvl3pPr marL="751545" indent="0" algn="ctr">
              <a:buNone/>
              <a:defRPr/>
            </a:lvl3pPr>
            <a:lvl4pPr marL="1127318" indent="0" algn="ctr">
              <a:buNone/>
              <a:defRPr/>
            </a:lvl4pPr>
            <a:lvl5pPr marL="1503091" indent="0" algn="ctr">
              <a:buNone/>
              <a:defRPr/>
            </a:lvl5pPr>
            <a:lvl6pPr marL="1878863" indent="0" algn="ctr">
              <a:buNone/>
              <a:defRPr/>
            </a:lvl6pPr>
            <a:lvl7pPr marL="2254636" indent="0" algn="ctr">
              <a:buNone/>
              <a:defRPr/>
            </a:lvl7pPr>
            <a:lvl8pPr marL="2630409" indent="0" algn="ctr">
              <a:buNone/>
              <a:defRPr/>
            </a:lvl8pPr>
            <a:lvl9pPr marL="3006181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84618-BC51-4630-826D-8298D57FA94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039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8478B-66CE-4517-BE89-C5A76FE1EFE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008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948" y="4406710"/>
            <a:ext cx="7772400" cy="1362478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948" y="2906230"/>
            <a:ext cx="7772400" cy="1500480"/>
          </a:xfrm>
        </p:spPr>
        <p:txBody>
          <a:bodyPr anchor="b"/>
          <a:lstStyle>
            <a:lvl1pPr marL="0" indent="0">
              <a:buNone/>
              <a:defRPr sz="1600"/>
            </a:lvl1pPr>
            <a:lvl2pPr marL="375773" indent="0">
              <a:buNone/>
              <a:defRPr sz="1500"/>
            </a:lvl2pPr>
            <a:lvl3pPr marL="751545" indent="0">
              <a:buNone/>
              <a:defRPr sz="1300"/>
            </a:lvl3pPr>
            <a:lvl4pPr marL="1127318" indent="0">
              <a:buNone/>
              <a:defRPr sz="1200"/>
            </a:lvl4pPr>
            <a:lvl5pPr marL="1503091" indent="0">
              <a:buNone/>
              <a:defRPr sz="1200"/>
            </a:lvl5pPr>
            <a:lvl6pPr marL="1878863" indent="0">
              <a:buNone/>
              <a:defRPr sz="1200"/>
            </a:lvl6pPr>
            <a:lvl7pPr marL="2254636" indent="0">
              <a:buNone/>
              <a:defRPr sz="1200"/>
            </a:lvl7pPr>
            <a:lvl8pPr marL="2630409" indent="0">
              <a:buNone/>
              <a:defRPr sz="1200"/>
            </a:lvl8pPr>
            <a:lvl9pPr marL="3006181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2A40B-ABCF-404C-9A53-C3251B651E0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620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599889"/>
            <a:ext cx="4046220" cy="452599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0580" y="1599889"/>
            <a:ext cx="4046220" cy="452599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470D6-D074-4CA1-A0D5-B45D9A9D601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64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566"/>
            <a:ext cx="4040505" cy="6397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5773" indent="0">
              <a:buNone/>
              <a:defRPr sz="1600" b="1"/>
            </a:lvl2pPr>
            <a:lvl3pPr marL="751545" indent="0">
              <a:buNone/>
              <a:defRPr sz="1500" b="1"/>
            </a:lvl3pPr>
            <a:lvl4pPr marL="1127318" indent="0">
              <a:buNone/>
              <a:defRPr sz="1300" b="1"/>
            </a:lvl4pPr>
            <a:lvl5pPr marL="1503091" indent="0">
              <a:buNone/>
              <a:defRPr sz="1300" b="1"/>
            </a:lvl5pPr>
            <a:lvl6pPr marL="1878863" indent="0">
              <a:buNone/>
              <a:defRPr sz="1300" b="1"/>
            </a:lvl6pPr>
            <a:lvl7pPr marL="2254636" indent="0">
              <a:buNone/>
              <a:defRPr sz="1300" b="1"/>
            </a:lvl7pPr>
            <a:lvl8pPr marL="2630409" indent="0">
              <a:buNone/>
              <a:defRPr sz="1300" b="1"/>
            </a:lvl8pPr>
            <a:lvl9pPr marL="3006181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5287"/>
            <a:ext cx="4040505" cy="3950601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867" y="1535566"/>
            <a:ext cx="4041933" cy="6397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5773" indent="0">
              <a:buNone/>
              <a:defRPr sz="1600" b="1"/>
            </a:lvl2pPr>
            <a:lvl3pPr marL="751545" indent="0">
              <a:buNone/>
              <a:defRPr sz="1500" b="1"/>
            </a:lvl3pPr>
            <a:lvl4pPr marL="1127318" indent="0">
              <a:buNone/>
              <a:defRPr sz="1300" b="1"/>
            </a:lvl4pPr>
            <a:lvl5pPr marL="1503091" indent="0">
              <a:buNone/>
              <a:defRPr sz="1300" b="1"/>
            </a:lvl5pPr>
            <a:lvl6pPr marL="1878863" indent="0">
              <a:buNone/>
              <a:defRPr sz="1300" b="1"/>
            </a:lvl6pPr>
            <a:lvl7pPr marL="2254636" indent="0">
              <a:buNone/>
              <a:defRPr sz="1300" b="1"/>
            </a:lvl7pPr>
            <a:lvl8pPr marL="2630409" indent="0">
              <a:buNone/>
              <a:defRPr sz="1300" b="1"/>
            </a:lvl8pPr>
            <a:lvl9pPr marL="3006181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4867" y="2175287"/>
            <a:ext cx="4041933" cy="3950601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36F10-B9A1-4C2D-967B-5BF3388ABB0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466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EA6AA-B4DB-47D3-9AF6-531232F54B9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705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B77A3-25AF-413C-99ED-D3C6CF1A42B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5822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2496"/>
            <a:ext cx="3008948" cy="1162492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4733" y="272496"/>
            <a:ext cx="5112068" cy="5853392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4988"/>
            <a:ext cx="3008948" cy="4690900"/>
          </a:xfrm>
        </p:spPr>
        <p:txBody>
          <a:bodyPr/>
          <a:lstStyle>
            <a:lvl1pPr marL="0" indent="0">
              <a:buNone/>
              <a:defRPr sz="1200"/>
            </a:lvl1pPr>
            <a:lvl2pPr marL="375773" indent="0">
              <a:buNone/>
              <a:defRPr sz="1000"/>
            </a:lvl2pPr>
            <a:lvl3pPr marL="751545" indent="0">
              <a:buNone/>
              <a:defRPr sz="800"/>
            </a:lvl3pPr>
            <a:lvl4pPr marL="1127318" indent="0">
              <a:buNone/>
              <a:defRPr sz="700"/>
            </a:lvl4pPr>
            <a:lvl5pPr marL="1503091" indent="0">
              <a:buNone/>
              <a:defRPr sz="700"/>
            </a:lvl5pPr>
            <a:lvl6pPr marL="1878863" indent="0">
              <a:buNone/>
              <a:defRPr sz="700"/>
            </a:lvl6pPr>
            <a:lvl7pPr marL="2254636" indent="0">
              <a:buNone/>
              <a:defRPr sz="700"/>
            </a:lvl7pPr>
            <a:lvl8pPr marL="2630409" indent="0">
              <a:buNone/>
              <a:defRPr sz="700"/>
            </a:lvl8pPr>
            <a:lvl9pPr marL="3006181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2DEF3-0A3E-4A28-B11C-5E381628FC9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773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653" y="4800834"/>
            <a:ext cx="5486400" cy="566042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653" y="612823"/>
            <a:ext cx="5486400" cy="4114332"/>
          </a:xfrm>
        </p:spPr>
        <p:txBody>
          <a:bodyPr/>
          <a:lstStyle>
            <a:lvl1pPr marL="0" indent="0">
              <a:buNone/>
              <a:defRPr sz="2600"/>
            </a:lvl1pPr>
            <a:lvl2pPr marL="375773" indent="0">
              <a:buNone/>
              <a:defRPr sz="2300"/>
            </a:lvl2pPr>
            <a:lvl3pPr marL="751545" indent="0">
              <a:buNone/>
              <a:defRPr sz="2000"/>
            </a:lvl3pPr>
            <a:lvl4pPr marL="1127318" indent="0">
              <a:buNone/>
              <a:defRPr sz="1600"/>
            </a:lvl4pPr>
            <a:lvl5pPr marL="1503091" indent="0">
              <a:buNone/>
              <a:defRPr sz="1600"/>
            </a:lvl5pPr>
            <a:lvl6pPr marL="1878863" indent="0">
              <a:buNone/>
              <a:defRPr sz="1600"/>
            </a:lvl6pPr>
            <a:lvl7pPr marL="2254636" indent="0">
              <a:buNone/>
              <a:defRPr sz="1600"/>
            </a:lvl7pPr>
            <a:lvl8pPr marL="2630409" indent="0">
              <a:buNone/>
              <a:defRPr sz="1600"/>
            </a:lvl8pPr>
            <a:lvl9pPr marL="3006181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653" y="5366877"/>
            <a:ext cx="5486400" cy="805791"/>
          </a:xfrm>
        </p:spPr>
        <p:txBody>
          <a:bodyPr/>
          <a:lstStyle>
            <a:lvl1pPr marL="0" indent="0">
              <a:buNone/>
              <a:defRPr sz="1200"/>
            </a:lvl1pPr>
            <a:lvl2pPr marL="375773" indent="0">
              <a:buNone/>
              <a:defRPr sz="1000"/>
            </a:lvl2pPr>
            <a:lvl3pPr marL="751545" indent="0">
              <a:buNone/>
              <a:defRPr sz="800"/>
            </a:lvl3pPr>
            <a:lvl4pPr marL="1127318" indent="0">
              <a:buNone/>
              <a:defRPr sz="700"/>
            </a:lvl4pPr>
            <a:lvl5pPr marL="1503091" indent="0">
              <a:buNone/>
              <a:defRPr sz="700"/>
            </a:lvl5pPr>
            <a:lvl6pPr marL="1878863" indent="0">
              <a:buNone/>
              <a:defRPr sz="700"/>
            </a:lvl6pPr>
            <a:lvl7pPr marL="2254636" indent="0">
              <a:buNone/>
              <a:defRPr sz="700"/>
            </a:lvl7pPr>
            <a:lvl8pPr marL="2630409" indent="0">
              <a:buNone/>
              <a:defRPr sz="700"/>
            </a:lvl8pPr>
            <a:lvl9pPr marL="3006181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D80FA-2EAA-4CE6-835D-525378BADEF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8119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53CCB-7293-4E2C-B164-123F7B822EA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6497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835"/>
            <a:ext cx="2057400" cy="585105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835"/>
            <a:ext cx="6035040" cy="585105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14714-107D-4958-8A52-FC0BF211816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665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5" indent="0">
              <a:buNone/>
              <a:defRPr sz="1600" b="1"/>
            </a:lvl4pPr>
            <a:lvl5pPr marL="1828660" indent="0">
              <a:buNone/>
              <a:defRPr sz="1600" b="1"/>
            </a:lvl5pPr>
            <a:lvl6pPr marL="2285826" indent="0">
              <a:buNone/>
              <a:defRPr sz="1600" b="1"/>
            </a:lvl6pPr>
            <a:lvl7pPr marL="2742990" indent="0">
              <a:buNone/>
              <a:defRPr sz="1600" b="1"/>
            </a:lvl7pPr>
            <a:lvl8pPr marL="3200156" indent="0">
              <a:buNone/>
              <a:defRPr sz="1600" b="1"/>
            </a:lvl8pPr>
            <a:lvl9pPr marL="365732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0" indent="0">
              <a:buNone/>
              <a:defRPr sz="1800" b="1"/>
            </a:lvl3pPr>
            <a:lvl4pPr marL="1371495" indent="0">
              <a:buNone/>
              <a:defRPr sz="1600" b="1"/>
            </a:lvl4pPr>
            <a:lvl5pPr marL="1828660" indent="0">
              <a:buNone/>
              <a:defRPr sz="1600" b="1"/>
            </a:lvl5pPr>
            <a:lvl6pPr marL="2285826" indent="0">
              <a:buNone/>
              <a:defRPr sz="1600" b="1"/>
            </a:lvl6pPr>
            <a:lvl7pPr marL="2742990" indent="0">
              <a:buNone/>
              <a:defRPr sz="1600" b="1"/>
            </a:lvl7pPr>
            <a:lvl8pPr marL="3200156" indent="0">
              <a:buNone/>
              <a:defRPr sz="1600" b="1"/>
            </a:lvl8pPr>
            <a:lvl9pPr marL="365732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5" indent="0">
              <a:buNone/>
              <a:defRPr sz="1200"/>
            </a:lvl2pPr>
            <a:lvl3pPr marL="914330" indent="0">
              <a:buNone/>
              <a:defRPr sz="1000"/>
            </a:lvl3pPr>
            <a:lvl4pPr marL="1371495" indent="0">
              <a:buNone/>
              <a:defRPr sz="900"/>
            </a:lvl4pPr>
            <a:lvl5pPr marL="1828660" indent="0">
              <a:buNone/>
              <a:defRPr sz="900"/>
            </a:lvl5pPr>
            <a:lvl6pPr marL="2285826" indent="0">
              <a:buNone/>
              <a:defRPr sz="900"/>
            </a:lvl6pPr>
            <a:lvl7pPr marL="2742990" indent="0">
              <a:buNone/>
              <a:defRPr sz="900"/>
            </a:lvl7pPr>
            <a:lvl8pPr marL="3200156" indent="0">
              <a:buNone/>
              <a:defRPr sz="900"/>
            </a:lvl8pPr>
            <a:lvl9pPr marL="365732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5" indent="0">
              <a:buNone/>
              <a:defRPr sz="2800"/>
            </a:lvl2pPr>
            <a:lvl3pPr marL="914330" indent="0">
              <a:buNone/>
              <a:defRPr sz="2400"/>
            </a:lvl3pPr>
            <a:lvl4pPr marL="1371495" indent="0">
              <a:buNone/>
              <a:defRPr sz="2000"/>
            </a:lvl4pPr>
            <a:lvl5pPr marL="1828660" indent="0">
              <a:buNone/>
              <a:defRPr sz="2000"/>
            </a:lvl5pPr>
            <a:lvl6pPr marL="2285826" indent="0">
              <a:buNone/>
              <a:defRPr sz="2000"/>
            </a:lvl6pPr>
            <a:lvl7pPr marL="2742990" indent="0">
              <a:buNone/>
              <a:defRPr sz="2000"/>
            </a:lvl7pPr>
            <a:lvl8pPr marL="3200156" indent="0">
              <a:buNone/>
              <a:defRPr sz="2000"/>
            </a:lvl8pPr>
            <a:lvl9pPr marL="365732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65" indent="0">
              <a:buNone/>
              <a:defRPr sz="1200"/>
            </a:lvl2pPr>
            <a:lvl3pPr marL="914330" indent="0">
              <a:buNone/>
              <a:defRPr sz="1000"/>
            </a:lvl3pPr>
            <a:lvl4pPr marL="1371495" indent="0">
              <a:buNone/>
              <a:defRPr sz="900"/>
            </a:lvl4pPr>
            <a:lvl5pPr marL="1828660" indent="0">
              <a:buNone/>
              <a:defRPr sz="900"/>
            </a:lvl5pPr>
            <a:lvl6pPr marL="2285826" indent="0">
              <a:buNone/>
              <a:defRPr sz="900"/>
            </a:lvl6pPr>
            <a:lvl7pPr marL="2742990" indent="0">
              <a:buNone/>
              <a:defRPr sz="900"/>
            </a:lvl7pPr>
            <a:lvl8pPr marL="3200156" indent="0">
              <a:buNone/>
              <a:defRPr sz="900"/>
            </a:lvl8pPr>
            <a:lvl9pPr marL="365732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3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4" indent="-342874" algn="l" defTabSz="91433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3" indent="-285728" algn="l" defTabSz="91433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3" indent="-228583" algn="l" defTabSz="91433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7" indent="-228583" algn="l" defTabSz="91433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3" indent="-228583" algn="l" defTabSz="91433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07" indent="-228583" algn="l" defTabSz="9143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3" indent="-228583" algn="l" defTabSz="9143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37" indent="-228583" algn="l" defTabSz="9143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3" indent="-228583" algn="l" defTabSz="9143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5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5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6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6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835"/>
            <a:ext cx="8229600" cy="1142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155" tIns="37577" rIns="75155" bIns="375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9889"/>
            <a:ext cx="8229600" cy="4525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155" tIns="37577" rIns="75155" bIns="375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178"/>
            <a:ext cx="2133124" cy="475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155" tIns="37577" rIns="75155" bIns="3757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677" y="6245178"/>
            <a:ext cx="2894648" cy="475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155" tIns="37577" rIns="75155" bIns="37577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677" y="6245178"/>
            <a:ext cx="2133123" cy="475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5155" tIns="37577" rIns="75155" bIns="3757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B5BE4305-2E4C-418A-9F6A-912F8C5DE5E7}" type="slidenum">
              <a:rPr lang="ru-RU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816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375773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751545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127318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503091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281830" indent="-281830" algn="l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10631" indent="-234858" algn="l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939432" indent="-187886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315204" indent="-187886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690977" indent="-187886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66750" indent="-187886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42522" indent="-187886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18295" indent="-187886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194068" indent="-187886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7515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75773" algn="l" defTabSz="7515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1545" algn="l" defTabSz="7515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27318" algn="l" defTabSz="7515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03091" algn="l" defTabSz="7515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78863" algn="l" defTabSz="7515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54636" algn="l" defTabSz="7515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30409" algn="l" defTabSz="7515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06181" algn="l" defTabSz="75154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_________Microsoft_Word1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992" y="-243408"/>
            <a:ext cx="9073008" cy="2808312"/>
          </a:xfrm>
        </p:spPr>
        <p:txBody>
          <a:bodyPr>
            <a:noAutofit/>
          </a:bodyPr>
          <a:lstStyle/>
          <a:p>
            <a:r>
              <a:rPr lang="ru-RU" sz="3600" b="1" i="1" dirty="0">
                <a:latin typeface="Georgia" pitchFamily="18" charset="0"/>
              </a:rPr>
              <a:t>Урок по теме:</a:t>
            </a:r>
            <a:br>
              <a:rPr lang="ru-RU" sz="3600" b="1" i="1" dirty="0">
                <a:latin typeface="Georgia" pitchFamily="18" charset="0"/>
              </a:rPr>
            </a:br>
            <a:r>
              <a:rPr lang="ru-RU" sz="3600" b="1" i="1" dirty="0">
                <a:latin typeface="Georgia" pitchFamily="18" charset="0"/>
              </a:rPr>
              <a:t>Русская Православная Церковь(РПЦ) в сер. </a:t>
            </a:r>
            <a:r>
              <a:rPr lang="en-US" sz="3600" b="1" i="1" dirty="0">
                <a:latin typeface="Georgia" pitchFamily="18" charset="0"/>
              </a:rPr>
              <a:t>XIII</a:t>
            </a:r>
            <a:r>
              <a:rPr lang="ru-RU" sz="3600" b="1" i="1" dirty="0">
                <a:latin typeface="Georgia" pitchFamily="18" charset="0"/>
              </a:rPr>
              <a:t>-</a:t>
            </a:r>
            <a:r>
              <a:rPr lang="en-US" sz="3600" b="1" i="1" dirty="0">
                <a:latin typeface="Georgia" pitchFamily="18" charset="0"/>
              </a:rPr>
              <a:t>XV</a:t>
            </a:r>
            <a:r>
              <a:rPr lang="ru-RU" sz="3600" b="1" i="1" dirty="0">
                <a:latin typeface="Georgia" pitchFamily="18" charset="0"/>
              </a:rPr>
              <a:t> вв.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679273"/>
            <a:ext cx="8572560" cy="2357454"/>
          </a:xfrm>
        </p:spPr>
        <p:txBody>
          <a:bodyPr>
            <a:normAutofit/>
          </a:bodyPr>
          <a:lstStyle/>
          <a:p>
            <a:r>
              <a:rPr lang="ru-RU" sz="2000" b="1" u="sng" dirty="0">
                <a:solidFill>
                  <a:schemeClr val="tx1"/>
                </a:solidFill>
                <a:latin typeface="Georgia" pitchFamily="18" charset="0"/>
              </a:rPr>
              <a:t>учитель истории и обществознания</a:t>
            </a:r>
          </a:p>
          <a:p>
            <a:r>
              <a:rPr lang="ru-RU" sz="1800" b="1" dirty="0" err="1">
                <a:solidFill>
                  <a:schemeClr val="tx1"/>
                </a:solidFill>
                <a:latin typeface="Georgia" pitchFamily="18" charset="0"/>
              </a:rPr>
              <a:t>Старочкина</a:t>
            </a:r>
            <a:r>
              <a:rPr lang="ru-RU" sz="1800" b="1" dirty="0">
                <a:solidFill>
                  <a:schemeClr val="tx1"/>
                </a:solidFill>
                <a:latin typeface="Georgia" pitchFamily="18" charset="0"/>
              </a:rPr>
              <a:t> Маргарита Александровна </a:t>
            </a:r>
          </a:p>
          <a:p>
            <a:r>
              <a:rPr lang="ru-RU" sz="1800" b="1" dirty="0">
                <a:solidFill>
                  <a:schemeClr val="tx1"/>
                </a:solidFill>
                <a:latin typeface="Georgia" pitchFamily="18" charset="0"/>
              </a:rPr>
              <a:t>МБОУ СОШ №30 г. Хабаровска</a:t>
            </a:r>
          </a:p>
          <a:p>
            <a:pPr algn="l"/>
            <a:endParaRPr lang="ru-RU" sz="2000" b="1" dirty="0">
              <a:solidFill>
                <a:schemeClr val="tx1"/>
              </a:solidFill>
              <a:latin typeface="Georgia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1026" name="Picture 2" descr="E:\журнал\маргарита александровн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276872"/>
            <a:ext cx="2160240" cy="32853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332656"/>
            <a:ext cx="7776864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ru-RU" b="1" dirty="0" smtClean="0"/>
              <a:t>Обретение </a:t>
            </a:r>
            <a:r>
              <a:rPr lang="ru-RU" b="1" dirty="0"/>
              <a:t>русской церковью независимости</a:t>
            </a:r>
            <a:r>
              <a:rPr lang="ru-RU" b="1" dirty="0" smtClean="0"/>
              <a:t>.</a:t>
            </a:r>
          </a:p>
          <a:p>
            <a:endParaRPr lang="ru-RU" b="1" dirty="0" smtClean="0"/>
          </a:p>
          <a:p>
            <a:r>
              <a:rPr lang="ru-RU" b="1" dirty="0"/>
              <a:t>Актуализация</a:t>
            </a:r>
            <a:r>
              <a:rPr lang="ru-RU" b="1" dirty="0" smtClean="0"/>
              <a:t>:</a:t>
            </a:r>
          </a:p>
          <a:p>
            <a:endParaRPr lang="ru-RU" b="1" dirty="0"/>
          </a:p>
          <a:p>
            <a:r>
              <a:rPr lang="ru-RU" dirty="0"/>
              <a:t>Вспомните, как Русь приняла  христианство?</a:t>
            </a:r>
          </a:p>
          <a:p>
            <a:r>
              <a:rPr lang="ru-RU" dirty="0"/>
              <a:t>Кто был главой РПЦ?</a:t>
            </a:r>
          </a:p>
          <a:p>
            <a:r>
              <a:rPr lang="ru-RU" dirty="0"/>
              <a:t>Кто назначал митрополита? </a:t>
            </a:r>
          </a:p>
          <a:p>
            <a:r>
              <a:rPr lang="ru-RU" dirty="0"/>
              <a:t>Кем по происхождению были митрополиты русской ПЦ? </a:t>
            </a:r>
          </a:p>
          <a:p>
            <a:r>
              <a:rPr lang="ru-RU" dirty="0"/>
              <a:t>О чём это свидетельствует? (являлась частью – митрополией – православной церкви </a:t>
            </a:r>
            <a:r>
              <a:rPr lang="ru-RU" dirty="0" smtClean="0"/>
              <a:t>Византии.</a:t>
            </a:r>
          </a:p>
          <a:p>
            <a:endParaRPr lang="ru-RU" dirty="0"/>
          </a:p>
          <a:p>
            <a:r>
              <a:rPr lang="ru-RU" b="1" dirty="0"/>
              <a:t>IV. Задание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  </a:t>
            </a:r>
            <a:r>
              <a:rPr lang="ru-RU" dirty="0" smtClean="0"/>
              <a:t>Прочтите </a:t>
            </a:r>
            <a:r>
              <a:rPr lang="ru-RU" dirty="0"/>
              <a:t>пункт3, ответьте на вопросы:</a:t>
            </a:r>
          </a:p>
          <a:p>
            <a:r>
              <a:rPr lang="ru-RU" dirty="0" smtClean="0"/>
              <a:t>1.Как </a:t>
            </a:r>
            <a:r>
              <a:rPr lang="ru-RU" dirty="0"/>
              <a:t>изменилось положение РПЦ в 1448 году?</a:t>
            </a:r>
          </a:p>
          <a:p>
            <a:r>
              <a:rPr lang="ru-RU" dirty="0" smtClean="0"/>
              <a:t>2.Что </a:t>
            </a:r>
            <a:r>
              <a:rPr lang="ru-RU" dirty="0"/>
              <a:t>означает понятие «автокефальная?»</a:t>
            </a:r>
          </a:p>
          <a:p>
            <a:r>
              <a:rPr lang="ru-RU" dirty="0" smtClean="0"/>
              <a:t>3.Какие </a:t>
            </a:r>
            <a:r>
              <a:rPr lang="ru-RU" dirty="0"/>
              <a:t>последствия это имело? </a:t>
            </a:r>
          </a:p>
          <a:p>
            <a:endParaRPr lang="ru-RU" dirty="0"/>
          </a:p>
          <a:p>
            <a:r>
              <a:rPr lang="ru-RU" b="1" dirty="0" smtClean="0"/>
              <a:t>Вывод:</a:t>
            </a:r>
            <a:r>
              <a:rPr lang="ru-RU" dirty="0" smtClean="0"/>
              <a:t> РПЦ  </a:t>
            </a:r>
            <a:r>
              <a:rPr lang="ru-RU" dirty="0"/>
              <a:t>добилась самостоятельности, став одним из центров мирового православия, способствовала духовному объединению и развитию Руси. </a:t>
            </a:r>
          </a:p>
          <a:p>
            <a:endParaRPr lang="ru-RU" dirty="0"/>
          </a:p>
          <a:p>
            <a:endParaRPr lang="ru-RU" b="1" dirty="0" smtClean="0"/>
          </a:p>
          <a:p>
            <a:pPr marL="342900" indent="-342900">
              <a:buAutoNum type="arabicPeriod" startAt="2"/>
            </a:pPr>
            <a:endParaRPr lang="ru-RU" dirty="0"/>
          </a:p>
          <a:p>
            <a:pPr marL="342900" indent="-342900">
              <a:buAutoNum type="arabicPeriod" startAt="2"/>
            </a:pPr>
            <a:endParaRPr lang="ru-RU" dirty="0" smtClean="0"/>
          </a:p>
          <a:p>
            <a:pPr marL="342900" indent="-342900">
              <a:buAutoNum type="arabicPeriod" startAt="2"/>
            </a:pPr>
            <a:endParaRPr lang="ru-RU" dirty="0"/>
          </a:p>
          <a:p>
            <a:pPr marL="342900" indent="-342900">
              <a:buAutoNum type="arabicPeriod" startAt="2"/>
            </a:pPr>
            <a:endParaRPr lang="ru-RU" dirty="0" smtClean="0"/>
          </a:p>
          <a:p>
            <a:pPr marL="342900" indent="-342900">
              <a:buAutoNum type="arabicPeriod" startAt="2"/>
            </a:pPr>
            <a:endParaRPr lang="ru-RU" dirty="0"/>
          </a:p>
          <a:p>
            <a:pPr marL="342900" indent="-342900">
              <a:buAutoNum type="arabicPeriod" startAt="2"/>
            </a:pPr>
            <a:endParaRPr lang="ru-RU" dirty="0" smtClean="0"/>
          </a:p>
          <a:p>
            <a:pPr marL="342900" indent="-342900">
              <a:buAutoNum type="arabicPeriod" startAt="2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4772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	</a:t>
            </a:r>
            <a:r>
              <a:rPr lang="ru-RU" sz="2600" dirty="0"/>
              <a:t>Сергий Радонежский.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Единая вера сплачивала население страны, способствовала тому, что все ощущали себя частью  целого, единого государства. Большую роль в возрождении единства сыграли монастыри.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718" y="2789529"/>
            <a:ext cx="2952328" cy="398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6431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276872"/>
            <a:ext cx="8229600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3000" b="1" dirty="0"/>
              <a:t>V Задание.  </a:t>
            </a:r>
            <a:r>
              <a:rPr lang="ru-RU" sz="3000" dirty="0"/>
              <a:t>Прочитать текст п.2 на  стр. 175. И 1 абзац на стр. 176.   Ответить на вопрос: В чем проявлялась роль монастырей в возрождении единства Руси?</a:t>
            </a:r>
          </a:p>
          <a:p>
            <a:pPr marL="0" indent="0">
              <a:buNone/>
            </a:pPr>
            <a:r>
              <a:rPr lang="ru-RU" sz="3000" dirty="0"/>
              <a:t>Рассказ учителя о Сергии Радонежском. </a:t>
            </a:r>
          </a:p>
          <a:p>
            <a:pPr marL="0" indent="0">
              <a:buNone/>
            </a:pPr>
            <a:r>
              <a:rPr lang="ru-RU" sz="3000" dirty="0"/>
              <a:t>Работа с иллюстрациями стр. 176, 179 и документом  на стр. 178-179.</a:t>
            </a:r>
          </a:p>
          <a:p>
            <a:endParaRPr lang="ru-RU" sz="3000" dirty="0"/>
          </a:p>
          <a:p>
            <a:pPr marL="0" indent="0">
              <a:buNone/>
            </a:pPr>
            <a:r>
              <a:rPr lang="ru-RU" sz="3000" b="1" dirty="0"/>
              <a:t>Вопросы к документу:</a:t>
            </a:r>
          </a:p>
          <a:p>
            <a:endParaRPr lang="ru-RU" sz="3000" dirty="0"/>
          </a:p>
          <a:p>
            <a:pPr marL="0" indent="0">
              <a:buNone/>
            </a:pPr>
            <a:r>
              <a:rPr lang="ru-RU" sz="3000" dirty="0" smtClean="0"/>
              <a:t>1.О </a:t>
            </a:r>
            <a:r>
              <a:rPr lang="ru-RU" sz="3000" dirty="0"/>
              <a:t>каком времени идёт речь в документе,  по каким признакам определили?</a:t>
            </a:r>
          </a:p>
          <a:p>
            <a:pPr marL="0" indent="0">
              <a:buNone/>
            </a:pPr>
            <a:r>
              <a:rPr lang="ru-RU" sz="3000" dirty="0" smtClean="0"/>
              <a:t>2.Что </a:t>
            </a:r>
            <a:r>
              <a:rPr lang="ru-RU" sz="3000" dirty="0"/>
              <a:t>мы узнаем из документа «Из жития  Сергия Радонежского, написанного </a:t>
            </a:r>
            <a:r>
              <a:rPr lang="ru-RU" sz="3000" dirty="0" err="1"/>
              <a:t>Епифанием</a:t>
            </a:r>
            <a:r>
              <a:rPr lang="ru-RU" sz="3000" dirty="0"/>
              <a:t> Премудрым» о С. Радонежском?      </a:t>
            </a:r>
          </a:p>
          <a:p>
            <a:pPr marL="0" indent="0">
              <a:buNone/>
            </a:pPr>
            <a:r>
              <a:rPr lang="ru-RU" sz="3000" dirty="0" smtClean="0"/>
              <a:t>3.Как </a:t>
            </a:r>
            <a:r>
              <a:rPr lang="ru-RU" sz="3000" dirty="0"/>
              <a:t>дополняют образ Сергия  иллюстрации?</a:t>
            </a:r>
          </a:p>
          <a:p>
            <a:pPr marL="0" indent="0">
              <a:buNone/>
            </a:pPr>
            <a:r>
              <a:rPr lang="ru-RU" sz="3000" dirty="0" smtClean="0"/>
              <a:t>4.Что </a:t>
            </a:r>
            <a:r>
              <a:rPr lang="ru-RU" sz="3000" dirty="0"/>
              <a:t>отличало монашескую жизнь от мирской? Какие ценности лежали в основе монашеской жизни? Каким было значение этих ценностей в 14 веке? Актуальны ли эти ценности сегодня? Для вас? Почему?</a:t>
            </a:r>
          </a:p>
          <a:p>
            <a:pPr marL="0" indent="0">
              <a:buNone/>
            </a:pPr>
            <a:r>
              <a:rPr lang="ru-RU" sz="3000" dirty="0" smtClean="0"/>
              <a:t>5.Составьте </a:t>
            </a:r>
            <a:r>
              <a:rPr lang="ru-RU" sz="3000" dirty="0"/>
              <a:t>примерный портрет автора документа. </a:t>
            </a:r>
          </a:p>
          <a:p>
            <a:pPr marL="0" indent="0">
              <a:buNone/>
            </a:pPr>
            <a:r>
              <a:rPr lang="ru-RU" sz="3000" dirty="0"/>
              <a:t>6. Сравните свои предположения с информацией учебника – стр. 181 абз.3</a:t>
            </a:r>
          </a:p>
          <a:p>
            <a:endParaRPr lang="ru-RU" sz="3000" dirty="0"/>
          </a:p>
          <a:p>
            <a:pPr marL="0" indent="0">
              <a:buNone/>
            </a:pPr>
            <a:r>
              <a:rPr lang="ru-RU" sz="3000" b="1" dirty="0"/>
              <a:t>Вывод</a:t>
            </a:r>
            <a:r>
              <a:rPr lang="ru-RU" sz="3000" dirty="0"/>
              <a:t> </a:t>
            </a:r>
            <a:r>
              <a:rPr lang="ru-RU" sz="3000" b="1" dirty="0" smtClean="0"/>
              <a:t>:</a:t>
            </a:r>
            <a:r>
              <a:rPr lang="ru-RU" sz="3000" dirty="0" smtClean="0"/>
              <a:t> </a:t>
            </a:r>
            <a:r>
              <a:rPr lang="ru-RU" sz="3000" dirty="0"/>
              <a:t>Какой вклад внесло русское монашество в жизнь общества 14- 15 веков? </a:t>
            </a:r>
          </a:p>
          <a:p>
            <a:endParaRPr lang="ru-RU" sz="3000" dirty="0"/>
          </a:p>
          <a:p>
            <a:pPr marL="0" indent="0">
              <a:buNone/>
            </a:pPr>
            <a:r>
              <a:rPr lang="ru-RU" sz="3000" dirty="0"/>
              <a:t>Общий вывод по уроку – стр. 178.</a:t>
            </a:r>
          </a:p>
          <a:p>
            <a:endParaRPr lang="ru-RU" sz="3000" dirty="0"/>
          </a:p>
          <a:p>
            <a:pPr marL="0" indent="0">
              <a:buNone/>
            </a:pPr>
            <a:r>
              <a:rPr lang="ru-RU" sz="3000" dirty="0" smtClean="0"/>
              <a:t>д/з  </a:t>
            </a:r>
            <a:r>
              <a:rPr lang="ru-RU" sz="3000" dirty="0"/>
              <a:t>П. 25 – повторить, выучить понятия, составить план-ответ на вопрос </a:t>
            </a:r>
          </a:p>
          <a:p>
            <a:pPr marL="0" indent="0">
              <a:buNone/>
            </a:pPr>
            <a:r>
              <a:rPr lang="ru-RU" sz="3000" dirty="0"/>
              <a:t>Какова роль русской православной церкви в создании единого государства?</a:t>
            </a:r>
          </a:p>
          <a:p>
            <a:endParaRPr lang="ru-RU" sz="30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37" y="0"/>
            <a:ext cx="1023066" cy="22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-1"/>
            <a:ext cx="1059538" cy="22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0"/>
            <a:ext cx="2088232" cy="2300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278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b="1" i="1" dirty="0">
                <a:latin typeface="Georgia" pitchFamily="18" charset="0"/>
              </a:rPr>
              <a:t>Продукт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1"/>
            <a:ext cx="8229600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dirty="0">
                <a:latin typeface="Georgia" pitchFamily="18" charset="0"/>
              </a:rPr>
              <a:t>Конспект урока «Русская православная церковь в второй половине </a:t>
            </a:r>
            <a:r>
              <a:rPr lang="en-US" sz="2000" b="1" i="1" dirty="0">
                <a:latin typeface="Georgia" pitchFamily="18" charset="0"/>
              </a:rPr>
              <a:t>XIII</a:t>
            </a:r>
            <a:r>
              <a:rPr lang="ru-RU" sz="2000" b="1" i="1" dirty="0">
                <a:latin typeface="Georgia" pitchFamily="18" charset="0"/>
              </a:rPr>
              <a:t>- середине </a:t>
            </a:r>
            <a:r>
              <a:rPr lang="en-US" sz="2000" b="1" i="1" dirty="0">
                <a:latin typeface="Georgia" pitchFamily="18" charset="0"/>
              </a:rPr>
              <a:t>XV</a:t>
            </a:r>
            <a:r>
              <a:rPr lang="ru-RU" sz="2000" b="1" i="1" dirty="0">
                <a:latin typeface="Georgia" pitchFamily="18" charset="0"/>
              </a:rPr>
              <a:t> веков» конспект урока РПЦ.</a:t>
            </a:r>
            <a:r>
              <a:rPr lang="en-US" sz="2000" b="1" i="1" dirty="0">
                <a:latin typeface="Georgia" pitchFamily="18" charset="0"/>
              </a:rPr>
              <a:t>doc</a:t>
            </a:r>
            <a:endParaRPr lang="ru-RU" sz="2000" b="1" i="1" dirty="0">
              <a:latin typeface="Georgia" pitchFamily="18" charset="0"/>
            </a:endParaRPr>
          </a:p>
          <a:p>
            <a:pPr>
              <a:buNone/>
            </a:pPr>
            <a:r>
              <a:rPr lang="ru-RU" sz="2000" b="1" i="1" dirty="0">
                <a:latin typeface="Georgia" pitchFamily="18" charset="0"/>
              </a:rPr>
              <a:t>Таблица «Роль РПЦ в объединении страны» таблица РПЦ.</a:t>
            </a:r>
            <a:r>
              <a:rPr lang="en-US" sz="2000" b="1" i="1" dirty="0" err="1">
                <a:latin typeface="Georgia" pitchFamily="18" charset="0"/>
              </a:rPr>
              <a:t>docx</a:t>
            </a:r>
            <a:endParaRPr lang="ru-RU" sz="2000" b="1" i="1" dirty="0">
              <a:latin typeface="Georgia" pitchFamily="18" charset="0"/>
            </a:endParaRPr>
          </a:p>
          <a:p>
            <a:pPr>
              <a:buNone/>
            </a:pPr>
            <a:r>
              <a:rPr lang="ru-RU" sz="2000" b="1" i="1" dirty="0">
                <a:latin typeface="Georgia" pitchFamily="18" charset="0"/>
              </a:rPr>
              <a:t>Схемы  «Взаимоотношения духовной и светской власти» Схема 1. «На Руси» схема 1.</a:t>
            </a:r>
            <a:r>
              <a:rPr lang="en-US" sz="2000" b="1" i="1" dirty="0" err="1">
                <a:latin typeface="Georgia" pitchFamily="18" charset="0"/>
              </a:rPr>
              <a:t>docx</a:t>
            </a:r>
            <a:r>
              <a:rPr lang="ru-RU" sz="2000" b="1" i="1" dirty="0">
                <a:latin typeface="Georgia" pitchFamily="18" charset="0"/>
              </a:rPr>
              <a:t>  </a:t>
            </a:r>
          </a:p>
          <a:p>
            <a:pPr>
              <a:buNone/>
            </a:pPr>
            <a:r>
              <a:rPr lang="ru-RU" sz="2000" b="1" i="1" dirty="0">
                <a:latin typeface="Georgia" pitchFamily="18" charset="0"/>
              </a:rPr>
              <a:t>Схема 2 . «В Западной Европе»схема 2.</a:t>
            </a:r>
            <a:r>
              <a:rPr lang="en-US" sz="2000" b="1" i="1" dirty="0" err="1">
                <a:latin typeface="Georgia" pitchFamily="18" charset="0"/>
              </a:rPr>
              <a:t>docx</a:t>
            </a:r>
            <a:endParaRPr lang="ru-RU" sz="2000" b="1" i="1" dirty="0">
              <a:latin typeface="Georgia" pitchFamily="18" charset="0"/>
            </a:endParaRPr>
          </a:p>
          <a:p>
            <a:pPr>
              <a:buNone/>
            </a:pPr>
            <a:r>
              <a:rPr lang="ru-RU" sz="2000" b="1" i="1" dirty="0">
                <a:latin typeface="Georgia" pitchFamily="18" charset="0"/>
              </a:rPr>
              <a:t>Вопросы  и задания к документу и иллюстрациям вопросы к док.</a:t>
            </a:r>
            <a:r>
              <a:rPr lang="en-US" sz="2000" b="1" i="1" dirty="0" err="1">
                <a:latin typeface="Georgia" pitchFamily="18" charset="0"/>
              </a:rPr>
              <a:t>docx</a:t>
            </a:r>
            <a:endParaRPr lang="ru-RU" sz="2000" b="1" i="1" dirty="0">
              <a:latin typeface="Georgia" pitchFamily="18" charset="0"/>
            </a:endParaRPr>
          </a:p>
          <a:p>
            <a:pPr>
              <a:buNone/>
            </a:pPr>
            <a:endParaRPr lang="ru-RU" b="1" i="1" dirty="0">
              <a:latin typeface="Georg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b="1" i="1" dirty="0">
                <a:latin typeface="Georgia" pitchFamily="18" charset="0"/>
              </a:rPr>
              <a:t>Список литературы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Georgia" pitchFamily="18" charset="0"/>
              </a:rPr>
              <a:t>Примерные программы по истории. Стандарты второго поколения. М. «Просвещение» 2010.</a:t>
            </a:r>
          </a:p>
          <a:p>
            <a:r>
              <a:rPr lang="ru-RU" sz="2400" dirty="0">
                <a:latin typeface="Georgia" pitchFamily="18" charset="0"/>
              </a:rPr>
              <a:t>В. Фортунатов. Коды Отечественной истории. С.-П. 2009.</a:t>
            </a:r>
          </a:p>
          <a:p>
            <a:r>
              <a:rPr lang="ru-RU" sz="2400" dirty="0">
                <a:latin typeface="Georgia" pitchFamily="18" charset="0"/>
              </a:rPr>
              <a:t>Всемирная история. Весь школьный курс в таблицах. Сборник. Издательство «Современная школа». 2011</a:t>
            </a:r>
          </a:p>
          <a:p>
            <a:endParaRPr lang="ru-RU" sz="2400" dirty="0">
              <a:latin typeface="Georgia" pitchFamily="18" charset="0"/>
            </a:endParaRPr>
          </a:p>
          <a:p>
            <a:endParaRPr lang="ru-RU" sz="2400" dirty="0">
              <a:latin typeface="Georgia" pitchFamily="18" charset="0"/>
            </a:endParaRPr>
          </a:p>
          <a:p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11156"/>
          </a:xfrm>
        </p:spPr>
        <p:txBody>
          <a:bodyPr>
            <a:noAutofit/>
          </a:bodyPr>
          <a:lstStyle/>
          <a:p>
            <a:r>
              <a:rPr lang="ru-RU" sz="2600" b="1" i="1" dirty="0"/>
              <a:t>Цель проекта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6093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100" b="1" i="1" dirty="0">
                <a:latin typeface="+mj-lt"/>
              </a:rPr>
              <a:t>      </a:t>
            </a:r>
            <a:r>
              <a:rPr lang="ru-RU" sz="2400" dirty="0">
                <a:latin typeface="+mj-lt"/>
              </a:rPr>
              <a:t>Продемонстрировать приёмы технологии развивающего обучения для развития исторического мышления школьников.</a:t>
            </a:r>
          </a:p>
          <a:p>
            <a:pPr algn="ctr">
              <a:buNone/>
            </a:pPr>
            <a:r>
              <a:rPr lang="ru-RU" sz="2600" b="1" i="1" dirty="0">
                <a:latin typeface="+mj-lt"/>
              </a:rPr>
              <a:t> Задача проекта</a:t>
            </a:r>
            <a:endParaRPr lang="ru-RU" sz="2600" b="1" dirty="0">
              <a:latin typeface="+mj-lt"/>
            </a:endParaRPr>
          </a:p>
          <a:p>
            <a:pPr>
              <a:buNone/>
            </a:pPr>
            <a:r>
              <a:rPr lang="ru-RU" sz="2600" dirty="0">
                <a:latin typeface="+mj-lt"/>
              </a:rPr>
              <a:t>        </a:t>
            </a:r>
            <a:r>
              <a:rPr lang="ru-RU" sz="2400" dirty="0">
                <a:latin typeface="+mj-lt"/>
              </a:rPr>
              <a:t>Показать приёмы развития логического  и   критического мышления, сравнительного анализа, актуализации  знаний на уроке «Русская православная церковь в второй половине </a:t>
            </a:r>
            <a:r>
              <a:rPr lang="en-US" sz="2400" dirty="0">
                <a:latin typeface="+mj-lt"/>
              </a:rPr>
              <a:t>XIII</a:t>
            </a:r>
            <a:r>
              <a:rPr lang="ru-RU" sz="2400" dirty="0">
                <a:latin typeface="+mj-lt"/>
              </a:rPr>
              <a:t>- середине </a:t>
            </a:r>
            <a:r>
              <a:rPr lang="en-US" sz="2400" dirty="0">
                <a:latin typeface="+mj-lt"/>
              </a:rPr>
              <a:t>XV</a:t>
            </a:r>
            <a:r>
              <a:rPr lang="ru-RU" sz="2400" dirty="0">
                <a:latin typeface="+mj-lt"/>
              </a:rPr>
              <a:t> веков» (6 класс).</a:t>
            </a:r>
          </a:p>
          <a:p>
            <a:pPr algn="ctr">
              <a:buNone/>
            </a:pPr>
            <a:r>
              <a:rPr lang="ru-RU" sz="2600" b="1" i="1" dirty="0"/>
              <a:t>Аннотация к уроку</a:t>
            </a:r>
          </a:p>
          <a:p>
            <a:pPr>
              <a:buNone/>
            </a:pPr>
            <a:r>
              <a:rPr lang="ru-RU" sz="2400" dirty="0"/>
              <a:t>         Речь пойдёт об одном из самых сложных периодов в истории Руси -13-15вв –времени возвышения Москвы, борьбы с монгольским владычеством и роли русской православной церкви, русского монашества, Сергия Радонежского в этих процессах.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-243408"/>
            <a:ext cx="7772400" cy="2259682"/>
          </a:xfrm>
        </p:spPr>
        <p:txBody>
          <a:bodyPr>
            <a:normAutofit/>
          </a:bodyPr>
          <a:lstStyle/>
          <a:p>
            <a:r>
              <a:rPr lang="ru-RU" sz="2600" dirty="0"/>
              <a:t>Конспект урока в 6 классе по теме «Русская православная церковь в второй половине XIII - середине XV вв.»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76872"/>
            <a:ext cx="8280920" cy="4104456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Цель</a:t>
            </a:r>
            <a:r>
              <a:rPr lang="ru-RU" sz="1800" dirty="0">
                <a:solidFill>
                  <a:schemeClr val="tx1"/>
                </a:solidFill>
              </a:rPr>
              <a:t>:  Понимание учащимися  роли Русской православной церкви в возвышении Москвы  на пути образования единого государства .</a:t>
            </a:r>
          </a:p>
          <a:p>
            <a:pPr algn="l"/>
            <a:r>
              <a:rPr lang="ru-RU" sz="1800" b="1" dirty="0">
                <a:solidFill>
                  <a:schemeClr val="tx1"/>
                </a:solidFill>
              </a:rPr>
              <a:t>Задачи: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</a:rPr>
              <a:t>  1. Учащиеся должны уметь объяснять: а)  причины сотрудничества светской и духовной власти в процессе возвышения Москвы; б) причины изменения роли Русской православной церкви  в 14 веке.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</a:rPr>
              <a:t>  2.Создать условия для развития навыка сравнения через пример  роли  духовной и   светской власти в процессе образования единого государства на Руси и в Западной Европе, выделять  особенности, делать выводы, (прогнозировать).</a:t>
            </a:r>
          </a:p>
          <a:p>
            <a:pPr algn="l"/>
            <a:r>
              <a:rPr lang="ru-RU" sz="1800" b="1" dirty="0">
                <a:solidFill>
                  <a:schemeClr val="tx1"/>
                </a:solidFill>
              </a:rPr>
              <a:t>План:  </a:t>
            </a:r>
          </a:p>
          <a:p>
            <a:pPr algn="l"/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</a:rPr>
              <a:t>1</a:t>
            </a:r>
            <a:r>
              <a:rPr lang="ru-RU" sz="1800" b="1" dirty="0">
                <a:solidFill>
                  <a:schemeClr val="tx1"/>
                </a:solidFill>
              </a:rPr>
              <a:t>.</a:t>
            </a:r>
            <a:r>
              <a:rPr lang="ru-RU" sz="1800" dirty="0">
                <a:solidFill>
                  <a:schemeClr val="tx1"/>
                </a:solidFill>
              </a:rPr>
              <a:t>Москва- духовный центр Руси.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</a:rPr>
              <a:t> 2.Обретение русской церковью независимости.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</a:rPr>
              <a:t> 3.Сергий Радонежский.</a:t>
            </a:r>
          </a:p>
          <a:p>
            <a:pPr algn="l"/>
            <a:endParaRPr lang="ru-RU" sz="1800" b="1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71019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80920" cy="3960440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/>
              <a:t>Актуализация:</a:t>
            </a:r>
            <a:br>
              <a:rPr lang="ru-RU" sz="2000" b="1" dirty="0"/>
            </a:br>
            <a:r>
              <a:rPr lang="ru-RU" sz="2000" dirty="0"/>
              <a:t>1.  Какой вклад внесла Русская православная церковь (РПЦ) в борьбу с Ордой? (благословение князя Дмитрия Ивановича Сергием Радонежским на борьбу с Ордой, участие монахов </a:t>
            </a:r>
            <a:r>
              <a:rPr lang="ru-RU" sz="2000" dirty="0" err="1"/>
              <a:t>Пересвета</a:t>
            </a:r>
            <a:r>
              <a:rPr lang="ru-RU" sz="2000" dirty="0"/>
              <a:t> и </a:t>
            </a:r>
            <a:r>
              <a:rPr lang="ru-RU" sz="2000" dirty="0" err="1"/>
              <a:t>Осляби</a:t>
            </a:r>
            <a:r>
              <a:rPr lang="ru-RU" sz="2000" dirty="0"/>
              <a:t> в Куликовской битве)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Сегодня мы  с вами расширим представления  о роли и значении РПЦ в истории России и сравним положение РПЦ  с положением католической церкви в З. Европе.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Изучение нового материала: </a:t>
            </a:r>
            <a:br>
              <a:rPr lang="ru-RU" sz="2000" b="1" dirty="0"/>
            </a:br>
            <a:r>
              <a:rPr lang="ru-RU" sz="2000" dirty="0"/>
              <a:t>1.Москва - духовный центр Руси.</a:t>
            </a:r>
            <a:br>
              <a:rPr lang="ru-RU" sz="2000" dirty="0"/>
            </a:b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2000" b="1" dirty="0"/>
              <a:t>I. Задание: </a:t>
            </a:r>
            <a:r>
              <a:rPr lang="ru-RU" sz="2000" dirty="0"/>
              <a:t>Рассмотрите схему 1. «Русь».  Какие вопросы у вас возникли при рассмотрении схемы? Чего, на ваш взгляд, в ней недостаёт? (Причины/цели сотрудничества). Заполните схему. Для этого – прочитать п.1 параграфа 25.</a:t>
            </a:r>
            <a:br>
              <a:rPr lang="ru-RU" sz="2000" dirty="0"/>
            </a:br>
            <a:r>
              <a:rPr lang="ru-RU" sz="2000" b="1" dirty="0"/>
              <a:t>                     </a:t>
            </a:r>
            <a:br>
              <a:rPr lang="ru-RU" sz="2000" b="1" dirty="0"/>
            </a:br>
            <a:r>
              <a:rPr lang="ru-RU" sz="2000" b="1" dirty="0"/>
              <a:t>Вывод : </a:t>
            </a:r>
            <a:r>
              <a:rPr lang="ru-RU" sz="2000" dirty="0"/>
              <a:t>Почему светская и духовная власть были заинтересованы в сотрудничестве? (общую цель — объединение сил  в борьбе   с Ордой за независимость Руси и самой церкви)</a:t>
            </a:r>
            <a:br>
              <a:rPr lang="ru-RU" sz="2000" dirty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>II. Задание:</a:t>
            </a:r>
            <a:r>
              <a:rPr lang="ru-RU" sz="2000" dirty="0"/>
              <a:t> ответьте на вопросы к прочитанному тексту п.1. и заполните таблицу (раздаточный материал). Задание можете выполнять в парах (группах). 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2000" i="1" dirty="0"/>
              <a:t/>
            </a:r>
            <a:br>
              <a:rPr lang="ru-RU" sz="2000" i="1" dirty="0"/>
            </a:br>
            <a:r>
              <a:rPr lang="ru-RU" sz="1800" b="1" i="1" dirty="0"/>
              <a:t/>
            </a:r>
            <a:br>
              <a:rPr lang="ru-RU" sz="1800" b="1" i="1" dirty="0"/>
            </a:br>
            <a:r>
              <a:rPr lang="ru-RU" sz="1800" b="1" i="1" dirty="0"/>
              <a:t/>
            </a:r>
            <a:br>
              <a:rPr lang="ru-RU" sz="1800" b="1" i="1" dirty="0"/>
            </a:b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600" b="1" i="1" dirty="0"/>
              <a:t/>
            </a:r>
            <a:br>
              <a:rPr lang="ru-RU" sz="2600" b="1" i="1" dirty="0"/>
            </a:br>
            <a:endParaRPr lang="ru-RU" sz="2600" b="1" i="1" dirty="0"/>
          </a:p>
        </p:txBody>
      </p:sp>
    </p:spTree>
    <p:extLst>
      <p:ext uri="{BB962C8B-B14F-4D97-AF65-F5344CB8AC3E}">
        <p14:creationId xmlns:p14="http://schemas.microsoft.com/office/powerpoint/2010/main" val="1618894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675456"/>
            <a:ext cx="8229600" cy="3257128"/>
          </a:xfrm>
        </p:spPr>
        <p:txBody>
          <a:bodyPr>
            <a:noAutofit/>
          </a:bodyPr>
          <a:lstStyle/>
          <a:p>
            <a:r>
              <a:rPr lang="ru-RU" sz="1800" b="1" dirty="0"/>
              <a:t>Вопросы по п. 1:</a:t>
            </a:r>
            <a:br>
              <a:rPr lang="ru-RU" sz="1800" b="1" dirty="0"/>
            </a:br>
            <a:r>
              <a:rPr lang="ru-RU" sz="1800" dirty="0"/>
              <a:t> Какими фактами можно подтвердить это сотрудничество? </a:t>
            </a:r>
            <a:br>
              <a:rPr lang="ru-RU" sz="1800" dirty="0"/>
            </a:br>
            <a:r>
              <a:rPr lang="ru-RU" sz="1800" dirty="0"/>
              <a:t> Как это сотрудничество повлияло на усиление Москвы? </a:t>
            </a:r>
            <a:br>
              <a:rPr lang="ru-RU" sz="1800" dirty="0"/>
            </a:br>
            <a:r>
              <a:rPr lang="ru-RU" sz="1800" dirty="0"/>
              <a:t> Как сотрудничество укрепило позиции церкви?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Роль РПЦ в объединении страны под властью Москвы</a:t>
            </a:r>
            <a:endParaRPr lang="ru-RU" sz="18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666457"/>
              </p:ext>
            </p:extLst>
          </p:nvPr>
        </p:nvGraphicFramePr>
        <p:xfrm>
          <a:off x="899592" y="1953768"/>
          <a:ext cx="7514473" cy="3707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Документ" r:id="rId4" imgW="6443114" imgH="3209831" progId="Word.Document.12">
                  <p:embed/>
                </p:oleObj>
              </mc:Choice>
              <mc:Fallback>
                <p:oleObj name="Документ" r:id="rId4" imgW="6443114" imgH="3209831" progId="Word.Document.12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953768"/>
                        <a:ext cx="7514473" cy="37074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31840" y="5661248"/>
            <a:ext cx="2232248" cy="369326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5845915"/>
            <a:ext cx="7704856" cy="923324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r>
              <a:rPr lang="ru-RU" b="1" dirty="0"/>
              <a:t>Вывод по заданию 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/>
              <a:t>В результате сотрудничества Москва стала церковным (религиозным) центром Руси,  возрос её авторитет среди русских земель. Церковь укрепила своё духовное и политическое влияние в обществе.</a:t>
            </a:r>
          </a:p>
        </p:txBody>
      </p:sp>
    </p:spTree>
    <p:extLst>
      <p:ext uri="{BB962C8B-B14F-4D97-AF65-F5344CB8AC3E}">
        <p14:creationId xmlns:p14="http://schemas.microsoft.com/office/powerpoint/2010/main" val="20943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dirty="0"/>
              <a:t>Давайте вспомним, какими были взаимоотношения церкви и власти в З. Европе (конфликт в борьбе за верховенство).</a:t>
            </a:r>
            <a:br>
              <a:rPr lang="ru-RU" sz="22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899593" y="1652318"/>
            <a:ext cx="6552728" cy="5232196"/>
          </a:xfrm>
          <a:prstGeom prst="rect">
            <a:avLst/>
          </a:prstGeom>
          <a:noFill/>
        </p:spPr>
        <p:txBody>
          <a:bodyPr wrap="square" lIns="91433" tIns="45717" rIns="91433" bIns="45717" rtlCol="0">
            <a:spAutoFit/>
          </a:bodyPr>
          <a:lstStyle/>
          <a:p>
            <a:pPr algn="ctr"/>
            <a:r>
              <a:rPr lang="ru-RU" sz="2800" b="1" dirty="0">
                <a:hlinkClick r:id="rId2" action="ppaction://hlinksldjump"/>
              </a:rPr>
              <a:t>СХЕМА 1</a:t>
            </a:r>
            <a:endParaRPr lang="ru-RU" sz="2800" b="1" dirty="0"/>
          </a:p>
          <a:p>
            <a:pPr algn="ctr"/>
            <a:r>
              <a:rPr lang="ru-RU" sz="2800" b="1" dirty="0">
                <a:hlinkClick r:id="rId3" action="ppaction://hlinksldjump"/>
              </a:rPr>
              <a:t>СХЕМА </a:t>
            </a:r>
            <a:r>
              <a:rPr lang="ru-RU" sz="2800" b="1" dirty="0" smtClean="0">
                <a:hlinkClick r:id="rId3" action="ppaction://hlinksldjump"/>
              </a:rPr>
              <a:t>2</a:t>
            </a:r>
            <a:endParaRPr lang="ru-RU" sz="2800" b="1" dirty="0" smtClean="0"/>
          </a:p>
          <a:p>
            <a:pPr algn="ctr"/>
            <a:r>
              <a:rPr lang="ru-RU" sz="2800" b="1" dirty="0" smtClean="0">
                <a:hlinkClick r:id="rId4" action="ppaction://hlinksldjump"/>
              </a:rPr>
              <a:t>ТАБЛИЦА</a:t>
            </a:r>
            <a:endParaRPr lang="ru-RU" sz="2800" b="1" dirty="0"/>
          </a:p>
          <a:p>
            <a:endParaRPr lang="ru-RU" sz="2800" dirty="0"/>
          </a:p>
          <a:p>
            <a:r>
              <a:rPr lang="ru-RU" b="1" dirty="0"/>
              <a:t>III. Задание.  СХЕМА 2.  </a:t>
            </a:r>
          </a:p>
          <a:p>
            <a:r>
              <a:rPr lang="ru-RU" sz="1600" dirty="0"/>
              <a:t>Сравните  с 1 схемой. (Что общего и какие отличия вы увидели?)</a:t>
            </a:r>
          </a:p>
          <a:p>
            <a:r>
              <a:rPr lang="ru-RU" sz="1600" dirty="0"/>
              <a:t>Общее – власть искала союзников при объединении страны</a:t>
            </a:r>
          </a:p>
          <a:p>
            <a:r>
              <a:rPr lang="ru-RU" sz="1600" dirty="0"/>
              <a:t>Различия: Р – союзник – церковь; Е – 3 сословие</a:t>
            </a:r>
            <a:r>
              <a:rPr lang="ru-RU" sz="1600" dirty="0" smtClean="0"/>
              <a:t>.</a:t>
            </a:r>
          </a:p>
          <a:p>
            <a:endParaRPr lang="ru-RU" sz="1600" dirty="0" smtClean="0"/>
          </a:p>
          <a:p>
            <a:r>
              <a:rPr lang="ru-RU" sz="1600" dirty="0"/>
              <a:t>Т.О. 1. Объединение страны было закономерным этапом развития государства  при переходе от феодальной раздробленности к централизованному государству.</a:t>
            </a:r>
          </a:p>
          <a:p>
            <a:r>
              <a:rPr lang="ru-RU" sz="1600" dirty="0"/>
              <a:t>        2. На Руси  к середине  15 века сложились предпосылки  объединения русских земель в единое государство (экономические, политические)</a:t>
            </a:r>
          </a:p>
          <a:p>
            <a:endParaRPr lang="ru-RU" sz="16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66392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Илья\Desktop\Снимо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3"/>
            <a:ext cx="8489950" cy="547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221854" y="6309320"/>
            <a:ext cx="605730" cy="36004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511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Илья\Desktop\Снимок 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8177213" cy="518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251520" y="6453336"/>
            <a:ext cx="504056" cy="28803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33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83214"/>
              </p:ext>
            </p:extLst>
          </p:nvPr>
        </p:nvGraphicFramePr>
        <p:xfrm>
          <a:off x="971600" y="1196752"/>
          <a:ext cx="7416824" cy="422090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91885"/>
                <a:gridCol w="991885"/>
                <a:gridCol w="985019"/>
                <a:gridCol w="1836873"/>
                <a:gridCol w="2611162"/>
              </a:tblGrid>
              <a:tr h="24828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Даты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Представители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Сотрудничество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Результаты сотрудничества РПЦ и князей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Духовная власть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Светская власть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76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1326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Митрополит Петр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Иван Калита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 переезд митрополита из Владимира в Москву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 московские князья добились признания митрополита Петра местнопочитаемым святым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- строительство первых каменных храмов в Москве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 преемственность власти от Великих князей Владимирских  к Московским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 люди верили, что у Москвы появился небесный заступник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 поддержка церкви обеспечивала успех политики московских князей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- превращение Москвы в церковную столицу Руси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323528" y="6309320"/>
            <a:ext cx="576064" cy="36004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269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858</Words>
  <Application>Microsoft Office PowerPoint</Application>
  <PresentationFormat>Экран (4:3)</PresentationFormat>
  <Paragraphs>116</Paragraphs>
  <Slides>14</Slides>
  <Notes>0</Notes>
  <HiddenSlides>3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Тема Office</vt:lpstr>
      <vt:lpstr>1_Оформление по умолчанию</vt:lpstr>
      <vt:lpstr>Документ</vt:lpstr>
      <vt:lpstr>Урок по теме: Русская Православная Церковь(РПЦ) в сер. XIII-XV вв.</vt:lpstr>
      <vt:lpstr>Цель проекта </vt:lpstr>
      <vt:lpstr>Конспект урока в 6 классе по теме «Русская православная церковь в второй половине XIII - середине XV вв.» </vt:lpstr>
      <vt:lpstr>Актуализация: 1.  Какой вклад внесла Русская православная церковь (РПЦ) в борьбу с Ордой? (благословение князя Дмитрия Ивановича Сергием Радонежским на борьбу с Ордой, участие монахов Пересвета и Осляби в Куликовской битве)  Сегодня мы  с вами расширим представления  о роли и значении РПЦ в истории России и сравним положение РПЦ  с положением католической церкви в З. Европе.  Изучение нового материала:  1.Москва - духовный центр Руси.  I. Задание: Рассмотрите схему 1. «Русь».  Какие вопросы у вас возникли при рассмотрении схемы? Чего, на ваш взгляд, в ней недостаёт? (Причины/цели сотрудничества). Заполните схему. Для этого – прочитать п.1 параграфа 25.                       Вывод : Почему светская и духовная власть были заинтересованы в сотрудничестве? (общую цель — объединение сил  в борьбе   с Ордой за независимость Руси и самой церкви)  II. Задание: ответьте на вопросы к прочитанному тексту п.1. и заполните таблицу (раздаточный материал). Задание можете выполнять в парах (группах).         </vt:lpstr>
      <vt:lpstr>Вопросы по п. 1:  Какими фактами можно подтвердить это сотрудничество?   Как это сотрудничество повлияло на усиление Москвы?   Как сотрудничество укрепило позиции церкви?  Роль РПЦ в объединении страны под властью Москвы</vt:lpstr>
      <vt:lpstr>Давайте вспомним, какими были взаимоотношения церкви и власти в З. Европе (конфликт в борьбе за верховенство).    </vt:lpstr>
      <vt:lpstr>Презентация PowerPoint</vt:lpstr>
      <vt:lpstr>Презентация PowerPoint</vt:lpstr>
      <vt:lpstr>Презентация PowerPoint</vt:lpstr>
      <vt:lpstr>Презентация PowerPoint</vt:lpstr>
      <vt:lpstr> Сергий Радонежский.</vt:lpstr>
      <vt:lpstr>Презентация PowerPoint</vt:lpstr>
      <vt:lpstr>Продукт проекта</vt:lpstr>
      <vt:lpstr>Список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</dc:title>
  <cp:lastModifiedBy>Илья</cp:lastModifiedBy>
  <cp:revision>43</cp:revision>
  <dcterms:modified xsi:type="dcterms:W3CDTF">2012-10-22T04:05:59Z</dcterms:modified>
</cp:coreProperties>
</file>