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7"/>
  </p:notesMasterIdLst>
  <p:sldIdLst>
    <p:sldId id="256" r:id="rId2"/>
    <p:sldId id="290" r:id="rId3"/>
    <p:sldId id="272" r:id="rId4"/>
    <p:sldId id="273" r:id="rId5"/>
    <p:sldId id="275" r:id="rId6"/>
    <p:sldId id="276" r:id="rId7"/>
    <p:sldId id="277" r:id="rId8"/>
    <p:sldId id="279" r:id="rId9"/>
    <p:sldId id="265" r:id="rId10"/>
    <p:sldId id="291" r:id="rId11"/>
    <p:sldId id="294" r:id="rId12"/>
    <p:sldId id="289" r:id="rId13"/>
    <p:sldId id="281" r:id="rId14"/>
    <p:sldId id="280" r:id="rId15"/>
    <p:sldId id="284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00"/>
    <a:srgbClr val="FF0000"/>
    <a:srgbClr val="CC3399"/>
    <a:srgbClr val="996633"/>
    <a:srgbClr val="A50021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2052" y="-8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99EF4C6-442E-480C-A619-DDE91DFA10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74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561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562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76686-D834-4534-A79C-8AD5CE7E47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A30AF-0C91-4EEA-8D72-668D0043F2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284F5-DDDB-4407-A1EA-0E37168AAD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EA3A9-903F-40A2-9E4F-7657A93C43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EEE5C-8971-4126-B01D-267B3A000E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1DED8-D586-4F85-9A8F-7804EE7924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26133-0F4D-424D-813C-87042E75C0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65D0C-DB5C-4059-B519-EFCB1D59AA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984C2-4139-46B1-8E7A-56B2446765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424FC-B904-4E2A-8F26-2EF63AE367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14566-3011-472A-9AFF-A1A2F3B409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6499B-2EC0-4F11-A9AB-CF06A24B03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F5A3C273-BADC-4E3C-9902-A985B47144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459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1.jpeg"/><Relationship Id="rId2" Type="http://schemas.openxmlformats.org/officeDocument/2006/relationships/hyperlink" Target="http://ru.wikipedia.org/wiki/%D0%A4%D0%B0%D0%B9%D0%BB:Yerkes_40_inch_Refractor_Telescope-2006.jpg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ru.wikipedia.org/wiki/%D0%A4%D0%B0%D0%B9%D0%BB:ArchenholdObservatory-GreatRefractor.jpg" TargetMode="External"/><Relationship Id="rId5" Type="http://schemas.openxmlformats.org/officeDocument/2006/relationships/image" Target="../media/image10.jpeg"/><Relationship Id="rId4" Type="http://schemas.openxmlformats.org/officeDocument/2006/relationships/hyperlink" Target="http://ru.wikipedia.org/wiki/%D0%A4%D0%B0%D0%B9%D0%BB:Refraktor_Wien_Kerschbaum_1.jpg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ru.wikipedia.org/wiki/%D0%A4%D0%B0%D0%B9%D0%BB:Cosmetic_Contact_Lenses.JPG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0B3E7EA-82AF-4C5D-94D8-338E61B61404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990600"/>
            <a:ext cx="8229600" cy="609600"/>
          </a:xfrm>
        </p:spPr>
        <p:txBody>
          <a:bodyPr/>
          <a:lstStyle/>
          <a:p>
            <a:pPr>
              <a:defRPr/>
            </a:pPr>
            <a:r>
              <a:rPr lang="ru-RU" sz="2800" dirty="0" smtClean="0">
                <a:solidFill>
                  <a:srgbClr val="00B0F0"/>
                </a:solidFill>
                <a:latin typeface="Arial Black" pitchFamily="34" charset="0"/>
              </a:rPr>
              <a:t>Урок-практикум  по теме</a:t>
            </a:r>
            <a:br>
              <a:rPr lang="ru-RU" sz="2800" dirty="0" smtClean="0">
                <a:solidFill>
                  <a:srgbClr val="00B0F0"/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rgbClr val="00B0F0"/>
                </a:solidFill>
                <a:latin typeface="Arial Black" pitchFamily="34" charset="0"/>
              </a:rPr>
              <a:t> «Практическое применение геометрической оптики. Линзы»</a:t>
            </a:r>
            <a:r>
              <a:rPr lang="ru-RU" sz="2800" dirty="0" smtClean="0">
                <a:solidFill>
                  <a:srgbClr val="00B0F0"/>
                </a:solidFill>
              </a:rPr>
              <a:t/>
            </a:r>
            <a:br>
              <a:rPr lang="ru-RU" sz="2800" dirty="0" smtClean="0">
                <a:solidFill>
                  <a:srgbClr val="00B0F0"/>
                </a:solidFill>
              </a:rPr>
            </a:br>
            <a:endParaRPr lang="ru-RU" sz="2800" b="1" dirty="0" smtClean="0">
              <a:solidFill>
                <a:srgbClr val="00B0F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3076" name="Picture 6"/>
          <p:cNvPicPr>
            <a:picLocks noChangeAspect="1" noChangeArrowheads="1"/>
          </p:cNvPicPr>
          <p:nvPr/>
        </p:nvPicPr>
        <p:blipFill>
          <a:blip r:embed="rId2" cstate="print"/>
          <a:srcRect l="6291" t="12230" r="64545" b="18471"/>
          <a:stretch>
            <a:fillRect/>
          </a:stretch>
        </p:blipFill>
        <p:spPr bwMode="auto">
          <a:xfrm>
            <a:off x="228600" y="2057400"/>
            <a:ext cx="3886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8"/>
          <p:cNvPicPr>
            <a:picLocks noChangeAspect="1" noChangeArrowheads="1"/>
          </p:cNvPicPr>
          <p:nvPr/>
        </p:nvPicPr>
        <p:blipFill>
          <a:blip r:embed="rId2" cstate="print"/>
          <a:srcRect l="68965" t="9135" r="2771" b="15802"/>
          <a:stretch>
            <a:fillRect/>
          </a:stretch>
        </p:blipFill>
        <p:spPr bwMode="auto">
          <a:xfrm>
            <a:off x="304800" y="4495800"/>
            <a:ext cx="3886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1" descr="LINZ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2286000"/>
            <a:ext cx="441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4114800" y="5257800"/>
            <a:ext cx="4876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ru-RU" sz="2000" b="1" kern="0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</p:txBody>
      </p:sp>
      <p:pic>
        <p:nvPicPr>
          <p:cNvPr id="13317" name="Рисунок 4" descr="Ход лучей в трубе Галилея.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 l="957" t="4575" r="3250" b="18301"/>
          <a:stretch>
            <a:fillRect/>
          </a:stretch>
        </p:blipFill>
        <p:spPr bwMode="auto">
          <a:xfrm>
            <a:off x="457200" y="381000"/>
            <a:ext cx="83058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533400" y="-381000"/>
            <a:ext cx="8229600" cy="381000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429000"/>
          </a:xfrm>
        </p:spPr>
        <p:txBody>
          <a:bodyPr/>
          <a:lstStyle/>
          <a:p>
            <a:endParaRPr lang="ru-RU" dirty="0" smtClean="0"/>
          </a:p>
        </p:txBody>
      </p:sp>
      <p:pic>
        <p:nvPicPr>
          <p:cNvPr id="14341" name="Рисунок 4" descr="Труба Кеплера. Ход лучей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 l="3250" t="4575" r="4207" b="13072"/>
          <a:stretch>
            <a:fillRect/>
          </a:stretch>
        </p:blipFill>
        <p:spPr bwMode="auto">
          <a:xfrm>
            <a:off x="0" y="609600"/>
            <a:ext cx="91440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7200" y="609599"/>
            <a:ext cx="8153400" cy="461665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>
              <a:defRPr/>
            </a:pPr>
            <a:r>
              <a:rPr lang="ru-RU" sz="2400" dirty="0">
                <a:ln w="12700">
                  <a:solidFill>
                    <a:srgbClr val="00B05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     </a:t>
            </a:r>
            <a:r>
              <a:rPr lang="ru-RU" sz="2400" dirty="0">
                <a:ln w="12700">
                  <a:solidFill>
                    <a:srgbClr val="00B05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Использование системы линз в Астрономии </a:t>
            </a:r>
          </a:p>
        </p:txBody>
      </p:sp>
      <p:sp>
        <p:nvSpPr>
          <p:cNvPr id="15364" name="Rectangle 1"/>
          <p:cNvSpPr>
            <a:spLocks noChangeArrowheads="1"/>
          </p:cNvSpPr>
          <p:nvPr/>
        </p:nvSpPr>
        <p:spPr bwMode="auto">
          <a:xfrm>
            <a:off x="1219200" y="1310948"/>
            <a:ext cx="46482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Рефрактор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— оптический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телескоп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котором для собирания света используется система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линз, называемая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объективом.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5" name="Рисунок 5" descr="http://upload.wikimedia.org/wikipedia/commons/thumb/0/01/Yerkes_40_inch_Refractor_Telescope-2006.jpg/90px-Yerkes_40_inch_Refractor_Telescope-2006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429000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Рисунок 6" descr="http://upload.wikimedia.org/wikipedia/commons/thumb/6/67/Refraktor_Wien_Kerschbaum_1.jpg/120px-Refraktor_Wien_Kerschbaum_1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0" y="3581400"/>
            <a:ext cx="23241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Рисунок 7" descr="http://upload.wikimedia.org/wikipedia/commons/thumb/2/20/ArchenholdObservatory-GreatRefractor.jpg/90px-ArchenholdObservatory-GreatRefractor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91200" y="2438400"/>
            <a:ext cx="2895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Номер слайда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2ED8004-B585-4374-9592-17CC7543D103}" type="slidenum">
              <a:rPr lang="ru-RU" smtClean="0"/>
              <a:pPr/>
              <a:t>13</a:t>
            </a:fld>
            <a:endParaRPr lang="ru-RU" smtClean="0"/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5943600" y="474430"/>
            <a:ext cx="228600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Контактные линзы.</a:t>
            </a:r>
            <a:endParaRPr lang="ru-RU" sz="2000" dirty="0">
              <a:latin typeface="Arial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endParaRPr lang="ru-RU" dirty="0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6388" name="Рисунок 16" descr="Кто изобрел контактные линзы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457200"/>
            <a:ext cx="220980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Rectangle 3"/>
          <p:cNvSpPr>
            <a:spLocks noChangeArrowheads="1"/>
          </p:cNvSpPr>
          <p:nvPr/>
        </p:nvSpPr>
        <p:spPr bwMode="auto">
          <a:xfrm rot="10800000" flipV="1">
            <a:off x="304800" y="2547058"/>
            <a:ext cx="7620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Впервые идею использовать контактную коррекцию высказал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Леонардо да Винчи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в 1508 году. В архиве его работ находится рисунок глаза с заполненной водой ванночкой — прообразом современных контактных линз.</a:t>
            </a:r>
          </a:p>
          <a:p>
            <a:pPr eaLnBrk="0" hangingPunct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 1888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году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Адольф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Фик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описал первую стеклянную линзу, обладающую оптической силой. </a:t>
            </a:r>
          </a:p>
          <a:p>
            <a:pPr eaLnBrk="0" hangingPunct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Изготовил же первую линзу и внедрил во врачебную практику немецкий изобретатель Август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Мюллер.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 1960-х годов контактные линзы изготавливали только из органического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стекла. 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1960 г. чешский ученый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Отто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Вихтерле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изготовил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первую мягкую контактную линзу.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Номер слайда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4570105-0B86-4467-A5BB-9947754E977D}" type="slidenum">
              <a:rPr lang="ru-RU" smtClean="0"/>
              <a:pPr/>
              <a:t>14</a:t>
            </a:fld>
            <a:endParaRPr lang="ru-RU" smtClean="0"/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7412" name="Рисунок 4" descr="http://upload.wikimedia.org/wikipedia/commons/thumb/1/1a/Cosmetic_Contact_Lenses.JPG/220px-Cosmetic_Contact_Lense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7200"/>
            <a:ext cx="2514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Rectangle 3"/>
          <p:cNvSpPr>
            <a:spLocks noChangeArrowheads="1"/>
          </p:cNvSpPr>
          <p:nvPr/>
        </p:nvSpPr>
        <p:spPr bwMode="auto">
          <a:xfrm>
            <a:off x="2819400" y="1050042"/>
            <a:ext cx="3581400" cy="1200329"/>
          </a:xfrm>
          <a:prstGeom prst="rect">
            <a:avLst/>
          </a:prstGeom>
          <a:solidFill>
            <a:srgbClr val="F9F9F9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Мужчина с контактными линзами, изменяющими цвет глаз.</a:t>
            </a:r>
            <a:endParaRPr lang="ru-RU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17414" name="Рисунок 6" descr="http://upload.wikimedia.org/wikipedia/commons/thumb/4/42/Contactlenzen_Confortissimo.JPG/250px-Contactlenzen_Confortissim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38800" y="2533650"/>
            <a:ext cx="25146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Рисунок 7" descr="http://www.dioptrica.ru/bitrix/templates/dioptrica/images/pic_0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000" y="3733800"/>
            <a:ext cx="3429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4"/>
          <p:cNvSpPr>
            <a:spLocks noChangeArrowheads="1" noChangeShapeType="1"/>
          </p:cNvSpPr>
          <p:nvPr/>
        </p:nvSpPr>
        <p:spPr bwMode="auto">
          <a:xfrm>
            <a:off x="685800" y="609600"/>
            <a:ext cx="7772400" cy="166687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r>
              <a:rPr lang="ru-RU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</a:t>
            </a:r>
          </a:p>
          <a:p>
            <a:r>
              <a:rPr lang="ru-RU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itchFamily="18" charset="0"/>
                <a:cs typeface="Times New Roman" pitchFamily="18" charset="0"/>
              </a:rPr>
              <a:t>за  работу   на   уроке !</a:t>
            </a:r>
          </a:p>
        </p:txBody>
      </p:sp>
      <p:pic>
        <p:nvPicPr>
          <p:cNvPr id="43013" name="Picture 5" descr="AN087"/>
          <p:cNvPicPr>
            <a:picLocks noGrp="1" noChangeAspect="1" noChangeArrowheads="1" noCrop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87450" y="2924175"/>
            <a:ext cx="1920875" cy="2233613"/>
          </a:xfrm>
        </p:spPr>
      </p:pic>
      <p:pic>
        <p:nvPicPr>
          <p:cNvPr id="43014" name="Picture 6" descr="AN349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063" y="3789363"/>
            <a:ext cx="2249487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DE59F5C-C6D6-4AE1-A6D8-7573FAC61199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4479925" y="2967038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endParaRPr lang="ru-RU" sz="5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477083"/>
            <a:ext cx="9144000" cy="35394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r">
              <a:defRPr/>
            </a:pP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Науку все глубже постигнуть стремись,</a:t>
            </a:r>
            <a:br>
              <a:rPr lang="ru-RU" sz="32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Познанием вечного жаждой томись. </a:t>
            </a:r>
            <a:br>
              <a:rPr lang="ru-RU" sz="32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Лишь первых познаний блеснет тебе свет, </a:t>
            </a:r>
            <a:br>
              <a:rPr lang="ru-RU" sz="32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Узнаешь: предела для знания нет.</a:t>
            </a:r>
          </a:p>
          <a:p>
            <a:pPr algn="r">
              <a:defRPr/>
            </a:pP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32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3200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(Фирдоуси. Персидский и таджикский поэт, 940–1030 гг.)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Номер слайда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D691366-5480-494E-8FDF-7E3EB94D5A42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5123" name="WordArt 5"/>
          <p:cNvSpPr>
            <a:spLocks noChangeArrowheads="1" noChangeShapeType="1" noTextEdit="1"/>
          </p:cNvSpPr>
          <p:nvPr/>
        </p:nvSpPr>
        <p:spPr bwMode="auto">
          <a:xfrm>
            <a:off x="685800" y="609600"/>
            <a:ext cx="24384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Цели: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600200"/>
            <a:ext cx="8382000" cy="45243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2">
              <a:buFont typeface="Wingdings" pitchFamily="2" charset="2"/>
              <a:buChar char="q"/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обобщить знания  о линзах и их физических свойствах;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2">
              <a:defRPr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q"/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осуществить межпредметные связи с астрономией, биологией , историей и литературой  путём формирования  практических  умений применять знания о свойствах линз    для сборки  простейших оптических систем.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9448BDE-C00C-4BB5-9792-5A0970DE72DD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762000" y="1066800"/>
            <a:ext cx="83595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ходе урока мы должны решить следующие </a:t>
            </a:r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задачи: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5400" y="1752600"/>
            <a:ext cx="7086600" cy="43088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2">
              <a:buFont typeface="Wingdings" pitchFamily="2" charset="2"/>
              <a:buChar char="§"/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повторить материал о линзах</a:t>
            </a:r>
          </a:p>
          <a:p>
            <a:pPr lvl="2"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2">
              <a:buFont typeface="Wingdings" pitchFamily="2" charset="2"/>
              <a:buChar char="§"/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собрать модели микроскопа, трубы Кеплера и трубы Галилея </a:t>
            </a:r>
          </a:p>
          <a:p>
            <a:pPr lvl="2">
              <a:defRPr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§"/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расширить кругозор в области  практического применения  комбинаций линз.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Номер слайда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AA95E97-731F-4CB0-A25A-129C151FF64E}" type="slidenum">
              <a:rPr lang="ru-RU" smtClean="0"/>
              <a:pPr/>
              <a:t>5</a:t>
            </a:fld>
            <a:endParaRPr lang="ru-RU" smtClean="0"/>
          </a:p>
        </p:txBody>
      </p:sp>
      <p:pic>
        <p:nvPicPr>
          <p:cNvPr id="7171" name="Picture 2" descr="http://t3.gstatic.com/images?q=tbn:ANd9GcS6KSaTxjPJmxuuneuBdn57ZPI-Lf8lgaY0QiE2zPjHnUp2CjL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371600"/>
            <a:ext cx="3352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4114800" y="565736"/>
            <a:ext cx="35814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“Линза </a:t>
            </a:r>
            <a:r>
              <a:rPr lang="ru-RU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слово латинское и означает чечевица. Чечевица – растение, плоды которого похожи на горох, но горошины не круглые,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имеют вид пузатых лепешек. Поэтому все круглые стекла, имеющие такую форму, стали называть - линзами.”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Номер слайда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4683BF7-B793-40AF-9F3F-2760D11E69CD}" type="slidenum">
              <a:rPr lang="ru-RU" smtClean="0"/>
              <a:pPr/>
              <a:t>6</a:t>
            </a:fld>
            <a:endParaRPr lang="ru-RU" smtClean="0"/>
          </a:p>
        </p:txBody>
      </p:sp>
      <p:pic>
        <p:nvPicPr>
          <p:cNvPr id="8195" name="Рисунок 3" descr="http://class-fizika.narod.ru/ochki/1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838200"/>
            <a:ext cx="2438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4038600" y="372625"/>
            <a:ext cx="33528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19050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Увеличение букв шаровидным куском стекла описал 900 лет тому назад арабский ученый Ибн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аль-Хайсам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Альгазен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indent="190500" eaLnBrk="0" hangingPunct="0"/>
            <a:endParaRPr lang="ru-RU" dirty="0">
              <a:latin typeface="Arial" charset="0"/>
            </a:endParaRPr>
          </a:p>
        </p:txBody>
      </p:sp>
      <p:sp>
        <p:nvSpPr>
          <p:cNvPr id="8197" name="Rectangle 3"/>
          <p:cNvSpPr>
            <a:spLocks noChangeArrowheads="1"/>
          </p:cNvSpPr>
          <p:nvPr/>
        </p:nvSpPr>
        <p:spPr bwMode="auto">
          <a:xfrm rot="10800000" flipV="1">
            <a:off x="2819400" y="3077558"/>
            <a:ext cx="4419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19050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Именно этого ученого следует считать одним из первых предшественников создателей очковой оптики.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Номер слайда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B356ECC-6B94-41A4-85CD-01618B29DCC1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3581400" y="323964"/>
            <a:ext cx="31242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19050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Впервые линзы для научных целей применил францисканский монах Роджер Бэкон (1214—1294).</a:t>
            </a:r>
          </a:p>
        </p:txBody>
      </p:sp>
      <p:pic>
        <p:nvPicPr>
          <p:cNvPr id="9220" name="Рисунок 16" descr="http://class-fizika.narod.ru/ochki/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838200"/>
            <a:ext cx="1981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3"/>
          <p:cNvSpPr>
            <a:spLocks noChangeArrowheads="1"/>
          </p:cNvSpPr>
          <p:nvPr/>
        </p:nvSpPr>
        <p:spPr bwMode="auto">
          <a:xfrm rot="10800000" flipV="1">
            <a:off x="2286000" y="2684691"/>
            <a:ext cx="5638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19050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Он писал о свойствах стеклянного шара и о возможности применения его для людей со слабыми глазами. Бэкон использовал линзы во многих своих опытах. и даже поднес одну папе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Клименту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IV, прося его попробовать применить ее.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CBF01E9-47D0-4C46-A1AA-CA782ED04A5A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533400"/>
            <a:ext cx="7793038" cy="928688"/>
          </a:xfrm>
        </p:spPr>
        <p:txBody>
          <a:bodyPr/>
          <a:lstStyle/>
          <a:p>
            <a:pPr algn="ctr" eaLnBrk="1" hangingPunct="1"/>
            <a:r>
              <a:rPr lang="ru-RU" sz="4000" smtClean="0">
                <a:solidFill>
                  <a:srgbClr val="660066"/>
                </a:solidFill>
              </a:rPr>
              <a:t>Два вида линз:</a:t>
            </a:r>
            <a:br>
              <a:rPr lang="ru-RU" sz="4000" smtClean="0">
                <a:solidFill>
                  <a:srgbClr val="660066"/>
                </a:solidFill>
              </a:rPr>
            </a:br>
            <a:endParaRPr lang="ru-RU" sz="4000" smtClean="0">
              <a:solidFill>
                <a:srgbClr val="660066"/>
              </a:solidFill>
            </a:endParaRPr>
          </a:p>
        </p:txBody>
      </p:sp>
      <p:pic>
        <p:nvPicPr>
          <p:cNvPr id="10244" name="Picture 5"/>
          <p:cNvPicPr>
            <a:picLocks noChangeAspect="1" noChangeArrowheads="1"/>
          </p:cNvPicPr>
          <p:nvPr/>
        </p:nvPicPr>
        <p:blipFill>
          <a:blip r:embed="rId2" cstate="print">
            <a:lum contrast="30000"/>
          </a:blip>
          <a:srcRect l="7887" t="6050" r="27887" b="61278"/>
          <a:stretch>
            <a:fillRect/>
          </a:stretch>
        </p:blipFill>
        <p:spPr bwMode="auto">
          <a:xfrm>
            <a:off x="304800" y="1447800"/>
            <a:ext cx="4343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6"/>
          <p:cNvPicPr>
            <a:picLocks noChangeAspect="1" noChangeArrowheads="1"/>
          </p:cNvPicPr>
          <p:nvPr/>
        </p:nvPicPr>
        <p:blipFill>
          <a:blip r:embed="rId2" cstate="print">
            <a:lum contrast="30000"/>
          </a:blip>
          <a:srcRect l="6950" t="45882" r="21236" b="16907"/>
          <a:stretch>
            <a:fillRect/>
          </a:stretch>
        </p:blipFill>
        <p:spPr bwMode="auto">
          <a:xfrm>
            <a:off x="304800" y="4267200"/>
            <a:ext cx="4724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Rectangle 7"/>
          <p:cNvSpPr>
            <a:spLocks noChangeArrowheads="1"/>
          </p:cNvSpPr>
          <p:nvPr/>
        </p:nvSpPr>
        <p:spPr bwMode="auto">
          <a:xfrm>
            <a:off x="4953000" y="2057400"/>
            <a:ext cx="3754438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000">
                <a:solidFill>
                  <a:srgbClr val="0000FF"/>
                </a:solidFill>
                <a:latin typeface="Arial" charset="0"/>
              </a:rPr>
              <a:t>выпуклые</a:t>
            </a:r>
            <a:br>
              <a:rPr lang="ru-RU" sz="4000">
                <a:solidFill>
                  <a:srgbClr val="0000FF"/>
                </a:solidFill>
                <a:latin typeface="Arial" charset="0"/>
              </a:rPr>
            </a:br>
            <a:endParaRPr lang="ru-RU" sz="40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247" name="Rectangle 8"/>
          <p:cNvSpPr>
            <a:spLocks noChangeArrowheads="1"/>
          </p:cNvSpPr>
          <p:nvPr/>
        </p:nvSpPr>
        <p:spPr bwMode="auto">
          <a:xfrm>
            <a:off x="5029200" y="4572000"/>
            <a:ext cx="3754438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000">
                <a:solidFill>
                  <a:srgbClr val="009900"/>
                </a:solidFill>
                <a:latin typeface="Arial" charset="0"/>
              </a:rPr>
              <a:t>вогнутые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B729204-DA5E-4778-99BF-A39497F4230F}" type="slidenum">
              <a:rPr lang="ru-RU" smtClean="0"/>
              <a:pPr/>
              <a:t>9</a:t>
            </a:fld>
            <a:endParaRPr lang="ru-RU" smtClean="0"/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b="1" smtClean="0">
                <a:solidFill>
                  <a:srgbClr val="996633"/>
                </a:solidFill>
              </a:rPr>
              <a:t>оптическая сила линзы</a:t>
            </a:r>
            <a:r>
              <a:rPr lang="ru-RU" sz="4000" i="1" smtClean="0">
                <a:solidFill>
                  <a:srgbClr val="996633"/>
                </a:solidFill>
              </a:rPr>
              <a:t/>
            </a:r>
            <a:br>
              <a:rPr lang="ru-RU" sz="4000" i="1" smtClean="0">
                <a:solidFill>
                  <a:srgbClr val="996633"/>
                </a:solidFill>
              </a:rPr>
            </a:br>
            <a:endParaRPr lang="ru-RU" sz="4000" b="1" smtClean="0">
              <a:solidFill>
                <a:srgbClr val="996633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2667000" y="1371600"/>
            <a:ext cx="5867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>
                <a:solidFill>
                  <a:srgbClr val="0000FF"/>
                </a:solidFill>
              </a:rPr>
              <a:t>D</a:t>
            </a:r>
            <a:r>
              <a:rPr lang="ru-RU" sz="8000">
                <a:solidFill>
                  <a:srgbClr val="0000FF"/>
                </a:solidFill>
              </a:rPr>
              <a:t> =</a:t>
            </a:r>
            <a:r>
              <a:rPr lang="ru-RU" sz="8000">
                <a:solidFill>
                  <a:srgbClr val="0000FF"/>
                </a:solidFill>
                <a:cs typeface="Tahoma" pitchFamily="34" charset="0"/>
              </a:rPr>
              <a:t>—</a:t>
            </a:r>
            <a:endParaRPr lang="ru-RU" sz="8000">
              <a:solidFill>
                <a:srgbClr val="0000FF"/>
              </a:solidFill>
            </a:endParaRPr>
          </a:p>
        </p:txBody>
      </p:sp>
      <p:sp>
        <p:nvSpPr>
          <p:cNvPr id="11269" name="Rectangle 7"/>
          <p:cNvSpPr>
            <a:spLocks noChangeArrowheads="1"/>
          </p:cNvSpPr>
          <p:nvPr/>
        </p:nvSpPr>
        <p:spPr bwMode="auto">
          <a:xfrm>
            <a:off x="2438400" y="2895600"/>
            <a:ext cx="3943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5400">
                <a:solidFill>
                  <a:srgbClr val="660066"/>
                </a:solidFill>
              </a:rPr>
              <a:t>[D]  =1дптр</a:t>
            </a:r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381000" y="3962400"/>
            <a:ext cx="96583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800">
                <a:solidFill>
                  <a:schemeClr val="bg2"/>
                </a:solidFill>
              </a:rPr>
              <a:t>1 дптр (диоптрий)— это оптическая сила линзы </a:t>
            </a:r>
          </a:p>
          <a:p>
            <a:r>
              <a:rPr lang="ru-RU" sz="2800">
                <a:solidFill>
                  <a:schemeClr val="bg2"/>
                </a:solidFill>
              </a:rPr>
              <a:t>                               с фокусным расстоянием 1м.</a:t>
            </a:r>
          </a:p>
        </p:txBody>
      </p:sp>
      <p:sp>
        <p:nvSpPr>
          <p:cNvPr id="11271" name="WordArt 10"/>
          <p:cNvSpPr>
            <a:spLocks noChangeArrowheads="1" noChangeShapeType="1" noTextEdit="1"/>
          </p:cNvSpPr>
          <p:nvPr/>
        </p:nvSpPr>
        <p:spPr bwMode="auto">
          <a:xfrm>
            <a:off x="4724400" y="1295400"/>
            <a:ext cx="304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11272" name="WordArt 11"/>
          <p:cNvSpPr>
            <a:spLocks noChangeArrowheads="1" noChangeShapeType="1" noTextEdit="1"/>
          </p:cNvSpPr>
          <p:nvPr/>
        </p:nvSpPr>
        <p:spPr bwMode="auto">
          <a:xfrm>
            <a:off x="4876800" y="2209800"/>
            <a:ext cx="381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F</a:t>
            </a:r>
            <a:endParaRPr lang="ru-RU" sz="3600" kern="1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11273" name="Rectangle 12"/>
          <p:cNvSpPr>
            <a:spLocks noChangeArrowheads="1"/>
          </p:cNvSpPr>
          <p:nvPr/>
        </p:nvSpPr>
        <p:spPr bwMode="auto">
          <a:xfrm>
            <a:off x="381000" y="5029200"/>
            <a:ext cx="96583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>
                <a:solidFill>
                  <a:schemeClr val="bg2"/>
                </a:solidFill>
              </a:rPr>
              <a:t>(греч. </a:t>
            </a:r>
            <a:r>
              <a:rPr lang="en-US" sz="2800">
                <a:solidFill>
                  <a:schemeClr val="bg2"/>
                </a:solidFill>
              </a:rPr>
              <a:t>dioptrika,  </a:t>
            </a:r>
            <a:r>
              <a:rPr lang="ru-RU" sz="2800">
                <a:solidFill>
                  <a:schemeClr val="bg2"/>
                </a:solidFill>
              </a:rPr>
              <a:t>от </a:t>
            </a:r>
            <a:r>
              <a:rPr lang="en-US" sz="2800" i="1">
                <a:solidFill>
                  <a:schemeClr val="bg2"/>
                </a:solidFill>
              </a:rPr>
              <a:t>dia</a:t>
            </a:r>
            <a:r>
              <a:rPr lang="ru-RU" sz="2800">
                <a:solidFill>
                  <a:schemeClr val="bg2"/>
                </a:solidFill>
              </a:rPr>
              <a:t> – через, сквозь </a:t>
            </a:r>
          </a:p>
          <a:p>
            <a:pPr algn="ctr"/>
            <a:r>
              <a:rPr lang="ru-RU" sz="2800">
                <a:solidFill>
                  <a:schemeClr val="bg2"/>
                </a:solidFill>
              </a:rPr>
              <a:t>и </a:t>
            </a:r>
            <a:r>
              <a:rPr lang="en-US" sz="2800" i="1">
                <a:solidFill>
                  <a:schemeClr val="bg2"/>
                </a:solidFill>
              </a:rPr>
              <a:t>opteuo</a:t>
            </a:r>
            <a:r>
              <a:rPr lang="ru-RU" sz="2800">
                <a:solidFill>
                  <a:schemeClr val="bg2"/>
                </a:solidFill>
              </a:rPr>
              <a:t> – вижу)</a:t>
            </a:r>
            <a:r>
              <a:rPr lang="en-US" sz="2800">
                <a:solidFill>
                  <a:schemeClr val="bg2"/>
                </a:solidFill>
              </a:rPr>
              <a:t> </a:t>
            </a:r>
            <a:endParaRPr lang="ru-RU" sz="280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1063</TotalTime>
  <Words>250</Words>
  <Application>Microsoft Office PowerPoint</Application>
  <PresentationFormat>Экран (4:3)</PresentationFormat>
  <Paragraphs>50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Пиксел</vt:lpstr>
      <vt:lpstr>Урок-практикум  по теме  «Практическое применение геометрической оптики. Линзы»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Два вида линз: </vt:lpstr>
      <vt:lpstr>оптическая сила линзы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60</cp:revision>
  <cp:lastPrinted>1601-01-01T00:00:00Z</cp:lastPrinted>
  <dcterms:created xsi:type="dcterms:W3CDTF">1601-01-01T00:00:00Z</dcterms:created>
  <dcterms:modified xsi:type="dcterms:W3CDTF">2012-11-05T00:07:36Z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