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2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42490"/>
    <a:srgbClr val="FFCC99"/>
    <a:srgbClr val="FF9966"/>
    <a:srgbClr val="49B1B1"/>
    <a:srgbClr val="FF3300"/>
    <a:srgbClr val="FF5050"/>
    <a:srgbClr val="FFFF66"/>
    <a:srgbClr val="3C92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70" autoAdjust="0"/>
    <p:restoredTop sz="94600" autoAdjust="0"/>
  </p:normalViewPr>
  <p:slideViewPr>
    <p:cSldViewPr>
      <p:cViewPr varScale="1">
        <p:scale>
          <a:sx n="55" d="100"/>
          <a:sy n="55" d="100"/>
        </p:scale>
        <p:origin x="-12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A4B9D45-3E57-4A69-B2A2-5DEFCBD01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7D1FAF6-2CB0-4A74-971A-D600698E3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1A5FD0C7-9816-453D-9490-4C127C464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2639-8408-4F38-AD07-D841C492A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053F-A363-4BCB-9C27-FA70FDDB5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0F54-B8BD-4A71-B939-705D21E61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3FB3-DC8C-4229-8297-DAD25C3BDF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58DC-9F89-44A6-AB8A-94E4AC1CB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5A26-13AE-46D0-8C08-D9BBC5571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F6CD-C33F-4452-B220-8048966DA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3920E-011D-4B1F-BD4F-C3AA57037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9387-F802-4049-9D79-231401DD0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6B57-74AA-42A8-8543-7F3CAF0E4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cs typeface="+mn-cs"/>
              </a:defRPr>
            </a:lvl1pPr>
          </a:lstStyle>
          <a:p>
            <a:pPr>
              <a:defRPr/>
            </a:pPr>
            <a:fld id="{6111B4F0-222C-4968-85DC-5DC75A90D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</p:sp>
      <p:sp>
        <p:nvSpPr>
          <p:cNvPr id="15362" name="Puzzle1"/>
          <p:cNvSpPr>
            <a:spLocks noEditPoints="1" noChangeArrowheads="1"/>
          </p:cNvSpPr>
          <p:nvPr/>
        </p:nvSpPr>
        <p:spPr bwMode="auto">
          <a:xfrm>
            <a:off x="395288" y="4941888"/>
            <a:ext cx="1808162" cy="1150937"/>
          </a:xfrm>
          <a:custGeom>
            <a:avLst/>
            <a:gdLst>
              <a:gd name="T0" fmla="*/ 73917 w 21600"/>
              <a:gd name="T1" fmla="*/ 34564 h 21600"/>
              <a:gd name="T2" fmla="*/ 74922 w 21600"/>
              <a:gd name="T3" fmla="*/ 853 h 21600"/>
              <a:gd name="T4" fmla="*/ 20844 w 21600"/>
              <a:gd name="T5" fmla="*/ 1387 h 21600"/>
              <a:gd name="T6" fmla="*/ 22267 w 21600"/>
              <a:gd name="T7" fmla="*/ 34457 h 21600"/>
              <a:gd name="T8" fmla="*/ 47715 w 21600"/>
              <a:gd name="T9" fmla="*/ 21122 h 21600"/>
              <a:gd name="T10" fmla="*/ 47883 w 21600"/>
              <a:gd name="T11" fmla="*/ 14295 h 21600"/>
              <a:gd name="T12" fmla="*/ 95347 w 21600"/>
              <a:gd name="T13" fmla="*/ 16375 h 21600"/>
              <a:gd name="T14" fmla="*/ 251 w 21600"/>
              <a:gd name="T15" fmla="*/ 163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7 w 21600"/>
              <a:gd name="T25" fmla="*/ 2570 h 21600"/>
              <a:gd name="T26" fmla="*/ 16138 w 21600"/>
              <a:gd name="T27" fmla="*/ 1955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49B1B1">
              <a:alpha val="56862"/>
            </a:srgbClr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ru-RU" sz="120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5363" name="Заголовок 3"/>
          <p:cNvSpPr>
            <a:spLocks noGrp="1"/>
          </p:cNvSpPr>
          <p:nvPr>
            <p:ph type="title"/>
          </p:nvPr>
        </p:nvSpPr>
        <p:spPr>
          <a:xfrm>
            <a:off x="611188" y="1268413"/>
            <a:ext cx="8208962" cy="187325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ГРАЖДАНСКО – ПАТРИОТИЧЕСКОЕ ВОСПИТАНИЕ ДЕТЕЙ ЧЕРЕЗ ПРИОБЩЕНИЕ К ИСТОРИИ РОДНОГО КРАЯ </a:t>
            </a:r>
          </a:p>
        </p:txBody>
      </p:sp>
      <p:sp>
        <p:nvSpPr>
          <p:cNvPr id="15364" name="Текст 5"/>
          <p:cNvSpPr>
            <a:spLocks noGrp="1"/>
          </p:cNvSpPr>
          <p:nvPr>
            <p:ph type="body" sz="half" idx="2"/>
          </p:nvPr>
        </p:nvSpPr>
        <p:spPr>
          <a:xfrm>
            <a:off x="1908175" y="4652963"/>
            <a:ext cx="7127875" cy="220503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1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Выполнила:   воспитатель </a:t>
            </a:r>
          </a:p>
          <a:p>
            <a:pPr>
              <a:lnSpc>
                <a:spcPct val="10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Курмаева Марина Юрьевна</a:t>
            </a:r>
          </a:p>
          <a:p>
            <a:pPr>
              <a:lnSpc>
                <a:spcPct val="100000"/>
              </a:lnSpc>
            </a:pPr>
            <a:endParaRPr lang="ru-RU" sz="1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2012</a:t>
            </a:r>
          </a:p>
          <a:p>
            <a:pPr>
              <a:lnSpc>
                <a:spcPct val="100000"/>
              </a:lnSpc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301208"/>
            <a:ext cx="16561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9966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Оренбург</a:t>
            </a:r>
            <a:endParaRPr lang="ru-RU" dirty="0">
              <a:ln w="18415" cmpd="sng">
                <a:solidFill>
                  <a:srgbClr val="FF9966"/>
                </a:solidFill>
                <a:prstDash val="solid"/>
              </a:ln>
              <a:solidFill>
                <a:srgbClr val="FF99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uzzle3"/>
          <p:cNvSpPr>
            <a:spLocks noEditPoints="1" noChangeArrowheads="1"/>
          </p:cNvSpPr>
          <p:nvPr/>
        </p:nvSpPr>
        <p:spPr bwMode="auto">
          <a:xfrm>
            <a:off x="539750" y="476250"/>
            <a:ext cx="1119188" cy="1520825"/>
          </a:xfrm>
          <a:custGeom>
            <a:avLst/>
            <a:gdLst>
              <a:gd name="T0" fmla="*/ 17565 w 21600"/>
              <a:gd name="T1" fmla="*/ 49356 h 21600"/>
              <a:gd name="T2" fmla="*/ 34767 w 21600"/>
              <a:gd name="T3" fmla="*/ 65832 h 21600"/>
              <a:gd name="T4" fmla="*/ 22280 w 21600"/>
              <a:gd name="T5" fmla="*/ 43090 h 21600"/>
              <a:gd name="T6" fmla="*/ 34767 w 21600"/>
              <a:gd name="T7" fmla="*/ 21967 h 21600"/>
              <a:gd name="T8" fmla="*/ 17772 w 21600"/>
              <a:gd name="T9" fmla="*/ 141 h 21600"/>
              <a:gd name="T10" fmla="*/ 1192 w 21600"/>
              <a:gd name="T11" fmla="*/ 21263 h 21600"/>
              <a:gd name="T12" fmla="*/ 13627 w 21600"/>
              <a:gd name="T13" fmla="*/ 42245 h 21600"/>
              <a:gd name="T14" fmla="*/ 1192 w 21600"/>
              <a:gd name="T15" fmla="*/ 658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7 w 21600"/>
              <a:gd name="T25" fmla="*/ 7711 h 21600"/>
              <a:gd name="T26" fmla="*/ 19149 w 21600"/>
              <a:gd name="T27" fmla="*/ 2024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A6D1D0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  «Парные картинки»</a:t>
            </a:r>
            <a: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Учить сравнивать характерные особенности города в 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прошлом и настоящем.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Парные открытки с одинаковыми видами города в прошлом и настоящем.</a:t>
            </a:r>
          </a:p>
          <a:p>
            <a:pPr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Найди парные картинки с видами города в прошлом и настоящем, сравни их: как выглядят улицы, дома, используемый в строительстве материал, транспорт, одежда людей.</a:t>
            </a:r>
          </a:p>
          <a:p>
            <a:pPr>
              <a:lnSpc>
                <a:spcPct val="100000"/>
              </a:lnSpc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 bwMode="auto">
          <a:xfrm>
            <a:off x="1452563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DSC02465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 bwMode="auto">
          <a:xfrm>
            <a:off x="1476375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uzzle1"/>
          <p:cNvSpPr>
            <a:spLocks noEditPoints="1" noChangeArrowheads="1"/>
          </p:cNvSpPr>
          <p:nvPr/>
        </p:nvSpPr>
        <p:spPr bwMode="auto">
          <a:xfrm>
            <a:off x="468313" y="692150"/>
            <a:ext cx="1808162" cy="1044575"/>
          </a:xfrm>
          <a:custGeom>
            <a:avLst/>
            <a:gdLst>
              <a:gd name="T0" fmla="*/ 73917 w 21600"/>
              <a:gd name="T1" fmla="*/ 31320 h 21600"/>
              <a:gd name="T2" fmla="*/ 74922 w 21600"/>
              <a:gd name="T3" fmla="*/ 773 h 21600"/>
              <a:gd name="T4" fmla="*/ 20844 w 21600"/>
              <a:gd name="T5" fmla="*/ 1257 h 21600"/>
              <a:gd name="T6" fmla="*/ 22267 w 21600"/>
              <a:gd name="T7" fmla="*/ 31223 h 21600"/>
              <a:gd name="T8" fmla="*/ 47715 w 21600"/>
              <a:gd name="T9" fmla="*/ 19140 h 21600"/>
              <a:gd name="T10" fmla="*/ 47883 w 21600"/>
              <a:gd name="T11" fmla="*/ 12953 h 21600"/>
              <a:gd name="T12" fmla="*/ 95347 w 21600"/>
              <a:gd name="T13" fmla="*/ 14838 h 21600"/>
              <a:gd name="T14" fmla="*/ 251 w 21600"/>
              <a:gd name="T15" fmla="*/ 148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7 w 21600"/>
              <a:gd name="T25" fmla="*/ 2570 h 21600"/>
              <a:gd name="T26" fmla="*/ 16138 w 21600"/>
              <a:gd name="T27" fmla="*/ 1955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7FA9C3">
              <a:alpha val="56862"/>
            </a:srgbClr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       «Мой город» </a:t>
            </a:r>
            <a: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Формировать знания детей о городских объектах 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(улица, парк, памятник), о прошлом и настоящем    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родного города, о его «богатствах».</a:t>
            </a:r>
            <a:endParaRPr lang="ru-RU" sz="2400" dirty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Карточки с видами города. Как в любой игре типа домино, карточка разделена на две половины, на одной, например, достояние города – газ, на другой, вид города в прошлом и т.д.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Дети играют по 2-4 человека, по очереди. Выигрывает тот, кто первым закончит подбор картинок, положит их по правилу игры в домино: улица к улице, памятник к памятнику, река к реке и ни разу не ошибётся.</a:t>
            </a:r>
          </a:p>
          <a:p>
            <a:pPr>
              <a:lnSpc>
                <a:spcPct val="100000"/>
              </a:lnSpc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 bwMode="auto">
          <a:xfrm>
            <a:off x="1452563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uzzle3"/>
          <p:cNvSpPr>
            <a:spLocks noEditPoints="1" noChangeArrowheads="1"/>
          </p:cNvSpPr>
          <p:nvPr/>
        </p:nvSpPr>
        <p:spPr bwMode="auto">
          <a:xfrm rot="5400000">
            <a:off x="524669" y="419894"/>
            <a:ext cx="1119187" cy="1520825"/>
          </a:xfrm>
          <a:custGeom>
            <a:avLst/>
            <a:gdLst>
              <a:gd name="T0" fmla="*/ 17565 w 21600"/>
              <a:gd name="T1" fmla="*/ 49356 h 21600"/>
              <a:gd name="T2" fmla="*/ 34767 w 21600"/>
              <a:gd name="T3" fmla="*/ 65832 h 21600"/>
              <a:gd name="T4" fmla="*/ 22280 w 21600"/>
              <a:gd name="T5" fmla="*/ 43090 h 21600"/>
              <a:gd name="T6" fmla="*/ 34767 w 21600"/>
              <a:gd name="T7" fmla="*/ 21967 h 21600"/>
              <a:gd name="T8" fmla="*/ 17772 w 21600"/>
              <a:gd name="T9" fmla="*/ 141 h 21600"/>
              <a:gd name="T10" fmla="*/ 1192 w 21600"/>
              <a:gd name="T11" fmla="*/ 21263 h 21600"/>
              <a:gd name="T12" fmla="*/ 13627 w 21600"/>
              <a:gd name="T13" fmla="*/ 42245 h 21600"/>
              <a:gd name="T14" fmla="*/ 1192 w 21600"/>
              <a:gd name="T15" fmla="*/ 658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7 w 21600"/>
              <a:gd name="T25" fmla="*/ 7711 h 21600"/>
              <a:gd name="T26" fmla="*/ 19149 w 21600"/>
              <a:gd name="T27" fmla="*/ 2024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C99">
              <a:alpha val="74901"/>
            </a:srgb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600" b="1">
              <a:solidFill>
                <a:srgbClr val="284C6A"/>
              </a:solidFill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«Волшебный сундучок».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Развивать интерес к культуре народов нашего края.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ундучок, куклы, комплекты мужской и женской одежды (русской, татарской, казахской, украинской). 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ассмотри национальный костюм, опиши из каких частей он состоит, назови характерные отличия.</a:t>
            </a:r>
          </a:p>
          <a:p>
            <a:pPr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2563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DSC024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6375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DSC024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76375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b="1" dirty="0" smtClean="0">
              <a:solidFill>
                <a:srgbClr val="FF99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r>
              <a:rPr lang="ru-RU" sz="2800" b="1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Уважаемые коллеги! </a:t>
            </a:r>
            <a:br>
              <a:rPr lang="ru-RU" sz="2800" b="1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Представленные игры вы можете использовать </a:t>
            </a:r>
            <a:br>
              <a:rPr lang="ru-RU" sz="2800" b="1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в своей работе с детьми.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Puzzle3"/>
          <p:cNvSpPr>
            <a:spLocks noEditPoints="1" noChangeArrowheads="1"/>
          </p:cNvSpPr>
          <p:nvPr/>
        </p:nvSpPr>
        <p:spPr bwMode="auto">
          <a:xfrm rot="5400000">
            <a:off x="7004844" y="4741069"/>
            <a:ext cx="1119187" cy="1520825"/>
          </a:xfrm>
          <a:custGeom>
            <a:avLst/>
            <a:gdLst>
              <a:gd name="T0" fmla="*/ 17565 w 21600"/>
              <a:gd name="T1" fmla="*/ 49356 h 21600"/>
              <a:gd name="T2" fmla="*/ 34767 w 21600"/>
              <a:gd name="T3" fmla="*/ 65832 h 21600"/>
              <a:gd name="T4" fmla="*/ 22280 w 21600"/>
              <a:gd name="T5" fmla="*/ 43090 h 21600"/>
              <a:gd name="T6" fmla="*/ 34767 w 21600"/>
              <a:gd name="T7" fmla="*/ 21967 h 21600"/>
              <a:gd name="T8" fmla="*/ 17772 w 21600"/>
              <a:gd name="T9" fmla="*/ 141 h 21600"/>
              <a:gd name="T10" fmla="*/ 1192 w 21600"/>
              <a:gd name="T11" fmla="*/ 21263 h 21600"/>
              <a:gd name="T12" fmla="*/ 13627 w 21600"/>
              <a:gd name="T13" fmla="*/ 42245 h 21600"/>
              <a:gd name="T14" fmla="*/ 1192 w 21600"/>
              <a:gd name="T15" fmla="*/ 658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7 w 21600"/>
              <a:gd name="T25" fmla="*/ 7711 h 21600"/>
              <a:gd name="T26" fmla="*/ 19149 w 21600"/>
              <a:gd name="T27" fmla="*/ 2024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A6D1D0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Puzzle3"/>
          <p:cNvSpPr>
            <a:spLocks noEditPoints="1" noChangeArrowheads="1"/>
          </p:cNvSpPr>
          <p:nvPr/>
        </p:nvSpPr>
        <p:spPr bwMode="auto">
          <a:xfrm>
            <a:off x="468313" y="4005263"/>
            <a:ext cx="1119187" cy="1520825"/>
          </a:xfrm>
          <a:custGeom>
            <a:avLst/>
            <a:gdLst>
              <a:gd name="T0" fmla="*/ 17565 w 21600"/>
              <a:gd name="T1" fmla="*/ 49356 h 21600"/>
              <a:gd name="T2" fmla="*/ 34767 w 21600"/>
              <a:gd name="T3" fmla="*/ 65832 h 21600"/>
              <a:gd name="T4" fmla="*/ 22280 w 21600"/>
              <a:gd name="T5" fmla="*/ 43090 h 21600"/>
              <a:gd name="T6" fmla="*/ 34767 w 21600"/>
              <a:gd name="T7" fmla="*/ 21967 h 21600"/>
              <a:gd name="T8" fmla="*/ 17772 w 21600"/>
              <a:gd name="T9" fmla="*/ 141 h 21600"/>
              <a:gd name="T10" fmla="*/ 1192 w 21600"/>
              <a:gd name="T11" fmla="*/ 21263 h 21600"/>
              <a:gd name="T12" fmla="*/ 13627 w 21600"/>
              <a:gd name="T13" fmla="*/ 42245 h 21600"/>
              <a:gd name="T14" fmla="*/ 1192 w 21600"/>
              <a:gd name="T15" fmla="*/ 658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7 w 21600"/>
              <a:gd name="T25" fmla="*/ 7711 h 21600"/>
              <a:gd name="T26" fmla="*/ 19149 w 21600"/>
              <a:gd name="T27" fmla="*/ 2024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C99">
              <a:alpha val="74901"/>
            </a:srgb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600" b="1">
              <a:solidFill>
                <a:srgbClr val="284C6A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158" name="Puzzle1"/>
          <p:cNvSpPr>
            <a:spLocks noEditPoints="1" noChangeArrowheads="1"/>
          </p:cNvSpPr>
          <p:nvPr/>
        </p:nvSpPr>
        <p:spPr bwMode="auto">
          <a:xfrm>
            <a:off x="179388" y="5013325"/>
            <a:ext cx="1808162" cy="1044575"/>
          </a:xfrm>
          <a:custGeom>
            <a:avLst/>
            <a:gdLst>
              <a:gd name="T0" fmla="*/ 73917 w 21600"/>
              <a:gd name="T1" fmla="*/ 31320 h 21600"/>
              <a:gd name="T2" fmla="*/ 74922 w 21600"/>
              <a:gd name="T3" fmla="*/ 773 h 21600"/>
              <a:gd name="T4" fmla="*/ 20844 w 21600"/>
              <a:gd name="T5" fmla="*/ 1257 h 21600"/>
              <a:gd name="T6" fmla="*/ 22267 w 21600"/>
              <a:gd name="T7" fmla="*/ 31223 h 21600"/>
              <a:gd name="T8" fmla="*/ 47715 w 21600"/>
              <a:gd name="T9" fmla="*/ 19140 h 21600"/>
              <a:gd name="T10" fmla="*/ 47883 w 21600"/>
              <a:gd name="T11" fmla="*/ 12953 h 21600"/>
              <a:gd name="T12" fmla="*/ 95347 w 21600"/>
              <a:gd name="T13" fmla="*/ 14838 h 21600"/>
              <a:gd name="T14" fmla="*/ 251 w 21600"/>
              <a:gd name="T15" fmla="*/ 148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7 w 21600"/>
              <a:gd name="T25" fmla="*/ 2570 h 21600"/>
              <a:gd name="T26" fmla="*/ 16138 w 21600"/>
              <a:gd name="T27" fmla="*/ 1955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7FA9C3">
              <a:alpha val="56862"/>
            </a:srgbClr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Puzzle4"/>
          <p:cNvSpPr>
            <a:spLocks noEditPoints="1" noChangeArrowheads="1"/>
          </p:cNvSpPr>
          <p:nvPr/>
        </p:nvSpPr>
        <p:spPr bwMode="auto">
          <a:xfrm>
            <a:off x="539750" y="404813"/>
            <a:ext cx="1077913" cy="1770062"/>
          </a:xfrm>
          <a:custGeom>
            <a:avLst/>
            <a:gdLst>
              <a:gd name="T0" fmla="*/ 13025 w 21600"/>
              <a:gd name="T1" fmla="*/ 49004 h 21600"/>
              <a:gd name="T2" fmla="*/ 699 w 21600"/>
              <a:gd name="T3" fmla="*/ 71622 h 21600"/>
              <a:gd name="T4" fmla="*/ 18065 w 21600"/>
              <a:gd name="T5" fmla="*/ 91371 h 21600"/>
              <a:gd name="T6" fmla="*/ 32836 w 21600"/>
              <a:gd name="T7" fmla="*/ 70884 h 21600"/>
              <a:gd name="T8" fmla="*/ 21908 w 21600"/>
              <a:gd name="T9" fmla="*/ 46054 h 21600"/>
              <a:gd name="T10" fmla="*/ 32986 w 21600"/>
              <a:gd name="T11" fmla="*/ 19913 h 21600"/>
              <a:gd name="T12" fmla="*/ 17416 w 21600"/>
              <a:gd name="T13" fmla="*/ 82 h 21600"/>
              <a:gd name="T14" fmla="*/ 699 w 21600"/>
              <a:gd name="T15" fmla="*/ 199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68 w 21600"/>
              <a:gd name="T25" fmla="*/ 5657 h 21600"/>
              <a:gd name="T26" fmla="*/ 20200 w 21600"/>
              <a:gd name="T27" fmla="*/ 159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E1E4D1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  <a:p>
            <a:endParaRPr lang="ru-RU"/>
          </a:p>
        </p:txBody>
      </p:sp>
      <p:sp>
        <p:nvSpPr>
          <p:cNvPr id="3174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6354763"/>
            <a:ext cx="7786688" cy="46037"/>
          </a:xfrm>
        </p:spPr>
        <p:txBody>
          <a:bodyPr/>
          <a:lstStyle/>
          <a:p>
            <a:pPr>
              <a:buFontTx/>
              <a:buNone/>
            </a:pPr>
            <a:endParaRPr lang="ru-RU" sz="2800" b="1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800" b="1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800" b="1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       Спасибо за внимание!</a:t>
            </a:r>
          </a:p>
        </p:txBody>
      </p:sp>
      <p:sp>
        <p:nvSpPr>
          <p:cNvPr id="19" name="Puzzle2"/>
          <p:cNvSpPr>
            <a:spLocks noEditPoints="1" noChangeArrowheads="1"/>
          </p:cNvSpPr>
          <p:nvPr/>
        </p:nvSpPr>
        <p:spPr bwMode="auto">
          <a:xfrm>
            <a:off x="4427538" y="1196975"/>
            <a:ext cx="1787525" cy="1384300"/>
          </a:xfrm>
          <a:custGeom>
            <a:avLst/>
            <a:gdLst>
              <a:gd name="T0" fmla="*/ 83 w 21600"/>
              <a:gd name="T1" fmla="*/ 34608 h 21600"/>
              <a:gd name="T2" fmla="*/ 18124 w 21600"/>
              <a:gd name="T3" fmla="*/ 54731 h 21600"/>
              <a:gd name="T4" fmla="*/ 44854 w 21600"/>
              <a:gd name="T5" fmla="*/ 36017 h 21600"/>
              <a:gd name="T6" fmla="*/ 72577 w 21600"/>
              <a:gd name="T7" fmla="*/ 54795 h 21600"/>
              <a:gd name="T8" fmla="*/ 93183 w 21600"/>
              <a:gd name="T9" fmla="*/ 39030 h 21600"/>
              <a:gd name="T10" fmla="*/ 72825 w 21600"/>
              <a:gd name="T11" fmla="*/ 14868 h 21600"/>
              <a:gd name="T12" fmla="*/ 46592 w 21600"/>
              <a:gd name="T13" fmla="*/ 64 h 21600"/>
              <a:gd name="T14" fmla="*/ 18124 w 21600"/>
              <a:gd name="T15" fmla="*/ 152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90 w 21600"/>
              <a:gd name="T25" fmla="*/ 6738 h 21600"/>
              <a:gd name="T26" fmla="*/ 16171 w 21600"/>
              <a:gd name="T27" fmla="*/ 2043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CC99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3004 -0.05486 0.06007 -0.10972 0.00122 -0.1287 C -0.05763 -0.14769 -0.29409 -0.11574 -0.35329 -0.11343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-0.03149 C 0.05157 -0.05533 0.09028 -0.07871 0.08959 -0.14699 C 0.08941 -0.21528 0.02674 -0.38658 0.01181 -0.44144 C -0.00295 -0.49607 -0.00191 -0.48612 -0.00052 -0.4761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uzzle3"/>
          <p:cNvSpPr>
            <a:spLocks noEditPoints="1" noChangeArrowheads="1"/>
          </p:cNvSpPr>
          <p:nvPr/>
        </p:nvSpPr>
        <p:spPr bwMode="auto">
          <a:xfrm rot="-5400000">
            <a:off x="659607" y="419894"/>
            <a:ext cx="1119187" cy="1520825"/>
          </a:xfrm>
          <a:custGeom>
            <a:avLst/>
            <a:gdLst>
              <a:gd name="T0" fmla="*/ 17565 w 21600"/>
              <a:gd name="T1" fmla="*/ 49356 h 21600"/>
              <a:gd name="T2" fmla="*/ 34767 w 21600"/>
              <a:gd name="T3" fmla="*/ 65832 h 21600"/>
              <a:gd name="T4" fmla="*/ 22280 w 21600"/>
              <a:gd name="T5" fmla="*/ 43090 h 21600"/>
              <a:gd name="T6" fmla="*/ 34767 w 21600"/>
              <a:gd name="T7" fmla="*/ 21967 h 21600"/>
              <a:gd name="T8" fmla="*/ 17772 w 21600"/>
              <a:gd name="T9" fmla="*/ 141 h 21600"/>
              <a:gd name="T10" fmla="*/ 1192 w 21600"/>
              <a:gd name="T11" fmla="*/ 21263 h 21600"/>
              <a:gd name="T12" fmla="*/ 13627 w 21600"/>
              <a:gd name="T13" fmla="*/ 42245 h 21600"/>
              <a:gd name="T14" fmla="*/ 1192 w 21600"/>
              <a:gd name="T15" fmla="*/ 658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67 w 21600"/>
              <a:gd name="T25" fmla="*/ 7711 h 21600"/>
              <a:gd name="T26" fmla="*/ 19149 w 21600"/>
              <a:gd name="T27" fmla="*/ 2024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CC99">
              <a:alpha val="74901"/>
            </a:srgb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1600" b="1">
              <a:solidFill>
                <a:srgbClr val="284C6A"/>
              </a:solidFill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520950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   «Буква за буквой»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Учить выкладывать название родного города из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букв разной величины.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Оборудование.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Карточки с буквами разной высоты (от высокой к низкой), которые входят в название города.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задание.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Расположи буквы по порядку от самой высокой до самой низкой, прочитай полученное слово.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Эту игру можно использовать для закрепления таких понятий, как родина, Россия, страна.</a:t>
            </a:r>
          </a:p>
          <a:p>
            <a:pPr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2563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uzzle1"/>
          <p:cNvSpPr>
            <a:spLocks noEditPoints="1" noChangeArrowheads="1"/>
          </p:cNvSpPr>
          <p:nvPr/>
        </p:nvSpPr>
        <p:spPr bwMode="auto">
          <a:xfrm>
            <a:off x="458788" y="692150"/>
            <a:ext cx="1809750" cy="1054100"/>
          </a:xfrm>
          <a:custGeom>
            <a:avLst/>
            <a:gdLst>
              <a:gd name="T0" fmla="*/ 73917 w 21600"/>
              <a:gd name="T1" fmla="*/ 31623 h 21600"/>
              <a:gd name="T2" fmla="*/ 74922 w 21600"/>
              <a:gd name="T3" fmla="*/ 781 h 21600"/>
              <a:gd name="T4" fmla="*/ 20844 w 21600"/>
              <a:gd name="T5" fmla="*/ 1269 h 21600"/>
              <a:gd name="T6" fmla="*/ 22267 w 21600"/>
              <a:gd name="T7" fmla="*/ 31525 h 21600"/>
              <a:gd name="T8" fmla="*/ 47715 w 21600"/>
              <a:gd name="T9" fmla="*/ 19325 h 21600"/>
              <a:gd name="T10" fmla="*/ 47883 w 21600"/>
              <a:gd name="T11" fmla="*/ 13079 h 21600"/>
              <a:gd name="T12" fmla="*/ 95347 w 21600"/>
              <a:gd name="T13" fmla="*/ 14982 h 21600"/>
              <a:gd name="T14" fmla="*/ 251 w 21600"/>
              <a:gd name="T15" fmla="*/ 149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7 w 21600"/>
              <a:gd name="T25" fmla="*/ 2570 h 21600"/>
              <a:gd name="T26" fmla="*/ 16138 w 21600"/>
              <a:gd name="T27" fmla="*/ 1955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E1E4D1"/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600" b="1">
                <a:solidFill>
                  <a:srgbClr val="284C6A"/>
                </a:solidFill>
                <a:latin typeface="Verdana" pitchFamily="34" charset="0"/>
              </a:rPr>
              <a:t> </a:t>
            </a:r>
            <a:endParaRPr lang="ru-RU" sz="1200" b="1">
              <a:solidFill>
                <a:srgbClr val="284C6A"/>
              </a:solidFill>
              <a:latin typeface="Verdana" pitchFamily="34" charset="0"/>
            </a:endParaRPr>
          </a:p>
          <a:p>
            <a:pPr eaLnBrk="0" hangingPunct="0"/>
            <a:r>
              <a:rPr lang="ru-RU" sz="1600" b="1">
                <a:solidFill>
                  <a:srgbClr val="284C6A"/>
                </a:solidFill>
                <a:latin typeface="Verdana" pitchFamily="34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b="1" dirty="0"/>
          </a:p>
          <a:p>
            <a:pPr algn="l">
              <a:defRPr/>
            </a:pPr>
            <a:r>
              <a:rPr lang="ru-RU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2</a:t>
            </a:r>
            <a:endParaRPr lang="ru-RU" dirty="0" smtClean="0">
              <a:solidFill>
                <a:srgbClr val="FF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«Буквы разлетелись»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2400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акрепить название знакомых улиц города, улицы, на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которой расположен дом, детский сад. 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Изображение воздушных шариков с буквами и соответствующими номерами.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Поставь буквы по порядку номеров шариков и прочитай название улицы (главной улицы города, улицы на которой живёшь, на которой расположен детский сад).</a:t>
            </a:r>
          </a:p>
          <a:p>
            <a:pPr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2563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uzzle2"/>
          <p:cNvSpPr>
            <a:spLocks noEditPoints="1" noChangeArrowheads="1"/>
          </p:cNvSpPr>
          <p:nvPr/>
        </p:nvSpPr>
        <p:spPr bwMode="auto">
          <a:xfrm>
            <a:off x="250825" y="549275"/>
            <a:ext cx="1787525" cy="1384300"/>
          </a:xfrm>
          <a:custGeom>
            <a:avLst/>
            <a:gdLst>
              <a:gd name="T0" fmla="*/ 83 w 21600"/>
              <a:gd name="T1" fmla="*/ 34608 h 21600"/>
              <a:gd name="T2" fmla="*/ 18124 w 21600"/>
              <a:gd name="T3" fmla="*/ 54731 h 21600"/>
              <a:gd name="T4" fmla="*/ 44854 w 21600"/>
              <a:gd name="T5" fmla="*/ 36017 h 21600"/>
              <a:gd name="T6" fmla="*/ 72577 w 21600"/>
              <a:gd name="T7" fmla="*/ 54795 h 21600"/>
              <a:gd name="T8" fmla="*/ 93183 w 21600"/>
              <a:gd name="T9" fmla="*/ 39030 h 21600"/>
              <a:gd name="T10" fmla="*/ 72825 w 21600"/>
              <a:gd name="T11" fmla="*/ 14868 h 21600"/>
              <a:gd name="T12" fmla="*/ 46592 w 21600"/>
              <a:gd name="T13" fmla="*/ 64 h 21600"/>
              <a:gd name="T14" fmla="*/ 18124 w 21600"/>
              <a:gd name="T15" fmla="*/ 152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90 w 21600"/>
              <a:gd name="T25" fmla="*/ 6738 h 21600"/>
              <a:gd name="T26" fmla="*/ 16171 w 21600"/>
              <a:gd name="T27" fmla="*/ 2043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A6D1D0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  «Цифра за цифрой»</a:t>
            </a:r>
            <a: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Совершенствовать знания детей о символах родного 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города (флаг, герб).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Карточки с соответствующими буквами, символом и цифрами от 1 до 5 соответственно.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Составь числовую прямую из карточек, прочитай полученное слово, опиши символ своего города.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Эту игру можно использовать при закреплении знаний детей о символах нашего государства.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Составь числовую прямую от 1 до 10, прочитай полученные слова, опиши символы своего государства.</a:t>
            </a:r>
          </a:p>
          <a:p>
            <a:pPr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76375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DSC024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00188" y="1916113"/>
            <a:ext cx="6240462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uzzle2"/>
          <p:cNvSpPr>
            <a:spLocks noEditPoints="1" noChangeArrowheads="1"/>
          </p:cNvSpPr>
          <p:nvPr/>
        </p:nvSpPr>
        <p:spPr bwMode="auto">
          <a:xfrm>
            <a:off x="250825" y="549275"/>
            <a:ext cx="1787525" cy="1384300"/>
          </a:xfrm>
          <a:custGeom>
            <a:avLst/>
            <a:gdLst>
              <a:gd name="T0" fmla="*/ 83 w 21600"/>
              <a:gd name="T1" fmla="*/ 34608 h 21600"/>
              <a:gd name="T2" fmla="*/ 18124 w 21600"/>
              <a:gd name="T3" fmla="*/ 54731 h 21600"/>
              <a:gd name="T4" fmla="*/ 44854 w 21600"/>
              <a:gd name="T5" fmla="*/ 36017 h 21600"/>
              <a:gd name="T6" fmla="*/ 72577 w 21600"/>
              <a:gd name="T7" fmla="*/ 54795 h 21600"/>
              <a:gd name="T8" fmla="*/ 93183 w 21600"/>
              <a:gd name="T9" fmla="*/ 39030 h 21600"/>
              <a:gd name="T10" fmla="*/ 72825 w 21600"/>
              <a:gd name="T11" fmla="*/ 14868 h 21600"/>
              <a:gd name="T12" fmla="*/ 46592 w 21600"/>
              <a:gd name="T13" fmla="*/ 64 h 21600"/>
              <a:gd name="T14" fmla="*/ 18124 w 21600"/>
              <a:gd name="T15" fmla="*/ 1525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90 w 21600"/>
              <a:gd name="T25" fmla="*/ 6738 h 21600"/>
              <a:gd name="T26" fmla="*/ 16171 w 21600"/>
              <a:gd name="T27" fmla="*/ 2043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CC99">
              <a:alpha val="74901"/>
            </a:srgb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algn="l">
              <a:defRPr/>
            </a:pPr>
            <a:r>
              <a:rPr lang="ru-RU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2879725"/>
          </a:xfrm>
        </p:spPr>
        <p:txBody>
          <a:bodyPr/>
          <a:lstStyle/>
          <a:p>
            <a:pPr algn="l">
              <a:defRPr/>
            </a:pP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ДИДАКТИЧЕСКАЯ Игра  </a:t>
            </a:r>
            <a:b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        «Собери картинку» </a:t>
            </a:r>
            <a: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Цель. Активизировать представления детей о символах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                      своего города (герб, флаг).</a:t>
            </a:r>
            <a:br>
              <a:rPr lang="ru-RU" sz="2400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" name="Рисунок 17" descr="DSC0246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452563" y="1916113"/>
            <a:ext cx="6238875" cy="4679950"/>
          </a:xfr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8280400" cy="1439863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артинки с изображением герба, флага города, комплект разрезанных картинок соответственно.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b="1" cap="all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Игровое задание</a:t>
            </a:r>
            <a:endParaRPr lang="ru-RU" b="1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Собери картинку, опиши символ своего города.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242490"/>
                </a:solidFill>
                <a:latin typeface="Times New Roman" pitchFamily="18" charset="0"/>
                <a:cs typeface="Times New Roman" pitchFamily="18" charset="0"/>
              </a:rPr>
              <a:t>Эту игру так же можно использовать при закреплении знаний о символах нашего государства.</a:t>
            </a:r>
          </a:p>
          <a:p>
            <a:pPr>
              <a:defRPr/>
            </a:pPr>
            <a:endParaRPr lang="ru-RU" dirty="0" smtClean="0">
              <a:solidFill>
                <a:srgbClr val="24249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242490"/>
              </a:solidFill>
            </a:endParaRPr>
          </a:p>
        </p:txBody>
      </p:sp>
      <p:pic>
        <p:nvPicPr>
          <p:cNvPr id="19" name="Рисунок 18" descr="DSC02465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 bwMode="auto">
          <a:xfrm>
            <a:off x="1452563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DSC02465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 bwMode="auto">
          <a:xfrm>
            <a:off x="1476375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DSC02465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 bwMode="auto">
          <a:xfrm>
            <a:off x="1476375" y="1916113"/>
            <a:ext cx="6238875" cy="46799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учебного курса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</Template>
  <TotalTime>768</TotalTime>
  <Words>442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Trebuchet MS</vt:lpstr>
      <vt:lpstr>Times New Roman</vt:lpstr>
      <vt:lpstr>Verdana</vt:lpstr>
      <vt:lpstr>Презентация учебного курса</vt:lpstr>
      <vt:lpstr>Презентация учебного курса</vt:lpstr>
      <vt:lpstr>ГРАЖДАНСКО – ПАТРИОТИЧЕСКОЕ ВОСПИТАНИЕ ДЕТЕЙ ЧЕРЕЗ ПРИОБЩЕНИЕ К ИСТОРИИ РОДНОГО КРАЯ </vt:lpstr>
      <vt:lpstr>                            ДИДАКТИЧЕСКАЯ ИГРА                                  «БУКВА ЗА БУКВОЙ»              Цель. Учить выкладывать название родного города из                        букв разной величины.</vt:lpstr>
      <vt:lpstr>Слайд 3</vt:lpstr>
      <vt:lpstr>                            ДИДАКТИЧЕСКАЯ ИГРА                               «БУКВЫ РАЗЛЕТЕЛИСЬ»              Цель. Закрепить название знакомых улиц города, улицы, на                        которой расположен дом, детский сад.  </vt:lpstr>
      <vt:lpstr>Слайд 5</vt:lpstr>
      <vt:lpstr>                            ДИДАКТИЧЕСКАЯ ИГРА                                 «ЦИФРА ЗА ЦИФРОЙ»              Цель. Совершенствовать знания детей о символах родного                         города (флаг, герб). </vt:lpstr>
      <vt:lpstr>Слайд 7</vt:lpstr>
      <vt:lpstr>                            ДИДАКТИЧЕСКАЯ ИГРА                                 «СОБЕРИ КАРТИНКУ»               Цель. Активизировать представления детей о символах                       своего города (герб, флаг). </vt:lpstr>
      <vt:lpstr>Слайд 9</vt:lpstr>
      <vt:lpstr>                            ДИДАКТИЧЕСКАЯ ИГРА                                 «ПАРНЫЕ КАРТИНКИ»              Цель. Учить сравнивать характерные особенности города в                         прошлом и настоящем. </vt:lpstr>
      <vt:lpstr>Слайд 11</vt:lpstr>
      <vt:lpstr>                            ДИДАКТИЧЕСКАЯ ИГРА                                      «МОЙ ГОРОД»               Цель. Формировать знания детей о городских объектах                        (улица, парк, памятник), о прошлом и настоящем                           родного города, о его «богатствах».</vt:lpstr>
      <vt:lpstr>Слайд 13</vt:lpstr>
      <vt:lpstr>                            ДИДАКТИЧЕСКАЯ ИГРА                           «ВОЛШЕБНЫЙ СУНДУЧОК».              Цель. Развивать интерес к культуре народов нашего края.  </vt:lpstr>
      <vt:lpstr>Слайд 15</vt:lpstr>
      <vt:lpstr>Уважаемые коллеги!  Представленные игры вы можете использовать  в своей работе с детьми.  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subject/>
  <dc:creator>Home</dc:creator>
  <cp:keywords/>
  <dc:description/>
  <cp:lastModifiedBy>User</cp:lastModifiedBy>
  <cp:revision>74</cp:revision>
  <dcterms:created xsi:type="dcterms:W3CDTF">2012-04-16T10:26:29Z</dcterms:created>
  <dcterms:modified xsi:type="dcterms:W3CDTF">2013-01-19T16:49:26Z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