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DAC182-94C6-4378-808F-9E98EB13F925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B399A-C799-43FD-B5BF-7E97E56D8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574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D1FF-A5E0-4790-9D68-D916247F47C6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49B5-999B-4765-89B8-32F6D23889E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D1FF-A5E0-4790-9D68-D916247F47C6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49B5-999B-4765-89B8-32F6D23889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D1FF-A5E0-4790-9D68-D916247F47C6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49B5-999B-4765-89B8-32F6D23889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D1FF-A5E0-4790-9D68-D916247F47C6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49B5-999B-4765-89B8-32F6D23889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D1FF-A5E0-4790-9D68-D916247F47C6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9E249B5-999B-4765-89B8-32F6D23889E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D1FF-A5E0-4790-9D68-D916247F47C6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49B5-999B-4765-89B8-32F6D23889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D1FF-A5E0-4790-9D68-D916247F47C6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49B5-999B-4765-89B8-32F6D23889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D1FF-A5E0-4790-9D68-D916247F47C6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49B5-999B-4765-89B8-32F6D23889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D1FF-A5E0-4790-9D68-D916247F47C6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49B5-999B-4765-89B8-32F6D23889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D1FF-A5E0-4790-9D68-D916247F47C6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49B5-999B-4765-89B8-32F6D23889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D1FF-A5E0-4790-9D68-D916247F47C6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49B5-999B-4765-89B8-32F6D23889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84AD1FF-A5E0-4790-9D68-D916247F47C6}" type="datetimeFigureOut">
              <a:rPr lang="ru-RU" smtClean="0"/>
              <a:t>21.10.2012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9E249B5-999B-4765-89B8-32F6D23889E6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04664"/>
            <a:ext cx="8229600" cy="1828800"/>
          </a:xfrm>
        </p:spPr>
        <p:txBody>
          <a:bodyPr>
            <a:normAutofit/>
          </a:bodyPr>
          <a:lstStyle/>
          <a:p>
            <a:r>
              <a:rPr lang="ru-RU" sz="7200" dirty="0">
                <a:latin typeface="Mistral" pitchFamily="66" charset="0"/>
              </a:rPr>
              <a:t>С</a:t>
            </a:r>
            <a:r>
              <a:rPr lang="ru-RU" sz="7200" dirty="0" smtClean="0">
                <a:latin typeface="Mistral" pitchFamily="66" charset="0"/>
              </a:rPr>
              <a:t>частье делать добро</a:t>
            </a:r>
            <a:endParaRPr lang="ru-RU" sz="7200" dirty="0">
              <a:latin typeface="Mistral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75856" y="2996952"/>
            <a:ext cx="6400800" cy="1752600"/>
          </a:xfrm>
        </p:spPr>
        <p:txBody>
          <a:bodyPr>
            <a:noAutofit/>
          </a:bodyPr>
          <a:lstStyle/>
          <a:p>
            <a:r>
              <a:rPr lang="ru-RU" sz="5000" dirty="0" smtClean="0">
                <a:latin typeface="Monotype Corsiva" pitchFamily="66" charset="0"/>
              </a:rPr>
              <a:t>Урок внеклассного чтения по сказке </a:t>
            </a:r>
          </a:p>
          <a:p>
            <a:r>
              <a:rPr lang="ru-RU" sz="5000" dirty="0" smtClean="0">
                <a:latin typeface="Monotype Corsiva" pitchFamily="66" charset="0"/>
              </a:rPr>
              <a:t>Оскара Уайльда </a:t>
            </a:r>
          </a:p>
          <a:p>
            <a:r>
              <a:rPr lang="ru-RU" sz="5000" dirty="0" smtClean="0">
                <a:latin typeface="Monotype Corsiva" pitchFamily="66" charset="0"/>
              </a:rPr>
              <a:t>«Счастливый принц»</a:t>
            </a:r>
            <a:endParaRPr lang="ru-RU" sz="5000" dirty="0"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64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1143000"/>
          </a:xfrm>
        </p:spPr>
        <p:txBody>
          <a:bodyPr>
            <a:noAutofit/>
          </a:bodyPr>
          <a:lstStyle/>
          <a:p>
            <a:r>
              <a:rPr lang="vi-VN" sz="4000" dirty="0" smtClean="0">
                <a:effectLst/>
                <a:latin typeface="+mn-lt"/>
              </a:rPr>
              <a:t>О́скар</a:t>
            </a:r>
            <a:r>
              <a:rPr lang="vi-VN" sz="4000" b="0" dirty="0">
                <a:effectLst/>
                <a:latin typeface="+mn-lt"/>
              </a:rPr>
              <a:t> Фи́нгал О’Фла́эрти Уи́ллс </a:t>
            </a:r>
            <a:r>
              <a:rPr lang="vi-VN" sz="4000" dirty="0">
                <a:effectLst/>
                <a:latin typeface="+mn-lt"/>
              </a:rPr>
              <a:t>Уа́йльд</a:t>
            </a:r>
            <a:r>
              <a:rPr lang="vi-VN" sz="4000" b="0" dirty="0">
                <a:effectLst/>
                <a:latin typeface="+mn-lt"/>
              </a:rPr>
              <a:t> </a:t>
            </a:r>
            <a:r>
              <a:rPr lang="ru-RU" sz="4000" dirty="0" smtClean="0">
                <a:latin typeface="Monotype Corsiva" pitchFamily="66" charset="0"/>
              </a:rPr>
              <a:t/>
            </a:r>
            <a:br>
              <a:rPr lang="ru-RU" sz="4000" dirty="0" smtClean="0">
                <a:latin typeface="Monotype Corsiva" pitchFamily="66" charset="0"/>
              </a:rPr>
            </a:br>
            <a:r>
              <a:rPr lang="ru-RU" sz="4800" dirty="0" smtClean="0">
                <a:latin typeface="Monotype Corsiva" pitchFamily="66" charset="0"/>
              </a:rPr>
              <a:t>(1854-1900)</a:t>
            </a:r>
            <a:endParaRPr lang="ru-RU" sz="4800" dirty="0">
              <a:latin typeface="Monotype Corsiva" pitchFamily="66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2132856"/>
            <a:ext cx="3135532" cy="4464496"/>
          </a:xfrm>
        </p:spPr>
      </p:pic>
    </p:spTree>
    <p:extLst>
      <p:ext uri="{BB962C8B-B14F-4D97-AF65-F5344CB8AC3E}">
        <p14:creationId xmlns:p14="http://schemas.microsoft.com/office/powerpoint/2010/main" val="259017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67544" y="260648"/>
            <a:ext cx="4040188" cy="750887"/>
          </a:xfrm>
        </p:spPr>
        <p:txBody>
          <a:bodyPr/>
          <a:lstStyle/>
          <a:p>
            <a:pPr algn="ctr"/>
            <a:r>
              <a:rPr lang="ru-RU" dirty="0" smtClean="0"/>
              <a:t>Оскар Уайльд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4644008" y="476672"/>
            <a:ext cx="4041775" cy="750887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Житель Англии </a:t>
            </a:r>
            <a:r>
              <a:rPr lang="en-US" dirty="0" smtClean="0"/>
              <a:t>xix </a:t>
            </a:r>
            <a:r>
              <a:rPr lang="ru-RU" dirty="0" smtClean="0"/>
              <a:t>века</a:t>
            </a:r>
            <a:endParaRPr lang="ru-RU" dirty="0"/>
          </a:p>
        </p:txBody>
      </p:sp>
      <p:pic>
        <p:nvPicPr>
          <p:cNvPr id="9" name="Объект 8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700807"/>
            <a:ext cx="3009697" cy="4083847"/>
          </a:xfrm>
        </p:spPr>
      </p:pic>
      <p:pic>
        <p:nvPicPr>
          <p:cNvPr id="13" name="Объект 12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700808"/>
            <a:ext cx="2737503" cy="4032448"/>
          </a:xfrm>
        </p:spPr>
      </p:pic>
    </p:spTree>
    <p:extLst>
      <p:ext uri="{BB962C8B-B14F-4D97-AF65-F5344CB8AC3E}">
        <p14:creationId xmlns:p14="http://schemas.microsoft.com/office/powerpoint/2010/main" val="3263194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3140968"/>
            <a:ext cx="8229600" cy="1143000"/>
          </a:xfrm>
        </p:spPr>
        <p:txBody>
          <a:bodyPr>
            <a:noAutofit/>
          </a:bodyPr>
          <a:lstStyle/>
          <a:p>
            <a:r>
              <a:rPr lang="ru-RU" sz="5400" dirty="0">
                <a:effectLst/>
                <a:latin typeface="Monotype Corsiva" pitchFamily="66" charset="0"/>
              </a:rPr>
              <a:t>Парадокс - странное высказывание, расходящееся с общепринятым мнением, иногда (только на первый взгляд) противоречащее здравому смыслу.</a:t>
            </a:r>
            <a:br>
              <a:rPr lang="ru-RU" sz="5400" dirty="0">
                <a:effectLst/>
                <a:latin typeface="Monotype Corsiva" pitchFamily="66" charset="0"/>
              </a:rPr>
            </a:br>
            <a:endParaRPr lang="ru-RU" sz="5400" dirty="0"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7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4294967295"/>
          </p:nvPr>
        </p:nvSpPr>
        <p:spPr>
          <a:xfrm>
            <a:off x="0" y="333375"/>
            <a:ext cx="8229600" cy="4708525"/>
          </a:xfrm>
        </p:spPr>
        <p:txBody>
          <a:bodyPr>
            <a:noAutofit/>
          </a:bodyPr>
          <a:lstStyle/>
          <a:p>
            <a:pPr marL="137160" lvl="0" indent="0">
              <a:buNone/>
            </a:pPr>
            <a:r>
              <a:rPr lang="ru-RU" sz="3200" b="1" dirty="0" smtClean="0">
                <a:latin typeface="Monotype Corsiva" pitchFamily="66" charset="0"/>
              </a:rPr>
              <a:t>«Когда добро бессильно, оно зло» .(О. Уайльд)</a:t>
            </a:r>
          </a:p>
          <a:p>
            <a:pPr marL="137160" lvl="0" indent="0">
              <a:buNone/>
            </a:pPr>
            <a:r>
              <a:rPr lang="ru-RU" sz="3200" b="1" dirty="0" smtClean="0">
                <a:latin typeface="Monotype Corsiva" pitchFamily="66" charset="0"/>
              </a:rPr>
              <a:t>«</a:t>
            </a:r>
            <a:r>
              <a:rPr lang="ru-RU" sz="3200" b="1" dirty="0">
                <a:latin typeface="Monotype Corsiva" pitchFamily="66" charset="0"/>
              </a:rPr>
              <a:t>Тот, кто делает добро другим, сам от этого вкушает радость». </a:t>
            </a:r>
            <a:r>
              <a:rPr lang="ru-RU" sz="3200" b="1" dirty="0" smtClean="0">
                <a:latin typeface="Monotype Corsiva" pitchFamily="66" charset="0"/>
              </a:rPr>
              <a:t>(Мария Наварская)</a:t>
            </a:r>
            <a:endParaRPr lang="ru-RU" sz="3200" dirty="0">
              <a:latin typeface="Monotype Corsiva" pitchFamily="66" charset="0"/>
            </a:endParaRPr>
          </a:p>
          <a:p>
            <a:pPr marL="137160" lvl="0" indent="0">
              <a:buNone/>
            </a:pPr>
            <a:r>
              <a:rPr lang="ru-RU" sz="3200" b="1" dirty="0">
                <a:latin typeface="Monotype Corsiva" pitchFamily="66" charset="0"/>
              </a:rPr>
              <a:t>«Наградой за доброе дело служит свершение его». </a:t>
            </a:r>
            <a:r>
              <a:rPr lang="ru-RU" sz="3200" b="1" dirty="0" smtClean="0">
                <a:latin typeface="Monotype Corsiva" pitchFamily="66" charset="0"/>
              </a:rPr>
              <a:t>(Сенека)</a:t>
            </a:r>
            <a:endParaRPr lang="ru-RU" sz="3200" dirty="0">
              <a:latin typeface="Monotype Corsiva" pitchFamily="66" charset="0"/>
            </a:endParaRPr>
          </a:p>
          <a:p>
            <a:pPr marL="137160" lvl="0" indent="0">
              <a:buNone/>
            </a:pPr>
            <a:r>
              <a:rPr lang="ru-RU" sz="3200" b="1" dirty="0">
                <a:latin typeface="Monotype Corsiva" pitchFamily="66" charset="0"/>
              </a:rPr>
              <a:t>«Приносить пользу миру - это единственный способ стать счастливее». </a:t>
            </a:r>
            <a:r>
              <a:rPr lang="ru-RU" sz="3200" b="1" dirty="0" smtClean="0">
                <a:latin typeface="Monotype Corsiva" pitchFamily="66" charset="0"/>
              </a:rPr>
              <a:t>(Г.Х</a:t>
            </a:r>
            <a:r>
              <a:rPr lang="ru-RU" sz="3200" b="1" dirty="0">
                <a:latin typeface="Monotype Corsiva" pitchFamily="66" charset="0"/>
              </a:rPr>
              <a:t>. </a:t>
            </a:r>
            <a:r>
              <a:rPr lang="ru-RU" sz="3200" b="1" dirty="0" smtClean="0">
                <a:latin typeface="Monotype Corsiva" pitchFamily="66" charset="0"/>
              </a:rPr>
              <a:t>Андерсен)</a:t>
            </a:r>
            <a:endParaRPr lang="ru-RU" sz="3200" dirty="0">
              <a:latin typeface="Monotype Corsiva" pitchFamily="66" charset="0"/>
            </a:endParaRPr>
          </a:p>
          <a:p>
            <a:pPr marL="137160" lvl="0" indent="0">
              <a:buNone/>
            </a:pPr>
            <a:r>
              <a:rPr lang="ru-RU" sz="3200" b="1" dirty="0" smtClean="0">
                <a:latin typeface="Monotype Corsiva" pitchFamily="66" charset="0"/>
              </a:rPr>
              <a:t>«</a:t>
            </a:r>
            <a:r>
              <a:rPr lang="ru-RU" sz="3200" b="1" dirty="0">
                <a:latin typeface="Monotype Corsiva" pitchFamily="66" charset="0"/>
              </a:rPr>
              <a:t>Самый  счастливый человек тот, кто дарит счастье наибольшему числу людей» </a:t>
            </a:r>
            <a:r>
              <a:rPr lang="ru-RU" sz="3200" b="1" dirty="0" smtClean="0">
                <a:latin typeface="Monotype Corsiva" pitchFamily="66" charset="0"/>
              </a:rPr>
              <a:t>. (Дени Дидро)</a:t>
            </a:r>
            <a:endParaRPr lang="ru-RU" sz="3200" dirty="0">
              <a:latin typeface="Monotype Corsiva" pitchFamily="66" charset="0"/>
            </a:endParaRPr>
          </a:p>
          <a:p>
            <a:pPr marL="137160" lvl="0" indent="0">
              <a:buNone/>
            </a:pPr>
            <a:r>
              <a:rPr lang="ru-RU" sz="3200" b="1" dirty="0">
                <a:latin typeface="Monotype Corsiva" pitchFamily="66" charset="0"/>
              </a:rPr>
              <a:t>«Есть только один способ положить конец злу - делать добро злым людям». </a:t>
            </a:r>
            <a:r>
              <a:rPr lang="ru-RU" sz="3200" b="1" dirty="0" smtClean="0">
                <a:latin typeface="Monotype Corsiva" pitchFamily="66" charset="0"/>
              </a:rPr>
              <a:t>(Л.Н</a:t>
            </a:r>
            <a:r>
              <a:rPr lang="ru-RU" sz="3200" b="1" dirty="0">
                <a:latin typeface="Monotype Corsiva" pitchFamily="66" charset="0"/>
              </a:rPr>
              <a:t>. </a:t>
            </a:r>
            <a:r>
              <a:rPr lang="ru-RU" sz="3200" b="1" dirty="0" smtClean="0">
                <a:latin typeface="Monotype Corsiva" pitchFamily="66" charset="0"/>
              </a:rPr>
              <a:t>Толстой)</a:t>
            </a:r>
            <a:endParaRPr lang="ru-RU" sz="3200" dirty="0">
              <a:latin typeface="Monotype Corsiva" pitchFamily="66" charset="0"/>
            </a:endParaRPr>
          </a:p>
          <a:p>
            <a:endParaRPr lang="ru-RU" sz="3200" dirty="0">
              <a:latin typeface="Monotype Corsiva" pitchFamily="66" charset="0"/>
            </a:endParaRPr>
          </a:p>
          <a:p>
            <a:endParaRPr lang="ru-RU" sz="3200" dirty="0"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610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456567"/>
              </p:ext>
            </p:extLst>
          </p:nvPr>
        </p:nvGraphicFramePr>
        <p:xfrm>
          <a:off x="251520" y="476672"/>
          <a:ext cx="8712968" cy="5400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12968"/>
              </a:tblGrid>
              <a:tr h="5400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effectLst/>
                        </a:rPr>
                        <a:t>№</a:t>
                      </a:r>
                      <a:r>
                        <a:rPr lang="ru-RU" sz="3600" dirty="0">
                          <a:effectLst/>
                        </a:rPr>
                        <a:t>1 Смысл названия </a:t>
                      </a:r>
                      <a:r>
                        <a:rPr lang="ru-RU" sz="3600" dirty="0" smtClean="0">
                          <a:effectLst/>
                        </a:rPr>
                        <a:t>произведения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№2 Образы-символы в </a:t>
                      </a:r>
                      <a:r>
                        <a:rPr lang="ru-RU" sz="3600" dirty="0" smtClean="0">
                          <a:effectLst/>
                        </a:rPr>
                        <a:t>произведении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№3 Цитата-парадокс из сказки, выражающая авторскую позицию </a:t>
                      </a:r>
                      <a:endParaRPr lang="en-US" sz="36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effectLst/>
                        </a:rPr>
                        <a:t>№</a:t>
                      </a:r>
                      <a:r>
                        <a:rPr lang="ru-RU" sz="3600" dirty="0">
                          <a:effectLst/>
                        </a:rPr>
                        <a:t>4 Традиции народной сказки в </a:t>
                      </a:r>
                      <a:r>
                        <a:rPr lang="ru-RU" sz="3600" dirty="0" smtClean="0">
                          <a:effectLst/>
                        </a:rPr>
                        <a:t>произведении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№5 Черты литературной сказки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635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dirty="0" smtClean="0">
                <a:latin typeface="Monotype Corsiva" pitchFamily="66" charset="0"/>
              </a:rPr>
              <a:t>Иллюстрации</a:t>
            </a:r>
            <a:r>
              <a:rPr lang="ru-RU" dirty="0" smtClean="0">
                <a:latin typeface="Monotype Corsiva" pitchFamily="66" charset="0"/>
              </a:rPr>
              <a:t> </a:t>
            </a:r>
            <a:r>
              <a:rPr lang="ru-RU" sz="4800" dirty="0" smtClean="0">
                <a:latin typeface="Monotype Corsiva" pitchFamily="66" charset="0"/>
              </a:rPr>
              <a:t>к сказке</a:t>
            </a:r>
            <a:endParaRPr lang="ru-RU" sz="4800" dirty="0">
              <a:latin typeface="Monotype Corsiva" pitchFamily="66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982" y="1600200"/>
            <a:ext cx="3253035" cy="4525963"/>
          </a:xfrm>
        </p:spPr>
      </p:pic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004" y="1600200"/>
            <a:ext cx="3484991" cy="4525963"/>
          </a:xfrm>
        </p:spPr>
      </p:pic>
    </p:spTree>
    <p:extLst>
      <p:ext uri="{BB962C8B-B14F-4D97-AF65-F5344CB8AC3E}">
        <p14:creationId xmlns:p14="http://schemas.microsoft.com/office/powerpoint/2010/main" val="2750080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1143000"/>
          </a:xfrm>
        </p:spPr>
        <p:txBody>
          <a:bodyPr>
            <a:noAutofit/>
          </a:bodyPr>
          <a:lstStyle/>
          <a:p>
            <a:r>
              <a:rPr lang="ru-RU" sz="5400" dirty="0" smtClean="0">
                <a:latin typeface="Monotype Corsiva" pitchFamily="66" charset="0"/>
              </a:rPr>
              <a:t>Чтобы </a:t>
            </a:r>
            <a:r>
              <a:rPr lang="ru-RU" sz="5400" dirty="0">
                <a:latin typeface="Monotype Corsiva" pitchFamily="66" charset="0"/>
              </a:rPr>
              <a:t>поверить в добро, надо начать делать его</a:t>
            </a:r>
            <a:r>
              <a:rPr lang="ru-RU" sz="5400" dirty="0" smtClean="0">
                <a:latin typeface="Monotype Corsiva" pitchFamily="66" charset="0"/>
              </a:rPr>
              <a:t>.</a:t>
            </a:r>
            <a:br>
              <a:rPr lang="ru-RU" sz="5400" dirty="0" smtClean="0">
                <a:latin typeface="Monotype Corsiva" pitchFamily="66" charset="0"/>
              </a:rPr>
            </a:br>
            <a:r>
              <a:rPr lang="ru-RU" sz="4800" dirty="0" smtClean="0">
                <a:latin typeface="Monotype Corsiva" pitchFamily="66" charset="0"/>
              </a:rPr>
              <a:t>                                 Л. Н. </a:t>
            </a:r>
            <a:r>
              <a:rPr lang="ru-RU" sz="4800" dirty="0">
                <a:latin typeface="Monotype Corsiva" pitchFamily="66" charset="0"/>
              </a:rPr>
              <a:t>Толстой</a:t>
            </a:r>
          </a:p>
        </p:txBody>
      </p:sp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362" y="3298945"/>
            <a:ext cx="3584838" cy="2786143"/>
          </a:xfrm>
        </p:spPr>
      </p:pic>
    </p:spTree>
    <p:extLst>
      <p:ext uri="{BB962C8B-B14F-4D97-AF65-F5344CB8AC3E}">
        <p14:creationId xmlns:p14="http://schemas.microsoft.com/office/powerpoint/2010/main" val="86675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136</TotalTime>
  <Words>182</Words>
  <Application>Microsoft Office PowerPoint</Application>
  <PresentationFormat>Экран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Счастье делать добро</vt:lpstr>
      <vt:lpstr>О́скар Фи́нгал О’Фла́эрти Уи́ллс Уа́йльд  (1854-1900)</vt:lpstr>
      <vt:lpstr>Презентация PowerPoint</vt:lpstr>
      <vt:lpstr>Парадокс - странное высказывание, расходящееся с общепринятым мнением, иногда (только на первый взгляд) противоречащее здравому смыслу. </vt:lpstr>
      <vt:lpstr>Презентация PowerPoint</vt:lpstr>
      <vt:lpstr>Презентация PowerPoint</vt:lpstr>
      <vt:lpstr>Иллюстрации к сказке</vt:lpstr>
      <vt:lpstr>Чтобы поверить в добро, надо начать делать его.                                  Л. Н. Толстой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</dc:creator>
  <cp:lastModifiedBy>Ольга</cp:lastModifiedBy>
  <cp:revision>21</cp:revision>
  <dcterms:created xsi:type="dcterms:W3CDTF">2012-10-12T13:15:07Z</dcterms:created>
  <dcterms:modified xsi:type="dcterms:W3CDTF">2012-10-21T11:20:41Z</dcterms:modified>
</cp:coreProperties>
</file>