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6" r:id="rId2"/>
    <p:sldId id="265" r:id="rId3"/>
    <p:sldId id="273" r:id="rId4"/>
    <p:sldId id="271" r:id="rId5"/>
    <p:sldId id="272" r:id="rId6"/>
    <p:sldId id="267" r:id="rId7"/>
    <p:sldId id="260" r:id="rId8"/>
    <p:sldId id="281" r:id="rId9"/>
    <p:sldId id="261" r:id="rId10"/>
    <p:sldId id="280" r:id="rId11"/>
    <p:sldId id="277" r:id="rId12"/>
    <p:sldId id="278" r:id="rId13"/>
    <p:sldId id="276" r:id="rId14"/>
    <p:sldId id="270" r:id="rId15"/>
    <p:sldId id="269" r:id="rId16"/>
    <p:sldId id="268" r:id="rId17"/>
  </p:sldIdLst>
  <p:sldSz cx="9144000" cy="6858000" type="screen4x3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5A0536F-5B58-4ECE-AC0F-94A4789587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32127D-36F7-4100-A07A-C772431F3B77}" type="datetimeFigureOut">
              <a:rPr lang="ru-RU" smtClean="0"/>
              <a:pPr/>
              <a:t>01.05.2010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3CE13B-B002-4388-8CC9-47B5DF454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6000792"/>
          </a:xfrm>
        </p:spPr>
        <p:txBody>
          <a:bodyPr>
            <a:noAutofit/>
          </a:bodyPr>
          <a:lstStyle/>
          <a:p>
            <a:r>
              <a:rPr lang="ru-RU" sz="6600" dirty="0" smtClean="0"/>
              <a:t>Кодирование текстовой информации</a:t>
            </a:r>
            <a:br>
              <a:rPr lang="ru-RU" sz="6600" dirty="0" smtClean="0"/>
            </a:br>
            <a:r>
              <a:rPr lang="ru-RU" sz="6600" dirty="0" smtClean="0"/>
              <a:t/>
            </a:r>
            <a:br>
              <a:rPr lang="ru-RU" sz="6600" dirty="0" smtClean="0"/>
            </a:br>
            <a:r>
              <a:rPr lang="ru-RU" sz="3200" dirty="0" smtClean="0"/>
              <a:t>8 класс</a:t>
            </a:r>
            <a:r>
              <a:rPr lang="ru-RU" sz="6600" dirty="0" smtClean="0"/>
              <a:t/>
            </a:r>
            <a:br>
              <a:rPr lang="ru-RU" sz="6600" dirty="0" smtClean="0"/>
            </a:b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8" y="6072206"/>
            <a:ext cx="1343012" cy="71438"/>
          </a:xfrm>
        </p:spPr>
        <p:txBody>
          <a:bodyPr>
            <a:normAutofit fontScale="25000" lnSpcReduction="20000"/>
          </a:bodyPr>
          <a:lstStyle/>
          <a:p>
            <a:pPr algn="r"/>
            <a:endParaRPr lang="ru-RU" dirty="0" smtClean="0"/>
          </a:p>
          <a:p>
            <a:pPr algn="r"/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Десятичные коды некоторых символов </a:t>
            </a:r>
            <a:br>
              <a:rPr lang="ru-RU" sz="2800" dirty="0" smtClean="0"/>
            </a:br>
            <a:r>
              <a:rPr lang="ru-RU" sz="2800" dirty="0" smtClean="0"/>
              <a:t>в различных кодировках</a:t>
            </a:r>
            <a:endParaRPr lang="ru-RU" sz="2800" dirty="0"/>
          </a:p>
        </p:txBody>
      </p:sp>
      <p:pic>
        <p:nvPicPr>
          <p:cNvPr id="4" name="Содержимое 3" descr="Рисунок2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71538" y="4286256"/>
            <a:ext cx="6556421" cy="1928826"/>
          </a:xfrm>
        </p:spPr>
      </p:pic>
      <p:sp>
        <p:nvSpPr>
          <p:cNvPr id="5" name="Прямоугольник 4"/>
          <p:cNvSpPr/>
          <p:nvPr/>
        </p:nvSpPr>
        <p:spPr>
          <a:xfrm>
            <a:off x="500034" y="1643050"/>
            <a:ext cx="81439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	В настоящее время существуют пять различных кодовых таблиц для русских букв (</a:t>
            </a:r>
            <a:r>
              <a:rPr lang="ru-RU" sz="2800" dirty="0" err="1" smtClean="0"/>
              <a:t>Windows</a:t>
            </a:r>
            <a:r>
              <a:rPr lang="ru-RU" sz="2800" dirty="0" smtClean="0"/>
              <a:t>, MS-DOS, КОИ-8, </a:t>
            </a:r>
            <a:r>
              <a:rPr lang="ru-RU" sz="2800" dirty="0" err="1" smtClean="0"/>
              <a:t>Mac</a:t>
            </a:r>
            <a:r>
              <a:rPr lang="ru-RU" sz="2800" dirty="0" smtClean="0"/>
              <a:t>, ISO) поэтому тексты, созданные в одной кодировке, не будут правильно отображаться в другой.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Таблицы кодировки русскоязычных символов</a:t>
            </a:r>
            <a:endParaRPr lang="ru-RU" sz="3200" dirty="0"/>
          </a:p>
        </p:txBody>
      </p:sp>
      <p:sp>
        <p:nvSpPr>
          <p:cNvPr id="10" name="Таблица 9"/>
          <p:cNvSpPr>
            <a:spLocks noGrp="1"/>
          </p:cNvSpPr>
          <p:nvPr>
            <p:ph type="tbl" idx="1"/>
          </p:nvPr>
        </p:nvSpPr>
        <p:spPr/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503238" y="1142984"/>
            <a:ext cx="1765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КОИ-8</a:t>
            </a:r>
            <a:endParaRPr lang="ru-RU" sz="3600" dirty="0">
              <a:solidFill>
                <a:srgbClr val="FF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6405" name="Picture 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38315"/>
            <a:ext cx="35052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4859338" y="1428736"/>
            <a:ext cx="364175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CP1251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Windows)</a:t>
            </a:r>
            <a:endParaRPr lang="ru-RU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6407" name="Picture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1104" y="2000240"/>
            <a:ext cx="392430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576262" y="3786190"/>
            <a:ext cx="38528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CP866 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(MS-DOS)</a:t>
            </a:r>
            <a:endParaRPr lang="ru-RU" sz="28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6409" name="Picture 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8152" y="4381523"/>
            <a:ext cx="44196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592254" y="930262"/>
            <a:ext cx="1765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Mac</a:t>
            </a:r>
            <a:endParaRPr lang="ru-RU" sz="3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800" y="1571612"/>
            <a:ext cx="44196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327650" y="3249613"/>
            <a:ext cx="1765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ISO</a:t>
            </a:r>
            <a:endParaRPr lang="ru-RU" sz="3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95804" y="3929066"/>
            <a:ext cx="44196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ru-RU" sz="2400" dirty="0" smtClean="0"/>
              <a:t>Таблицы кодировки русскоязычных символов</a:t>
            </a:r>
            <a:endParaRPr lang="ru-RU" sz="24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091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815975"/>
          </a:xfrm>
        </p:spPr>
        <p:txBody>
          <a:bodyPr>
            <a:normAutofit/>
          </a:bodyPr>
          <a:lstStyle/>
          <a:p>
            <a:r>
              <a:rPr lang="ru-RU" smtClean="0"/>
              <a:t>Кодовая таблица </a:t>
            </a:r>
            <a:r>
              <a:rPr lang="en-US" smtClean="0"/>
              <a:t>ASCII</a:t>
            </a:r>
            <a:endParaRPr lang="ru-RU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196975"/>
            <a:ext cx="8428066" cy="2732091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en-US" sz="2000" dirty="0" smtClean="0">
              <a:solidFill>
                <a:srgbClr val="FF3399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ru-RU" sz="2000" dirty="0" smtClean="0"/>
              <a:t>		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разных типов ЭВМ используются различные таблицы кодировки. </a:t>
            </a:r>
          </a:p>
          <a:p>
            <a:pPr>
              <a:spcBef>
                <a:spcPts val="0"/>
              </a:spcBef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С распространением персональных компьютеров типа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IBM PC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международным стандартом стала таблица кодировки под названием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ASCII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ru-RU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merican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tandard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ode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nformation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nterchange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американский стандартный код для информационного обмена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17722" y="4214286"/>
            <a:ext cx="4797418" cy="2357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7478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Понятие кодировки </a:t>
            </a:r>
            <a:br>
              <a:rPr lang="ru-RU" b="1" dirty="0" smtClean="0"/>
            </a:br>
            <a:r>
              <a:rPr lang="ru-RU" b="1" dirty="0" err="1" smtClean="0"/>
              <a:t>Unicode</a:t>
            </a:r>
            <a:r>
              <a:rPr lang="ru-RU" b="1" dirty="0" smtClean="0"/>
              <a:t>(</a:t>
            </a:r>
            <a:r>
              <a:rPr lang="en-US" b="1" dirty="0" smtClean="0"/>
              <a:t>UCS - 2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		В последние годы широкое распространение получил новый международный стандарт кодирования текстовых символов </a:t>
            </a:r>
            <a:r>
              <a:rPr lang="ru-RU" dirty="0" err="1" smtClean="0"/>
              <a:t>Unicode</a:t>
            </a:r>
            <a:r>
              <a:rPr lang="ru-RU" dirty="0" smtClean="0"/>
              <a:t>, который отводит на каждый символ 2 байта (16 битов). По формуле можно определить количество символов, которые можно закодировать согласно этому стандарту:  N = 2</a:t>
            </a:r>
            <a:r>
              <a:rPr lang="en-US" baseline="30000" dirty="0" smtClean="0"/>
              <a:t>I</a:t>
            </a:r>
            <a:r>
              <a:rPr lang="ru-RU" dirty="0" smtClean="0"/>
              <a:t> = 2</a:t>
            </a:r>
            <a:r>
              <a:rPr lang="ru-RU" baseline="30000" dirty="0" smtClean="0"/>
              <a:t>16</a:t>
            </a:r>
            <a:r>
              <a:rPr lang="ru-RU" dirty="0" smtClean="0"/>
              <a:t> = 65 536.</a:t>
            </a:r>
          </a:p>
          <a:p>
            <a:pPr algn="just">
              <a:buNone/>
            </a:pPr>
            <a:r>
              <a:rPr lang="ru-RU" dirty="0" smtClean="0"/>
              <a:t>		Такого количества символов достаточно, чтобы закодировать не только русский и латинский алфавиты, цифры, знаки и математические символы, но и греческий, арабский, иврит и другие алфавиты.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4000" dirty="0" smtClean="0"/>
              <a:t>Записать домашнее задание </a:t>
            </a:r>
          </a:p>
          <a:p>
            <a:pPr algn="ctr">
              <a:buNone/>
            </a:pPr>
            <a:r>
              <a:rPr lang="ru-RU" sz="4000" dirty="0" smtClean="0"/>
              <a:t>в дневник или тетрадь</a:t>
            </a:r>
          </a:p>
          <a:p>
            <a:pPr algn="ctr">
              <a:buNone/>
            </a:pPr>
            <a:r>
              <a:rPr lang="ru-RU" dirty="0" smtClean="0"/>
              <a:t>	</a:t>
            </a:r>
          </a:p>
          <a:p>
            <a:pPr algn="ctr">
              <a:buNone/>
            </a:pPr>
            <a:r>
              <a:rPr lang="ru-RU" sz="7200" dirty="0" smtClean="0"/>
              <a:t>§ 3.1, стр.74 </a:t>
            </a:r>
          </a:p>
          <a:p>
            <a:pPr algn="ctr">
              <a:buNone/>
            </a:pPr>
            <a:r>
              <a:rPr lang="ru-RU" sz="7200" dirty="0" smtClean="0"/>
              <a:t>зад. 3.1., стр.77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Итог урока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ответить на 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Какой принцип кодирования текстовой информации используется в компьютере? </a:t>
            </a:r>
          </a:p>
          <a:p>
            <a:pPr lvl="0"/>
            <a:r>
              <a:rPr lang="ru-RU" dirty="0" smtClean="0"/>
              <a:t>Почему при кодировании текстовой информации в компьютере в большинстве кодировок используется 256 различных символов, хотя русский алфавит включает только 33 буквы? </a:t>
            </a:r>
          </a:p>
          <a:p>
            <a:pPr lvl="0"/>
            <a:r>
              <a:rPr lang="ru-RU" dirty="0" smtClean="0"/>
              <a:t>Как называется международная таблица кодировки символов?</a:t>
            </a:r>
          </a:p>
          <a:p>
            <a:pPr lvl="0"/>
            <a:r>
              <a:rPr lang="ru-RU" dirty="0" smtClean="0"/>
              <a:t>С какой целью ввели кодировку </a:t>
            </a:r>
            <a:r>
              <a:rPr lang="ru-RU" dirty="0" err="1" smtClean="0"/>
              <a:t>Unicode</a:t>
            </a:r>
            <a:r>
              <a:rPr lang="ru-RU" dirty="0" smtClean="0"/>
              <a:t>, которая позволяет закодировать 65 536 различных символов?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u="sng" dirty="0" smtClean="0"/>
              <a:t> Рассматриваемые вопросы </a:t>
            </a:r>
            <a:br>
              <a:rPr lang="ru-RU" sz="3200" u="sng" dirty="0" smtClean="0"/>
            </a:br>
            <a:r>
              <a:rPr lang="ru-RU" sz="3200" u="sng" dirty="0" smtClean="0"/>
              <a:t>на уроке: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70916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b="1" dirty="0" smtClean="0"/>
              <a:t>двоичное кодирование текстовой информации;</a:t>
            </a:r>
          </a:p>
          <a:p>
            <a:r>
              <a:rPr lang="ru-RU" b="1" dirty="0" smtClean="0"/>
              <a:t>таблицы кодировки;</a:t>
            </a:r>
          </a:p>
          <a:p>
            <a:r>
              <a:rPr lang="ru-RU" b="1" dirty="0" smtClean="0"/>
              <a:t>понятие кодировки </a:t>
            </a:r>
            <a:r>
              <a:rPr lang="en-US" b="1" dirty="0" smtClean="0"/>
              <a:t>Unicode</a:t>
            </a:r>
            <a:r>
              <a:rPr lang="ru-RU" b="1" dirty="0" smtClean="0"/>
              <a:t>;</a:t>
            </a:r>
          </a:p>
          <a:p>
            <a:r>
              <a:rPr lang="ru-RU" b="1" dirty="0" smtClean="0"/>
              <a:t>научиться определять числовые коды символов;</a:t>
            </a:r>
          </a:p>
          <a:p>
            <a:r>
              <a:rPr lang="ru-RU" b="1" dirty="0" smtClean="0"/>
              <a:t>научиться вводить символы с помощью числовых кодов.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1. Что называется закодированной информацией? </a:t>
            </a:r>
          </a:p>
          <a:p>
            <a:pPr>
              <a:buNone/>
            </a:pPr>
            <a:r>
              <a:rPr lang="ru-RU" dirty="0" smtClean="0"/>
              <a:t>2. Какими способами можно передавать одну и ту же информацию? </a:t>
            </a:r>
          </a:p>
          <a:p>
            <a:pPr>
              <a:buNone/>
            </a:pPr>
            <a:r>
              <a:rPr lang="ru-RU" dirty="0" smtClean="0"/>
              <a:t>3. Что такое декодирование? </a:t>
            </a:r>
          </a:p>
          <a:p>
            <a:pPr>
              <a:buNone/>
            </a:pPr>
            <a:r>
              <a:rPr lang="ru-RU" dirty="0" smtClean="0"/>
              <a:t>4. Что такое текстовая информация? </a:t>
            </a:r>
          </a:p>
          <a:p>
            <a:pPr>
              <a:buNone/>
            </a:pPr>
            <a:r>
              <a:rPr lang="ru-RU" dirty="0" smtClean="0"/>
              <a:t>5. Какие текстовые редакторы вы знаете? </a:t>
            </a:r>
          </a:p>
          <a:p>
            <a:pPr>
              <a:buNone/>
            </a:pPr>
            <a:r>
              <a:rPr lang="ru-RU" dirty="0" smtClean="0"/>
              <a:t>6. По какой формуле можно вычислить количество информации?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Двоичное кодирование текстовой информации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u="sng" dirty="0" smtClean="0"/>
              <a:t>Текст – </a:t>
            </a:r>
            <a:r>
              <a:rPr lang="ru-RU" dirty="0" smtClean="0"/>
              <a:t>последовательность символов компьютерного алфавита.</a:t>
            </a:r>
          </a:p>
          <a:p>
            <a:pPr>
              <a:buNone/>
            </a:pPr>
            <a:endParaRPr lang="ru-RU" b="1" u="sng" dirty="0" smtClean="0"/>
          </a:p>
          <a:p>
            <a:r>
              <a:rPr lang="ru-RU" b="1" u="sng" dirty="0" smtClean="0"/>
              <a:t>Текстовая информация </a:t>
            </a:r>
            <a:r>
              <a:rPr lang="ru-RU" dirty="0" smtClean="0"/>
              <a:t>– это информация, выраженная с помощью естественных и формальных языков в письменной форме.</a:t>
            </a:r>
          </a:p>
          <a:p>
            <a:endParaRPr lang="ru-RU" dirty="0" smtClean="0"/>
          </a:p>
          <a:p>
            <a:r>
              <a:rPr lang="ru-RU" b="1" u="sng" dirty="0" smtClean="0"/>
              <a:t>Текстовая информация </a:t>
            </a:r>
            <a:r>
              <a:rPr lang="ru-RU" dirty="0" smtClean="0"/>
              <a:t>– прописные и строчные буквы русского и латинского алфавитов, цифры, знаки и математические символы.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Кодирование текстовой информации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	Для представления текстовой информации достаточно 256 различных знаков. </a:t>
            </a:r>
          </a:p>
          <a:p>
            <a:pPr algn="just"/>
            <a:endParaRPr lang="ru-RU" sz="1500" dirty="0" smtClean="0"/>
          </a:p>
          <a:p>
            <a:pPr algn="just">
              <a:buNone/>
            </a:pPr>
            <a:r>
              <a:rPr lang="ru-RU" dirty="0" smtClean="0"/>
              <a:t>		По формуле </a:t>
            </a:r>
            <a:r>
              <a:rPr lang="en-US" b="1" dirty="0" smtClean="0"/>
              <a:t>N</a:t>
            </a:r>
            <a:r>
              <a:rPr lang="ru-RU" b="1" dirty="0" smtClean="0"/>
              <a:t>=2</a:t>
            </a:r>
            <a:r>
              <a:rPr lang="en-US" b="1" baseline="30000" dirty="0" smtClean="0"/>
              <a:t>I</a:t>
            </a:r>
            <a:r>
              <a:rPr lang="en-US" b="1" dirty="0" smtClean="0"/>
              <a:t> </a:t>
            </a:r>
            <a:r>
              <a:rPr lang="ru-RU" dirty="0" smtClean="0"/>
              <a:t>можно вычислить, какое количество информации необходимо, чтобы закодировать каждый знак:   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en-US" sz="3600" b="1" dirty="0" smtClean="0"/>
              <a:t>N</a:t>
            </a:r>
            <a:r>
              <a:rPr lang="ru-RU" sz="3600" b="1" dirty="0" smtClean="0"/>
              <a:t> = 2</a:t>
            </a:r>
            <a:r>
              <a:rPr lang="en-US" sz="3600" b="1" baseline="30000" dirty="0" smtClean="0"/>
              <a:t>I</a:t>
            </a:r>
            <a:r>
              <a:rPr lang="ru-RU" sz="3600" b="1" dirty="0" smtClean="0"/>
              <a:t>  </a:t>
            </a:r>
            <a:r>
              <a:rPr lang="ru-RU" dirty="0" smtClean="0"/>
              <a:t>=&gt;   </a:t>
            </a:r>
            <a:r>
              <a:rPr lang="ru-RU" sz="3600" b="1" dirty="0" smtClean="0"/>
              <a:t>256 = 2</a:t>
            </a:r>
            <a:r>
              <a:rPr lang="en-US" sz="3600" b="1" baseline="30000" dirty="0" smtClean="0"/>
              <a:t>I</a:t>
            </a:r>
            <a:r>
              <a:rPr lang="ru-RU" sz="3600" b="1" dirty="0" smtClean="0"/>
              <a:t>   </a:t>
            </a:r>
            <a:r>
              <a:rPr lang="ru-RU" dirty="0" smtClean="0"/>
              <a:t>=&gt;  </a:t>
            </a:r>
            <a:r>
              <a:rPr lang="ru-RU" sz="3600" b="1" dirty="0" smtClean="0"/>
              <a:t>2</a:t>
            </a:r>
            <a:r>
              <a:rPr lang="ru-RU" sz="3600" b="1" baseline="30000" dirty="0" smtClean="0"/>
              <a:t>8</a:t>
            </a:r>
            <a:r>
              <a:rPr lang="ru-RU" sz="3600" b="1" dirty="0" smtClean="0"/>
              <a:t> = 2</a:t>
            </a:r>
            <a:r>
              <a:rPr lang="en-US" sz="3600" b="1" baseline="30000" dirty="0" smtClean="0"/>
              <a:t>I</a:t>
            </a:r>
            <a:r>
              <a:rPr lang="ru-RU" sz="3600" b="1" dirty="0" smtClean="0"/>
              <a:t> </a:t>
            </a:r>
            <a:r>
              <a:rPr lang="ru-RU" dirty="0" smtClean="0"/>
              <a:t>=&gt; </a:t>
            </a:r>
          </a:p>
          <a:p>
            <a:pPr>
              <a:buNone/>
            </a:pPr>
            <a:r>
              <a:rPr lang="ru-RU" sz="3600" dirty="0" smtClean="0"/>
              <a:t>	</a:t>
            </a:r>
            <a:r>
              <a:rPr lang="en-US" sz="3600" b="1" dirty="0" smtClean="0"/>
              <a:t>I</a:t>
            </a:r>
            <a:r>
              <a:rPr lang="ru-RU" sz="3600" b="1" dirty="0" smtClean="0"/>
              <a:t> = 8 битов</a:t>
            </a:r>
            <a:endParaRPr lang="ru-RU" sz="3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pPr algn="just">
              <a:buNone/>
            </a:pPr>
            <a:r>
              <a:rPr lang="ru-RU" dirty="0" smtClean="0"/>
              <a:t>		Для кодирования </a:t>
            </a:r>
            <a:r>
              <a:rPr lang="ru-RU" b="1" dirty="0" smtClean="0"/>
              <a:t>одного символа</a:t>
            </a:r>
            <a:r>
              <a:rPr lang="ru-RU" dirty="0" smtClean="0"/>
              <a:t> требуется </a:t>
            </a:r>
            <a:r>
              <a:rPr lang="ru-RU" b="1" dirty="0" smtClean="0"/>
              <a:t>один байт</a:t>
            </a:r>
            <a:r>
              <a:rPr lang="ru-RU" dirty="0" smtClean="0"/>
              <a:t> информации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09252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None/>
            </a:pPr>
            <a:r>
              <a:rPr lang="ru-RU" dirty="0" smtClean="0"/>
              <a:t>		</a:t>
            </a:r>
            <a:r>
              <a:rPr lang="ru-RU" sz="3300" dirty="0" smtClean="0"/>
              <a:t>Человек различает знаки по их начертанию, а компьютер - по их двоичным кодам. При вводе в компьютер текстовой информации происходит ее двоичное кодирование, изображение знака преобразуется в его двоичный код.</a:t>
            </a:r>
          </a:p>
          <a:p>
            <a:pPr algn="just">
              <a:buFont typeface="Wingdings" pitchFamily="2" charset="2"/>
              <a:buNone/>
            </a:pPr>
            <a:endParaRPr lang="ru-RU" sz="3300" dirty="0" smtClean="0"/>
          </a:p>
          <a:p>
            <a:pPr algn="just">
              <a:buFont typeface="Wingdings" pitchFamily="2" charset="2"/>
              <a:buNone/>
            </a:pPr>
            <a:r>
              <a:rPr lang="ru-RU" sz="3300" dirty="0" smtClean="0"/>
              <a:t>		Пользователь нажимает на клавиатуре клавишу со знаком, и в компьютер поступает определенная последовательность из восьми электрических импульсов (двоичный код знака). Код знака хранится в оперативной памяти компьютера, где занимает одну ячейку.</a:t>
            </a:r>
          </a:p>
          <a:p>
            <a:pPr>
              <a:buFont typeface="Wingdings" pitchFamily="2" charset="2"/>
              <a:buNone/>
            </a:pPr>
            <a:endParaRPr lang="ru-RU" sz="1400" dirty="0" smtClean="0"/>
          </a:p>
          <a:p>
            <a:pPr>
              <a:buFont typeface="Wingdings" pitchFamily="2" charset="2"/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Таблица кодировки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	При кодировании каждому символу алфавита ставиться в соответствие уникальный двоичный код.</a:t>
            </a:r>
          </a:p>
          <a:p>
            <a:endParaRPr lang="ru-RU" b="1" u="sng" dirty="0" smtClean="0"/>
          </a:p>
          <a:p>
            <a:pPr algn="just">
              <a:buNone/>
            </a:pPr>
            <a:r>
              <a:rPr lang="ru-RU" b="1" dirty="0" smtClean="0"/>
              <a:t>		</a:t>
            </a:r>
            <a:r>
              <a:rPr lang="ru-RU" b="1" u="sng" dirty="0" smtClean="0"/>
              <a:t>Таблица кодировки</a:t>
            </a:r>
            <a:r>
              <a:rPr lang="ru-RU" b="1" dirty="0" smtClean="0"/>
              <a:t> </a:t>
            </a:r>
            <a:r>
              <a:rPr lang="ru-RU" dirty="0" smtClean="0"/>
              <a:t>– это таблица, в которой всем символам компьютерного алфавита поставлены в соответствие порядковые номера (коды).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Кодировки знаков</a:t>
            </a:r>
            <a:endParaRPr lang="ru-RU" dirty="0"/>
          </a:p>
        </p:txBody>
      </p:sp>
      <p:pic>
        <p:nvPicPr>
          <p:cNvPr id="4" name="Содержимое 3" descr="Рисунок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928794" y="1357298"/>
            <a:ext cx="5214974" cy="52149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В существующих кодовых таблицах </a:t>
            </a:r>
            <a:br>
              <a:rPr lang="ru-RU" sz="2800" dirty="0" smtClean="0"/>
            </a:br>
            <a:r>
              <a:rPr lang="ru-RU" sz="2800" dirty="0" smtClean="0"/>
              <a:t>десятичные  коды 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от 0 до 32 </a:t>
            </a:r>
            <a:r>
              <a:rPr lang="ru-RU" dirty="0" smtClean="0"/>
              <a:t>соответствуют операциям (перевод строки, ввод пробела и т.д.);</a:t>
            </a:r>
          </a:p>
          <a:p>
            <a:r>
              <a:rPr lang="ru-RU" b="1" dirty="0" smtClean="0"/>
              <a:t>от 33 по127 </a:t>
            </a:r>
            <a:r>
              <a:rPr lang="ru-RU" dirty="0" smtClean="0"/>
              <a:t>соответствуют знакам латинского алфавита, цифрам, знакам арифметических операций и знакам препинания;</a:t>
            </a:r>
          </a:p>
          <a:p>
            <a:r>
              <a:rPr lang="ru-RU" b="1" dirty="0" smtClean="0"/>
              <a:t>от 128 по 255 </a:t>
            </a:r>
            <a:r>
              <a:rPr lang="ru-RU" dirty="0" smtClean="0"/>
              <a:t>в различных национальных кодировках одному и тому же коду соответствуют разные знаки.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290</TotalTime>
  <Words>277</Words>
  <Application>Microsoft Office PowerPoint</Application>
  <PresentationFormat>Экран (4:3)</PresentationFormat>
  <Paragraphs>71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Кодирование текстовой информации  8 класс </vt:lpstr>
      <vt:lpstr> Рассматриваемые вопросы  на уроке:</vt:lpstr>
      <vt:lpstr>Вопросы:</vt:lpstr>
      <vt:lpstr>Двоичное кодирование текстовой информации</vt:lpstr>
      <vt:lpstr>Кодирование текстовой информации</vt:lpstr>
      <vt:lpstr>Слайд 6</vt:lpstr>
      <vt:lpstr>Таблица кодировки</vt:lpstr>
      <vt:lpstr>Кодировки знаков</vt:lpstr>
      <vt:lpstr>В существующих кодовых таблицах  десятичные  коды : </vt:lpstr>
      <vt:lpstr>Десятичные коды некоторых символов  в различных кодировках</vt:lpstr>
      <vt:lpstr>Таблицы кодировки русскоязычных символов</vt:lpstr>
      <vt:lpstr>Таблицы кодировки русскоязычных символов</vt:lpstr>
      <vt:lpstr>Кодовая таблица ASCII</vt:lpstr>
      <vt:lpstr>Понятие кодировки  Unicode(UCS - 2)</vt:lpstr>
      <vt:lpstr>Домашнее задание</vt:lpstr>
      <vt:lpstr>Итог урока ответить на вопросы:</vt:lpstr>
    </vt:vector>
  </TitlesOfParts>
  <Company>Гимназия 44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luba</dc:creator>
  <cp:lastModifiedBy>TATA</cp:lastModifiedBy>
  <cp:revision>34</cp:revision>
  <dcterms:created xsi:type="dcterms:W3CDTF">2010-01-20T03:43:28Z</dcterms:created>
  <dcterms:modified xsi:type="dcterms:W3CDTF">2010-05-01T19:35:09Z</dcterms:modified>
</cp:coreProperties>
</file>