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972" r:id="rId2"/>
  </p:sldMasterIdLst>
  <p:notesMasterIdLst>
    <p:notesMasterId r:id="rId19"/>
  </p:notesMasterIdLst>
  <p:sldIdLst>
    <p:sldId id="347" r:id="rId3"/>
    <p:sldId id="348" r:id="rId4"/>
    <p:sldId id="286" r:id="rId5"/>
    <p:sldId id="351" r:id="rId6"/>
    <p:sldId id="352" r:id="rId7"/>
    <p:sldId id="354" r:id="rId8"/>
    <p:sldId id="349" r:id="rId9"/>
    <p:sldId id="355" r:id="rId10"/>
    <p:sldId id="356" r:id="rId11"/>
    <p:sldId id="357" r:id="rId12"/>
    <p:sldId id="359" r:id="rId13"/>
    <p:sldId id="360" r:id="rId14"/>
    <p:sldId id="361" r:id="rId15"/>
    <p:sldId id="362" r:id="rId16"/>
    <p:sldId id="358" r:id="rId17"/>
    <p:sldId id="36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2828"/>
    <a:srgbClr val="FFCC00"/>
    <a:srgbClr val="00B415"/>
    <a:srgbClr val="00B0F0"/>
    <a:srgbClr val="0091EA"/>
    <a:srgbClr val="FF0000"/>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1935" autoAdjust="0"/>
  </p:normalViewPr>
  <p:slideViewPr>
    <p:cSldViewPr>
      <p:cViewPr varScale="1">
        <p:scale>
          <a:sx n="76" d="100"/>
          <a:sy n="76" d="100"/>
        </p:scale>
        <p:origin x="1714"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Лист1!$B$1</c:f>
              <c:strCache>
                <c:ptCount val="1"/>
                <c:pt idx="0">
                  <c:v>Ряд 1</c:v>
                </c:pt>
              </c:strCache>
            </c:strRef>
          </c:tx>
          <c:spPr>
            <a:gradFill rotWithShape="1">
              <a:gsLst>
                <a:gs pos="0">
                  <a:schemeClr val="accent3">
                    <a:shade val="65000"/>
                    <a:shade val="51000"/>
                    <a:satMod val="130000"/>
                  </a:schemeClr>
                </a:gs>
                <a:gs pos="80000">
                  <a:schemeClr val="accent3">
                    <a:shade val="65000"/>
                    <a:shade val="93000"/>
                    <a:satMod val="130000"/>
                  </a:schemeClr>
                </a:gs>
                <a:gs pos="100000">
                  <a:schemeClr val="accent3">
                    <a:shade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Лист1!$B$2:$B$5</c:f>
              <c:numCache>
                <c:formatCode>0%</c:formatCode>
                <c:ptCount val="4"/>
                <c:pt idx="0">
                  <c:v>0.78</c:v>
                </c:pt>
                <c:pt idx="1">
                  <c:v>0.22000000000000003</c:v>
                </c:pt>
              </c:numCache>
            </c:numRef>
          </c:val>
          <c:extLst>
            <c:ext xmlns:c16="http://schemas.microsoft.com/office/drawing/2014/chart" uri="{C3380CC4-5D6E-409C-BE32-E72D297353CC}">
              <c16:uniqueId val="{00000000-4084-4E75-8857-6BAF75450893}"/>
            </c:ext>
          </c:extLst>
        </c:ser>
        <c:ser>
          <c:idx val="1"/>
          <c:order val="1"/>
          <c:tx>
            <c:strRef>
              <c:f>Лист1!$C$1</c:f>
              <c:strCache>
                <c:ptCount val="1"/>
                <c:pt idx="0">
                  <c:v>Столбец2</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Лист1!$C$2:$C$5</c:f>
              <c:numCache>
                <c:formatCode>General</c:formatCode>
                <c:ptCount val="4"/>
              </c:numCache>
            </c:numRef>
          </c:val>
          <c:extLst>
            <c:ext xmlns:c16="http://schemas.microsoft.com/office/drawing/2014/chart" uri="{C3380CC4-5D6E-409C-BE32-E72D297353CC}">
              <c16:uniqueId val="{00000001-4084-4E75-8857-6BAF75450893}"/>
            </c:ext>
          </c:extLst>
        </c:ser>
        <c:ser>
          <c:idx val="2"/>
          <c:order val="2"/>
          <c:tx>
            <c:strRef>
              <c:f>Лист1!$D$1</c:f>
              <c:strCache>
                <c:ptCount val="1"/>
                <c:pt idx="0">
                  <c:v>Столбец1</c:v>
                </c:pt>
              </c:strCache>
            </c:strRef>
          </c:tx>
          <c:spPr>
            <a:gradFill rotWithShape="1">
              <a:gsLst>
                <a:gs pos="0">
                  <a:schemeClr val="accent3">
                    <a:tint val="65000"/>
                    <a:shade val="51000"/>
                    <a:satMod val="130000"/>
                  </a:schemeClr>
                </a:gs>
                <a:gs pos="80000">
                  <a:schemeClr val="accent3">
                    <a:tint val="65000"/>
                    <a:shade val="93000"/>
                    <a:satMod val="130000"/>
                  </a:schemeClr>
                </a:gs>
                <a:gs pos="100000">
                  <a:schemeClr val="accent3">
                    <a:tint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Лист1!$D$2:$D$5</c:f>
              <c:numCache>
                <c:formatCode>General</c:formatCode>
                <c:ptCount val="4"/>
              </c:numCache>
            </c:numRef>
          </c:val>
          <c:extLst>
            <c:ext xmlns:c16="http://schemas.microsoft.com/office/drawing/2014/chart" uri="{C3380CC4-5D6E-409C-BE32-E72D297353CC}">
              <c16:uniqueId val="{00000002-4084-4E75-8857-6BAF75450893}"/>
            </c:ext>
          </c:extLst>
        </c:ser>
        <c:dLbls>
          <c:showLegendKey val="0"/>
          <c:showVal val="0"/>
          <c:showCatName val="0"/>
          <c:showSerName val="0"/>
          <c:showPercent val="0"/>
          <c:showBubbleSize val="0"/>
        </c:dLbls>
        <c:gapWidth val="100"/>
        <c:overlap val="-24"/>
        <c:axId val="103901056"/>
        <c:axId val="103902592"/>
      </c:barChart>
      <c:catAx>
        <c:axId val="10390105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20" b="0" i="0" u="none" strike="noStrike" kern="1200" baseline="0">
                <a:solidFill>
                  <a:schemeClr val="bg2">
                    <a:lumMod val="10000"/>
                  </a:schemeClr>
                </a:solidFill>
                <a:latin typeface="+mn-lt"/>
                <a:ea typeface="+mn-ea"/>
                <a:cs typeface="+mn-cs"/>
              </a:defRPr>
            </a:pPr>
            <a:endParaRPr lang="ru-RU"/>
          </a:p>
        </c:txPr>
        <c:crossAx val="103902592"/>
        <c:crosses val="autoZero"/>
        <c:auto val="1"/>
        <c:lblAlgn val="ctr"/>
        <c:lblOffset val="100"/>
        <c:noMultiLvlLbl val="0"/>
      </c:catAx>
      <c:valAx>
        <c:axId val="1039025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03901056"/>
        <c:crosses val="autoZero"/>
        <c:crossBetween val="between"/>
      </c:valAx>
      <c:spPr>
        <a:solidFill>
          <a:schemeClr val="accent4">
            <a:lumMod val="60000"/>
            <a:lumOff val="40000"/>
          </a:schemeClr>
        </a:solidFill>
        <a:ln w="57150">
          <a:solidFill>
            <a:srgbClr val="92D050"/>
          </a:solid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solidFill>
      <a:schemeClr val="bg1"/>
    </a:solidFill>
    <a:ln w="9525" cap="flat" cmpd="sng" algn="ctr">
      <a:solidFill>
        <a:srgbClr val="92D050"/>
      </a:solidFill>
      <a:round/>
    </a:ln>
    <a:effectLst/>
  </c:spPr>
  <c:txPr>
    <a:bodyPr/>
    <a:lstStyle/>
    <a:p>
      <a:pPr>
        <a:defRPr/>
      </a:pPr>
      <a:endParaRPr lang="ru-RU"/>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1"/>
          <c:order val="0"/>
          <c:tx>
            <c:strRef>
              <c:f>Лист1!$C$1</c:f>
              <c:strCache>
                <c:ptCount val="1"/>
                <c:pt idx="0">
                  <c:v>Столбец2</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Лист1!$C$2:$C$5</c:f>
              <c:numCache>
                <c:formatCode>General</c:formatCode>
                <c:ptCount val="4"/>
              </c:numCache>
            </c:numRef>
          </c:val>
          <c:extLst>
            <c:ext xmlns:c16="http://schemas.microsoft.com/office/drawing/2014/chart" uri="{C3380CC4-5D6E-409C-BE32-E72D297353CC}">
              <c16:uniqueId val="{00000000-51FD-4E3E-BDC6-D1A619D1A923}"/>
            </c:ext>
          </c:extLst>
        </c:ser>
        <c:ser>
          <c:idx val="2"/>
          <c:order val="1"/>
          <c:tx>
            <c:strRef>
              <c:f>Лист1!$D$1</c:f>
              <c:strCache>
                <c:ptCount val="1"/>
                <c:pt idx="0">
                  <c:v>Столбец1</c:v>
                </c:pt>
              </c:strCache>
            </c:strRef>
          </c:tx>
          <c:spPr>
            <a:gradFill rotWithShape="1">
              <a:gsLst>
                <a:gs pos="0">
                  <a:schemeClr val="accent3">
                    <a:tint val="65000"/>
                    <a:shade val="51000"/>
                    <a:satMod val="130000"/>
                  </a:schemeClr>
                </a:gs>
                <a:gs pos="80000">
                  <a:schemeClr val="accent3">
                    <a:tint val="65000"/>
                    <a:shade val="93000"/>
                    <a:satMod val="130000"/>
                  </a:schemeClr>
                </a:gs>
                <a:gs pos="100000">
                  <a:schemeClr val="accent3">
                    <a:tint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Лист1!$D$2:$D$5</c:f>
              <c:numCache>
                <c:formatCode>General</c:formatCode>
                <c:ptCount val="4"/>
              </c:numCache>
            </c:numRef>
          </c:val>
          <c:extLst>
            <c:ext xmlns:c16="http://schemas.microsoft.com/office/drawing/2014/chart" uri="{C3380CC4-5D6E-409C-BE32-E72D297353CC}">
              <c16:uniqueId val="{00000001-51FD-4E3E-BDC6-D1A619D1A923}"/>
            </c:ext>
          </c:extLst>
        </c:ser>
        <c:dLbls>
          <c:showLegendKey val="0"/>
          <c:showVal val="0"/>
          <c:showCatName val="0"/>
          <c:showSerName val="0"/>
          <c:showPercent val="0"/>
          <c:showBubbleSize val="0"/>
        </c:dLbls>
        <c:gapWidth val="100"/>
        <c:overlap val="-24"/>
        <c:axId val="102957440"/>
        <c:axId val="102958976"/>
      </c:barChart>
      <c:catAx>
        <c:axId val="102957440"/>
        <c:scaling>
          <c:orientation val="minMax"/>
        </c:scaling>
        <c:delete val="1"/>
        <c:axPos val="b"/>
        <c:numFmt formatCode="General" sourceLinked="1"/>
        <c:majorTickMark val="none"/>
        <c:minorTickMark val="none"/>
        <c:tickLblPos val="none"/>
        <c:crossAx val="102958976"/>
        <c:crosses val="autoZero"/>
        <c:auto val="1"/>
        <c:lblAlgn val="ctr"/>
        <c:lblOffset val="100"/>
        <c:noMultiLvlLbl val="0"/>
      </c:catAx>
      <c:valAx>
        <c:axId val="102958976"/>
        <c:scaling>
          <c:orientation val="minMax"/>
        </c:scaling>
        <c:delete val="1"/>
        <c:axPos val="l"/>
        <c:numFmt formatCode="General" sourceLinked="1"/>
        <c:majorTickMark val="none"/>
        <c:minorTickMark val="none"/>
        <c:tickLblPos val="none"/>
        <c:crossAx val="102957440"/>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Лист1!$B$1</c:f>
              <c:strCache>
                <c:ptCount val="1"/>
                <c:pt idx="0">
                  <c:v>Ряд 1</c:v>
                </c:pt>
              </c:strCache>
            </c:strRef>
          </c:tx>
          <c:spPr>
            <a:gradFill rotWithShape="1">
              <a:gsLst>
                <a:gs pos="0">
                  <a:schemeClr val="accent3">
                    <a:shade val="65000"/>
                    <a:shade val="51000"/>
                    <a:satMod val="130000"/>
                  </a:schemeClr>
                </a:gs>
                <a:gs pos="80000">
                  <a:schemeClr val="accent3">
                    <a:shade val="65000"/>
                    <a:shade val="93000"/>
                    <a:satMod val="130000"/>
                  </a:schemeClr>
                </a:gs>
                <a:gs pos="100000">
                  <a:schemeClr val="accent3">
                    <a:shade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Модно, популярно 43%</c:v>
                </c:pt>
                <c:pt idx="1">
                  <c:v>Заинтересовать зрителей, повысить рейтинг 37%</c:v>
                </c:pt>
                <c:pt idx="2">
                  <c:v>Т.к не могут придумать свои 22%</c:v>
                </c:pt>
              </c:strCache>
            </c:strRef>
          </c:cat>
          <c:val>
            <c:numRef>
              <c:f>Лист1!$B$2:$B$5</c:f>
              <c:numCache>
                <c:formatCode>0%</c:formatCode>
                <c:ptCount val="4"/>
                <c:pt idx="0">
                  <c:v>0.43</c:v>
                </c:pt>
                <c:pt idx="1">
                  <c:v>0.37</c:v>
                </c:pt>
                <c:pt idx="2">
                  <c:v>0.22</c:v>
                </c:pt>
              </c:numCache>
            </c:numRef>
          </c:val>
          <c:extLst>
            <c:ext xmlns:c16="http://schemas.microsoft.com/office/drawing/2014/chart" uri="{C3380CC4-5D6E-409C-BE32-E72D297353CC}">
              <c16:uniqueId val="{00000000-E752-4D77-BD91-6215E3A1BF0F}"/>
            </c:ext>
          </c:extLst>
        </c:ser>
        <c:ser>
          <c:idx val="1"/>
          <c:order val="1"/>
          <c:tx>
            <c:strRef>
              <c:f>Лист1!$C$1</c:f>
              <c:strCache>
                <c:ptCount val="1"/>
                <c:pt idx="0">
                  <c:v>Ряд 2</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Модно, популярно 43%</c:v>
                </c:pt>
                <c:pt idx="1">
                  <c:v>Заинтересовать зрителей, повысить рейтинг 37%</c:v>
                </c:pt>
                <c:pt idx="2">
                  <c:v>Т.к не могут придумать свои 22%</c:v>
                </c:pt>
              </c:strCache>
            </c:strRef>
          </c:cat>
          <c:val>
            <c:numRef>
              <c:f>Лист1!$C$2:$C$5</c:f>
              <c:numCache>
                <c:formatCode>General</c:formatCode>
                <c:ptCount val="4"/>
              </c:numCache>
            </c:numRef>
          </c:val>
          <c:extLst>
            <c:ext xmlns:c16="http://schemas.microsoft.com/office/drawing/2014/chart" uri="{C3380CC4-5D6E-409C-BE32-E72D297353CC}">
              <c16:uniqueId val="{00000001-E752-4D77-BD91-6215E3A1BF0F}"/>
            </c:ext>
          </c:extLst>
        </c:ser>
        <c:ser>
          <c:idx val="2"/>
          <c:order val="2"/>
          <c:tx>
            <c:strRef>
              <c:f>Лист1!$D$1</c:f>
              <c:strCache>
                <c:ptCount val="1"/>
                <c:pt idx="0">
                  <c:v>Столбец1</c:v>
                </c:pt>
              </c:strCache>
            </c:strRef>
          </c:tx>
          <c:spPr>
            <a:gradFill rotWithShape="1">
              <a:gsLst>
                <a:gs pos="0">
                  <a:schemeClr val="accent3">
                    <a:tint val="65000"/>
                    <a:shade val="51000"/>
                    <a:satMod val="130000"/>
                  </a:schemeClr>
                </a:gs>
                <a:gs pos="80000">
                  <a:schemeClr val="accent3">
                    <a:tint val="65000"/>
                    <a:shade val="93000"/>
                    <a:satMod val="130000"/>
                  </a:schemeClr>
                </a:gs>
                <a:gs pos="100000">
                  <a:schemeClr val="accent3">
                    <a:tint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Модно, популярно 43%</c:v>
                </c:pt>
                <c:pt idx="1">
                  <c:v>Заинтересовать зрителей, повысить рейтинг 37%</c:v>
                </c:pt>
                <c:pt idx="2">
                  <c:v>Т.к не могут придумать свои 22%</c:v>
                </c:pt>
              </c:strCache>
            </c:strRef>
          </c:cat>
          <c:val>
            <c:numRef>
              <c:f>Лист1!$D$2:$D$5</c:f>
              <c:numCache>
                <c:formatCode>General</c:formatCode>
                <c:ptCount val="4"/>
              </c:numCache>
            </c:numRef>
          </c:val>
          <c:extLst>
            <c:ext xmlns:c16="http://schemas.microsoft.com/office/drawing/2014/chart" uri="{C3380CC4-5D6E-409C-BE32-E72D297353CC}">
              <c16:uniqueId val="{00000002-E752-4D77-BD91-6215E3A1BF0F}"/>
            </c:ext>
          </c:extLst>
        </c:ser>
        <c:dLbls>
          <c:showLegendKey val="0"/>
          <c:showVal val="0"/>
          <c:showCatName val="0"/>
          <c:showSerName val="0"/>
          <c:showPercent val="0"/>
          <c:showBubbleSize val="0"/>
        </c:dLbls>
        <c:gapWidth val="100"/>
        <c:overlap val="-24"/>
        <c:axId val="436741032"/>
        <c:axId val="436740248"/>
      </c:barChart>
      <c:catAx>
        <c:axId val="43674103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bg2">
                    <a:lumMod val="10000"/>
                  </a:schemeClr>
                </a:solidFill>
                <a:latin typeface="Arial" panose="020B0604020202020204" pitchFamily="34" charset="0"/>
                <a:ea typeface="+mn-ea"/>
                <a:cs typeface="+mn-cs"/>
              </a:defRPr>
            </a:pPr>
            <a:endParaRPr lang="ru-RU"/>
          </a:p>
        </c:txPr>
        <c:crossAx val="436740248"/>
        <c:crosses val="autoZero"/>
        <c:auto val="1"/>
        <c:lblAlgn val="ctr"/>
        <c:lblOffset val="100"/>
        <c:noMultiLvlLbl val="0"/>
      </c:catAx>
      <c:valAx>
        <c:axId val="4367402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436741032"/>
        <c:crosses val="autoZero"/>
        <c:crossBetween val="between"/>
      </c:valAx>
      <c:spPr>
        <a:solidFill>
          <a:schemeClr val="accent4">
            <a:lumMod val="40000"/>
            <a:lumOff val="60000"/>
          </a:schemeClr>
        </a:solidFill>
        <a:ln w="57150">
          <a:solidFill>
            <a:schemeClr val="accent3">
              <a:lumMod val="60000"/>
              <a:lumOff val="40000"/>
            </a:schemeClr>
          </a:solidFill>
        </a:ln>
        <a:effectLst/>
      </c:spPr>
    </c:plotArea>
    <c:plotVisOnly val="1"/>
    <c:dispBlanksAs val="gap"/>
    <c:showDLblsOverMax val="0"/>
  </c:chart>
  <c:spPr>
    <a:solidFill>
      <a:schemeClr val="bg1"/>
    </a:solidFill>
    <a:ln w="9525" cap="flat" cmpd="sng" algn="ctr">
      <a:noFill/>
      <a:prstDash val="dash"/>
      <a:round/>
    </a:ln>
    <a:effectLst/>
  </c:spPr>
  <c:txPr>
    <a:bodyPr/>
    <a:lstStyle/>
    <a:p>
      <a:pPr>
        <a:defRPr/>
      </a:pPr>
      <a:endParaRPr lang="ru-RU"/>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1"/>
          <c:order val="0"/>
          <c:tx>
            <c:strRef>
              <c:f>Лист1!$C$1</c:f>
              <c:strCache>
                <c:ptCount val="1"/>
                <c:pt idx="0">
                  <c:v>Столбец2</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Лист1!$C$2:$C$5</c:f>
              <c:numCache>
                <c:formatCode>General</c:formatCode>
                <c:ptCount val="4"/>
              </c:numCache>
            </c:numRef>
          </c:val>
          <c:extLst>
            <c:ext xmlns:c16="http://schemas.microsoft.com/office/drawing/2014/chart" uri="{C3380CC4-5D6E-409C-BE32-E72D297353CC}">
              <c16:uniqueId val="{00000000-A15B-4821-AEFB-C2DA1D7AA228}"/>
            </c:ext>
          </c:extLst>
        </c:ser>
        <c:ser>
          <c:idx val="2"/>
          <c:order val="1"/>
          <c:tx>
            <c:strRef>
              <c:f>Лист1!$D$1</c:f>
              <c:strCache>
                <c:ptCount val="1"/>
                <c:pt idx="0">
                  <c:v>Столбец1</c:v>
                </c:pt>
              </c:strCache>
            </c:strRef>
          </c:tx>
          <c:spPr>
            <a:gradFill rotWithShape="1">
              <a:gsLst>
                <a:gs pos="0">
                  <a:schemeClr val="accent3">
                    <a:tint val="65000"/>
                    <a:shade val="51000"/>
                    <a:satMod val="130000"/>
                  </a:schemeClr>
                </a:gs>
                <a:gs pos="80000">
                  <a:schemeClr val="accent3">
                    <a:tint val="65000"/>
                    <a:shade val="93000"/>
                    <a:satMod val="130000"/>
                  </a:schemeClr>
                </a:gs>
                <a:gs pos="100000">
                  <a:schemeClr val="accent3">
                    <a:tint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Лист1!$D$2:$D$5</c:f>
              <c:numCache>
                <c:formatCode>General</c:formatCode>
                <c:ptCount val="4"/>
              </c:numCache>
            </c:numRef>
          </c:val>
          <c:extLst>
            <c:ext xmlns:c16="http://schemas.microsoft.com/office/drawing/2014/chart" uri="{C3380CC4-5D6E-409C-BE32-E72D297353CC}">
              <c16:uniqueId val="{00000001-A15B-4821-AEFB-C2DA1D7AA228}"/>
            </c:ext>
          </c:extLst>
        </c:ser>
        <c:dLbls>
          <c:showLegendKey val="0"/>
          <c:showVal val="0"/>
          <c:showCatName val="0"/>
          <c:showSerName val="0"/>
          <c:showPercent val="0"/>
          <c:showBubbleSize val="0"/>
        </c:dLbls>
        <c:gapWidth val="100"/>
        <c:overlap val="-24"/>
        <c:axId val="103958016"/>
        <c:axId val="103959552"/>
      </c:barChart>
      <c:catAx>
        <c:axId val="103958016"/>
        <c:scaling>
          <c:orientation val="minMax"/>
        </c:scaling>
        <c:delete val="1"/>
        <c:axPos val="b"/>
        <c:numFmt formatCode="General" sourceLinked="1"/>
        <c:majorTickMark val="none"/>
        <c:minorTickMark val="none"/>
        <c:tickLblPos val="none"/>
        <c:crossAx val="103959552"/>
        <c:crosses val="autoZero"/>
        <c:auto val="1"/>
        <c:lblAlgn val="ctr"/>
        <c:lblOffset val="100"/>
        <c:noMultiLvlLbl val="0"/>
      </c:catAx>
      <c:valAx>
        <c:axId val="103959552"/>
        <c:scaling>
          <c:orientation val="minMax"/>
        </c:scaling>
        <c:delete val="1"/>
        <c:axPos val="l"/>
        <c:numFmt formatCode="General" sourceLinked="1"/>
        <c:majorTickMark val="none"/>
        <c:minorTickMark val="none"/>
        <c:tickLblPos val="none"/>
        <c:crossAx val="103958016"/>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Лист1!$B$1</c:f>
              <c:strCache>
                <c:ptCount val="1"/>
                <c:pt idx="0">
                  <c:v>Ряд 1</c:v>
                </c:pt>
              </c:strCache>
            </c:strRef>
          </c:tx>
          <c:spPr>
            <a:gradFill rotWithShape="1">
              <a:gsLst>
                <a:gs pos="0">
                  <a:schemeClr val="accent3">
                    <a:shade val="65000"/>
                    <a:shade val="51000"/>
                    <a:satMod val="130000"/>
                  </a:schemeClr>
                </a:gs>
                <a:gs pos="80000">
                  <a:schemeClr val="accent3">
                    <a:shade val="65000"/>
                    <a:shade val="93000"/>
                    <a:satMod val="130000"/>
                  </a:schemeClr>
                </a:gs>
                <a:gs pos="100000">
                  <a:schemeClr val="accent3">
                    <a:shade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Отрицательно 52%</c:v>
                </c:pt>
                <c:pt idx="1">
                  <c:v>Да, сложно 25%</c:v>
                </c:pt>
                <c:pt idx="2">
                  <c:v>Не знают,не задумывались 23%</c:v>
                </c:pt>
              </c:strCache>
            </c:strRef>
          </c:cat>
          <c:val>
            <c:numRef>
              <c:f>Лист1!$B$2:$B$5</c:f>
              <c:numCache>
                <c:formatCode>0%</c:formatCode>
                <c:ptCount val="4"/>
                <c:pt idx="0">
                  <c:v>0.52</c:v>
                </c:pt>
                <c:pt idx="1">
                  <c:v>0.25</c:v>
                </c:pt>
                <c:pt idx="2">
                  <c:v>0.23</c:v>
                </c:pt>
              </c:numCache>
            </c:numRef>
          </c:val>
          <c:extLst>
            <c:ext xmlns:c16="http://schemas.microsoft.com/office/drawing/2014/chart" uri="{C3380CC4-5D6E-409C-BE32-E72D297353CC}">
              <c16:uniqueId val="{00000000-F685-4E45-92FA-5AE3993EA53C}"/>
            </c:ext>
          </c:extLst>
        </c:ser>
        <c:ser>
          <c:idx val="1"/>
          <c:order val="1"/>
          <c:tx>
            <c:strRef>
              <c:f>Лист1!$C$1</c:f>
              <c:strCache>
                <c:ptCount val="1"/>
                <c:pt idx="0">
                  <c:v>Столбец2</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Отрицательно 52%</c:v>
                </c:pt>
                <c:pt idx="1">
                  <c:v>Да, сложно 25%</c:v>
                </c:pt>
                <c:pt idx="2">
                  <c:v>Не знают,не задумывались 23%</c:v>
                </c:pt>
              </c:strCache>
            </c:strRef>
          </c:cat>
          <c:val>
            <c:numRef>
              <c:f>Лист1!$C$2:$C$5</c:f>
              <c:numCache>
                <c:formatCode>General</c:formatCode>
                <c:ptCount val="4"/>
              </c:numCache>
            </c:numRef>
          </c:val>
          <c:extLst>
            <c:ext xmlns:c16="http://schemas.microsoft.com/office/drawing/2014/chart" uri="{C3380CC4-5D6E-409C-BE32-E72D297353CC}">
              <c16:uniqueId val="{00000001-F685-4E45-92FA-5AE3993EA53C}"/>
            </c:ext>
          </c:extLst>
        </c:ser>
        <c:ser>
          <c:idx val="2"/>
          <c:order val="2"/>
          <c:tx>
            <c:strRef>
              <c:f>Лист1!$D$1</c:f>
              <c:strCache>
                <c:ptCount val="1"/>
                <c:pt idx="0">
                  <c:v>Столбец1</c:v>
                </c:pt>
              </c:strCache>
            </c:strRef>
          </c:tx>
          <c:spPr>
            <a:gradFill rotWithShape="1">
              <a:gsLst>
                <a:gs pos="0">
                  <a:schemeClr val="accent3">
                    <a:tint val="65000"/>
                    <a:shade val="51000"/>
                    <a:satMod val="130000"/>
                  </a:schemeClr>
                </a:gs>
                <a:gs pos="80000">
                  <a:schemeClr val="accent3">
                    <a:tint val="65000"/>
                    <a:shade val="93000"/>
                    <a:satMod val="130000"/>
                  </a:schemeClr>
                </a:gs>
                <a:gs pos="100000">
                  <a:schemeClr val="accent3">
                    <a:tint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Отрицательно 52%</c:v>
                </c:pt>
                <c:pt idx="1">
                  <c:v>Да, сложно 25%</c:v>
                </c:pt>
                <c:pt idx="2">
                  <c:v>Не знают,не задумывались 23%</c:v>
                </c:pt>
              </c:strCache>
            </c:strRef>
          </c:cat>
          <c:val>
            <c:numRef>
              <c:f>Лист1!$D$2:$D$5</c:f>
              <c:numCache>
                <c:formatCode>General</c:formatCode>
                <c:ptCount val="4"/>
              </c:numCache>
            </c:numRef>
          </c:val>
          <c:extLst>
            <c:ext xmlns:c16="http://schemas.microsoft.com/office/drawing/2014/chart" uri="{C3380CC4-5D6E-409C-BE32-E72D297353CC}">
              <c16:uniqueId val="{00000002-F685-4E45-92FA-5AE3993EA53C}"/>
            </c:ext>
          </c:extLst>
        </c:ser>
        <c:dLbls>
          <c:showLegendKey val="0"/>
          <c:showVal val="0"/>
          <c:showCatName val="0"/>
          <c:showSerName val="0"/>
          <c:showPercent val="0"/>
          <c:showBubbleSize val="0"/>
        </c:dLbls>
        <c:gapWidth val="100"/>
        <c:overlap val="-24"/>
        <c:axId val="436741816"/>
        <c:axId val="436744168"/>
      </c:barChart>
      <c:catAx>
        <c:axId val="43674181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bg2">
                    <a:lumMod val="10000"/>
                  </a:schemeClr>
                </a:solidFill>
                <a:latin typeface="Arial" panose="020B0604020202020204" pitchFamily="34" charset="0"/>
                <a:ea typeface="+mn-ea"/>
                <a:cs typeface="+mn-cs"/>
              </a:defRPr>
            </a:pPr>
            <a:endParaRPr lang="ru-RU"/>
          </a:p>
        </c:txPr>
        <c:crossAx val="436744168"/>
        <c:crosses val="autoZero"/>
        <c:auto val="1"/>
        <c:lblAlgn val="ctr"/>
        <c:lblOffset val="100"/>
        <c:noMultiLvlLbl val="0"/>
      </c:catAx>
      <c:valAx>
        <c:axId val="4367441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436741816"/>
        <c:crosses val="autoZero"/>
        <c:crossBetween val="between"/>
      </c:valAx>
      <c:spPr>
        <a:solidFill>
          <a:schemeClr val="accent4">
            <a:lumMod val="40000"/>
            <a:lumOff val="60000"/>
          </a:schemeClr>
        </a:solidFill>
        <a:ln w="57150">
          <a:solidFill>
            <a:schemeClr val="accent3">
              <a:lumMod val="60000"/>
              <a:lumOff val="40000"/>
            </a:schemeClr>
          </a:solidFill>
        </a:ln>
        <a:effectLst/>
      </c:spPr>
    </c:plotArea>
    <c:plotVisOnly val="1"/>
    <c:dispBlanksAs val="gap"/>
    <c:showDLblsOverMax val="0"/>
  </c:chart>
  <c:spPr>
    <a:solidFill>
      <a:schemeClr val="bg1"/>
    </a:solidFill>
    <a:ln w="9525" cap="flat" cmpd="sng" algn="ctr">
      <a:noFill/>
      <a:prstDash val="dash"/>
      <a:round/>
    </a:ln>
    <a:effectLst/>
  </c:spPr>
  <c:txPr>
    <a:bodyPr/>
    <a:lstStyle/>
    <a:p>
      <a:pPr>
        <a:defRPr/>
      </a:pPr>
      <a:endParaRPr lang="ru-RU"/>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1"/>
          <c:order val="0"/>
          <c:tx>
            <c:strRef>
              <c:f>Лист1!$C$1</c:f>
              <c:strCache>
                <c:ptCount val="1"/>
                <c:pt idx="0">
                  <c:v>Столбец2</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Лист1!$C$2:$C$5</c:f>
              <c:numCache>
                <c:formatCode>General</c:formatCode>
                <c:ptCount val="4"/>
              </c:numCache>
            </c:numRef>
          </c:val>
          <c:extLst>
            <c:ext xmlns:c16="http://schemas.microsoft.com/office/drawing/2014/chart" uri="{C3380CC4-5D6E-409C-BE32-E72D297353CC}">
              <c16:uniqueId val="{00000000-375B-4C33-939C-0586EB77CAB2}"/>
            </c:ext>
          </c:extLst>
        </c:ser>
        <c:ser>
          <c:idx val="2"/>
          <c:order val="1"/>
          <c:tx>
            <c:strRef>
              <c:f>Лист1!$D$1</c:f>
              <c:strCache>
                <c:ptCount val="1"/>
                <c:pt idx="0">
                  <c:v>Столбец1</c:v>
                </c:pt>
              </c:strCache>
            </c:strRef>
          </c:tx>
          <c:spPr>
            <a:gradFill rotWithShape="1">
              <a:gsLst>
                <a:gs pos="0">
                  <a:schemeClr val="accent3">
                    <a:tint val="65000"/>
                    <a:shade val="51000"/>
                    <a:satMod val="130000"/>
                  </a:schemeClr>
                </a:gs>
                <a:gs pos="80000">
                  <a:schemeClr val="accent3">
                    <a:tint val="65000"/>
                    <a:shade val="93000"/>
                    <a:satMod val="130000"/>
                  </a:schemeClr>
                </a:gs>
                <a:gs pos="100000">
                  <a:schemeClr val="accent3">
                    <a:tint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2"/>
                <c:pt idx="0">
                  <c:v> Да, обращали 78%</c:v>
                </c:pt>
                <c:pt idx="1">
                  <c:v>Нет 22%</c:v>
                </c:pt>
              </c:strCache>
            </c:strRef>
          </c:cat>
          <c:val>
            <c:numRef>
              <c:f>Лист1!$D$2:$D$5</c:f>
              <c:numCache>
                <c:formatCode>General</c:formatCode>
                <c:ptCount val="4"/>
              </c:numCache>
            </c:numRef>
          </c:val>
          <c:extLst>
            <c:ext xmlns:c16="http://schemas.microsoft.com/office/drawing/2014/chart" uri="{C3380CC4-5D6E-409C-BE32-E72D297353CC}">
              <c16:uniqueId val="{00000001-375B-4C33-939C-0586EB77CAB2}"/>
            </c:ext>
          </c:extLst>
        </c:ser>
        <c:dLbls>
          <c:showLegendKey val="0"/>
          <c:showVal val="0"/>
          <c:showCatName val="0"/>
          <c:showSerName val="0"/>
          <c:showPercent val="0"/>
          <c:showBubbleSize val="0"/>
        </c:dLbls>
        <c:gapWidth val="100"/>
        <c:overlap val="-24"/>
        <c:axId val="104721792"/>
        <c:axId val="104203392"/>
      </c:barChart>
      <c:catAx>
        <c:axId val="104721792"/>
        <c:scaling>
          <c:orientation val="minMax"/>
        </c:scaling>
        <c:delete val="1"/>
        <c:axPos val="b"/>
        <c:numFmt formatCode="General" sourceLinked="1"/>
        <c:majorTickMark val="none"/>
        <c:minorTickMark val="none"/>
        <c:tickLblPos val="none"/>
        <c:crossAx val="104203392"/>
        <c:crosses val="autoZero"/>
        <c:auto val="1"/>
        <c:lblAlgn val="ctr"/>
        <c:lblOffset val="100"/>
        <c:noMultiLvlLbl val="0"/>
      </c:catAx>
      <c:valAx>
        <c:axId val="104203392"/>
        <c:scaling>
          <c:orientation val="minMax"/>
        </c:scaling>
        <c:delete val="1"/>
        <c:axPos val="l"/>
        <c:numFmt formatCode="General" sourceLinked="1"/>
        <c:majorTickMark val="none"/>
        <c:minorTickMark val="none"/>
        <c:tickLblPos val="none"/>
        <c:crossAx val="104721792"/>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2142686709615842E-2"/>
          <c:y val="1.4442836189593945E-2"/>
          <c:w val="0.94902429627489238"/>
          <c:h val="0.84521132468735527"/>
        </c:manualLayout>
      </c:layout>
      <c:barChart>
        <c:barDir val="col"/>
        <c:grouping val="clustered"/>
        <c:varyColors val="0"/>
        <c:ser>
          <c:idx val="0"/>
          <c:order val="0"/>
          <c:tx>
            <c:strRef>
              <c:f>Лист1!$B$1</c:f>
              <c:strCache>
                <c:ptCount val="1"/>
                <c:pt idx="0">
                  <c:v>Ряд 1</c:v>
                </c:pt>
              </c:strCache>
            </c:strRef>
          </c:tx>
          <c:spPr>
            <a:gradFill rotWithShape="1">
              <a:gsLst>
                <a:gs pos="0">
                  <a:schemeClr val="accent3">
                    <a:shade val="65000"/>
                    <a:shade val="51000"/>
                    <a:satMod val="130000"/>
                  </a:schemeClr>
                </a:gs>
                <a:gs pos="80000">
                  <a:schemeClr val="accent3">
                    <a:shade val="65000"/>
                    <a:shade val="93000"/>
                    <a:satMod val="130000"/>
                  </a:schemeClr>
                </a:gs>
                <a:gs pos="100000">
                  <a:schemeClr val="accent3">
                    <a:shade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Отечественные40%</c:v>
                </c:pt>
                <c:pt idx="1">
                  <c:v>С английскими названиями 14%</c:v>
                </c:pt>
                <c:pt idx="2">
                  <c:v>Не имеет значения 38%</c:v>
                </c:pt>
              </c:strCache>
            </c:strRef>
          </c:cat>
          <c:val>
            <c:numRef>
              <c:f>Лист1!$B$2:$B$5</c:f>
              <c:numCache>
                <c:formatCode>General</c:formatCode>
                <c:ptCount val="4"/>
                <c:pt idx="0">
                  <c:v>4.3</c:v>
                </c:pt>
                <c:pt idx="1">
                  <c:v>2.5</c:v>
                </c:pt>
                <c:pt idx="2">
                  <c:v>3.5</c:v>
                </c:pt>
              </c:numCache>
            </c:numRef>
          </c:val>
          <c:extLst>
            <c:ext xmlns:c16="http://schemas.microsoft.com/office/drawing/2014/chart" uri="{C3380CC4-5D6E-409C-BE32-E72D297353CC}">
              <c16:uniqueId val="{00000000-B153-4A96-BAD2-D20B1794060C}"/>
            </c:ext>
          </c:extLst>
        </c:ser>
        <c:ser>
          <c:idx val="1"/>
          <c:order val="1"/>
          <c:tx>
            <c:strRef>
              <c:f>Лист1!$C$1</c:f>
              <c:strCache>
                <c:ptCount val="1"/>
                <c:pt idx="0">
                  <c:v>Ряд 2</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Отечественные40%</c:v>
                </c:pt>
                <c:pt idx="1">
                  <c:v>С английскими названиями 14%</c:v>
                </c:pt>
                <c:pt idx="2">
                  <c:v>Не имеет значения 38%</c:v>
                </c:pt>
              </c:strCache>
            </c:strRef>
          </c:cat>
          <c:val>
            <c:numRef>
              <c:f>Лист1!$C$2:$C$5</c:f>
              <c:numCache>
                <c:formatCode>General</c:formatCode>
                <c:ptCount val="4"/>
              </c:numCache>
            </c:numRef>
          </c:val>
          <c:extLst>
            <c:ext xmlns:c16="http://schemas.microsoft.com/office/drawing/2014/chart" uri="{C3380CC4-5D6E-409C-BE32-E72D297353CC}">
              <c16:uniqueId val="{00000001-B153-4A96-BAD2-D20B1794060C}"/>
            </c:ext>
          </c:extLst>
        </c:ser>
        <c:ser>
          <c:idx val="2"/>
          <c:order val="2"/>
          <c:tx>
            <c:strRef>
              <c:f>Лист1!$D$1</c:f>
              <c:strCache>
                <c:ptCount val="1"/>
                <c:pt idx="0">
                  <c:v>Столбец1</c:v>
                </c:pt>
              </c:strCache>
            </c:strRef>
          </c:tx>
          <c:spPr>
            <a:gradFill rotWithShape="1">
              <a:gsLst>
                <a:gs pos="0">
                  <a:schemeClr val="accent3">
                    <a:tint val="65000"/>
                    <a:shade val="51000"/>
                    <a:satMod val="130000"/>
                  </a:schemeClr>
                </a:gs>
                <a:gs pos="80000">
                  <a:schemeClr val="accent3">
                    <a:tint val="65000"/>
                    <a:shade val="93000"/>
                    <a:satMod val="130000"/>
                  </a:schemeClr>
                </a:gs>
                <a:gs pos="100000">
                  <a:schemeClr val="accent3">
                    <a:tint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Лист1!$A$2:$A$5</c:f>
              <c:strCache>
                <c:ptCount val="3"/>
                <c:pt idx="0">
                  <c:v>Отечественные40%</c:v>
                </c:pt>
                <c:pt idx="1">
                  <c:v>С английскими названиями 14%</c:v>
                </c:pt>
                <c:pt idx="2">
                  <c:v>Не имеет значения 38%</c:v>
                </c:pt>
              </c:strCache>
            </c:strRef>
          </c:cat>
          <c:val>
            <c:numRef>
              <c:f>Лист1!$D$2:$D$5</c:f>
              <c:numCache>
                <c:formatCode>General</c:formatCode>
                <c:ptCount val="4"/>
              </c:numCache>
            </c:numRef>
          </c:val>
          <c:extLst>
            <c:ext xmlns:c16="http://schemas.microsoft.com/office/drawing/2014/chart" uri="{C3380CC4-5D6E-409C-BE32-E72D297353CC}">
              <c16:uniqueId val="{00000002-B153-4A96-BAD2-D20B1794060C}"/>
            </c:ext>
          </c:extLst>
        </c:ser>
        <c:dLbls>
          <c:showLegendKey val="0"/>
          <c:showVal val="0"/>
          <c:showCatName val="0"/>
          <c:showSerName val="0"/>
          <c:showPercent val="0"/>
          <c:showBubbleSize val="0"/>
        </c:dLbls>
        <c:gapWidth val="100"/>
        <c:overlap val="-24"/>
        <c:axId val="426060992"/>
        <c:axId val="426061384"/>
      </c:barChart>
      <c:catAx>
        <c:axId val="42606099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bg2">
                    <a:lumMod val="10000"/>
                  </a:schemeClr>
                </a:solidFill>
                <a:latin typeface="Arial" panose="020B0604020202020204" pitchFamily="34" charset="0"/>
                <a:ea typeface="+mn-ea"/>
                <a:cs typeface="+mn-cs"/>
              </a:defRPr>
            </a:pPr>
            <a:endParaRPr lang="ru-RU"/>
          </a:p>
        </c:txPr>
        <c:crossAx val="426061384"/>
        <c:crosses val="autoZero"/>
        <c:auto val="1"/>
        <c:lblAlgn val="ctr"/>
        <c:lblOffset val="100"/>
        <c:noMultiLvlLbl val="0"/>
      </c:catAx>
      <c:valAx>
        <c:axId val="426061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426060992"/>
        <c:crosses val="autoZero"/>
        <c:crossBetween val="between"/>
      </c:valAx>
      <c:spPr>
        <a:solidFill>
          <a:schemeClr val="accent4">
            <a:lumMod val="40000"/>
            <a:lumOff val="60000"/>
          </a:schemeClr>
        </a:solidFill>
        <a:ln w="57150">
          <a:solidFill>
            <a:schemeClr val="accent3">
              <a:lumMod val="60000"/>
              <a:lumOff val="40000"/>
            </a:schemeClr>
          </a:solid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ru-RU"/>
    </a:p>
  </c:txPr>
  <c:externalData r:id="rId4">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EA6E38-82B1-47BB-A812-313B295FEFF2}" type="datetimeFigureOut">
              <a:rPr lang="en-US" smtClean="0"/>
              <a:pPr/>
              <a:t>10/27/2025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089E94-532B-494D-AD7A-712B16D9F5AA}" type="slidenum">
              <a:rPr lang="en-US" smtClean="0"/>
              <a:pPr/>
              <a:t>‹#›</a:t>
            </a:fld>
            <a:endParaRPr lang="en-US"/>
          </a:p>
        </p:txBody>
      </p:sp>
    </p:spTree>
    <p:extLst>
      <p:ext uri="{BB962C8B-B14F-4D97-AF65-F5344CB8AC3E}">
        <p14:creationId xmlns:p14="http://schemas.microsoft.com/office/powerpoint/2010/main" val="1351098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61089E94-532B-494D-AD7A-712B16D9F5A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61089E94-532B-494D-AD7A-712B16D9F5AA}"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7604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5531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005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4481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591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1533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925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3638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26285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83774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5613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B7A0F-5B99-4F35-9BDD-321CD3C098FF}" type="datetimeFigureOut">
              <a:rPr lang="en-US" smtClean="0"/>
              <a:pPr/>
              <a:t>10/27/2025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B3369-7666-44EB-AEA9-5FA9440DB40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B7A0F-5B99-4F35-9BDD-321CD3C098FF}"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B3369-7666-44EB-AEA9-5FA9440DB40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160968"/>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chart" Target="../charts/char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8" name="Rectangle 5"/>
          <p:cNvSpPr txBox="1">
            <a:spLocks noChangeArrowheads="1"/>
          </p:cNvSpPr>
          <p:nvPr/>
        </p:nvSpPr>
        <p:spPr>
          <a:xfrm>
            <a:off x="685800" y="1524000"/>
            <a:ext cx="4343400" cy="3048000"/>
          </a:xfrm>
          <a:prstGeom prst="rect">
            <a:avLst/>
          </a:prstGeom>
          <a:extLst>
            <a:ext uri="{AF507438-7753-43E0-B8FC-AC1667EBCBE1}">
              <a14:hiddenEffects xmlns:a14="http://schemas.microsoft.com/office/drawing/2010/main">
                <a:effectLst>
                  <a:outerShdw dist="17961" dir="2700000" algn="ctr" rotWithShape="0">
                    <a:schemeClr val="bg1"/>
                  </a:outerShdw>
                </a:effectLst>
              </a14:hiddenEffects>
            </a:ext>
          </a:extLst>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u="sng" dirty="0">
                <a:solidFill>
                  <a:schemeClr val="bg2">
                    <a:lumMod val="10000"/>
                  </a:schemeClr>
                </a:solidFill>
              </a:rPr>
              <a:t>English Language in the names of Russian TV programs</a:t>
            </a:r>
            <a:endParaRPr lang="en-US" sz="4000" b="1" u="sng" dirty="0">
              <a:solidFill>
                <a:schemeClr val="bg2">
                  <a:lumMod val="10000"/>
                </a:schemeClr>
              </a:solidFill>
              <a:effectLst>
                <a:outerShdw blurRad="38100" dist="38100" dir="2700000" algn="tl">
                  <a:srgbClr val="000000">
                    <a:alpha val="43137"/>
                  </a:srgbClr>
                </a:outerShdw>
              </a:effectLst>
            </a:endParaRPr>
          </a:p>
        </p:txBody>
      </p:sp>
      <p:sp>
        <p:nvSpPr>
          <p:cNvPr id="9" name="Rectangle 8"/>
          <p:cNvSpPr txBox="1">
            <a:spLocks noChangeArrowheads="1"/>
          </p:cNvSpPr>
          <p:nvPr/>
        </p:nvSpPr>
        <p:spPr>
          <a:xfrm>
            <a:off x="838200" y="6126206"/>
            <a:ext cx="3429000" cy="472519"/>
          </a:xfrm>
          <a:prstGeom prst="rect">
            <a:avLst/>
          </a:prstGeom>
          <a:extLst>
            <a:ext uri="{AF507438-7753-43E0-B8FC-AC1667EBCBE1}">
              <a14:hiddenEffects xmlns:a14="http://schemas.microsoft.com/office/drawing/2010/main">
                <a:effectLst>
                  <a:outerShdw dist="17961" dir="2700000" algn="ctr" rotWithShape="0">
                    <a:schemeClr val="bg1"/>
                  </a:outerShdw>
                </a:effectLst>
              </a14:hiddenEffects>
            </a:ext>
          </a:ex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ru-RU" sz="2400" dirty="0">
              <a:solidFill>
                <a:schemeClr val="bg1"/>
              </a:solidFill>
              <a:effectLst>
                <a:outerShdw blurRad="38100" dist="38100" dir="2700000" algn="tl">
                  <a:srgbClr val="000000">
                    <a:alpha val="43137"/>
                  </a:srgbClr>
                </a:outerShdw>
              </a:effectLst>
            </a:endParaRPr>
          </a:p>
        </p:txBody>
      </p:sp>
      <p:sp>
        <p:nvSpPr>
          <p:cNvPr id="18433" name="Rectangle 1"/>
          <p:cNvSpPr>
            <a:spLocks noChangeArrowheads="1"/>
          </p:cNvSpPr>
          <p:nvPr/>
        </p:nvSpPr>
        <p:spPr bwMode="auto">
          <a:xfrm>
            <a:off x="1143000" y="5661862"/>
            <a:ext cx="51054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a:t>
            </a:r>
            <a:endParaRPr kumimoji="0" lang="en-US" sz="2400" b="1" i="1" u="none" strike="noStrike" cap="none" normalizeH="0" baseline="0" dirty="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04995627"/>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8433"/>
                                        </p:tgtEl>
                                        <p:attrNameLst>
                                          <p:attrName>style.visibility</p:attrName>
                                        </p:attrNameLst>
                                      </p:cBhvr>
                                      <p:to>
                                        <p:strVal val="visible"/>
                                      </p:to>
                                    </p:set>
                                    <p:anim calcmode="lin" valueType="num">
                                      <p:cBhvr additive="base">
                                        <p:cTn id="11" dur="500" fill="hold"/>
                                        <p:tgtEl>
                                          <p:spTgt spid="18433"/>
                                        </p:tgtEl>
                                        <p:attrNameLst>
                                          <p:attrName>ppt_x</p:attrName>
                                        </p:attrNameLst>
                                      </p:cBhvr>
                                      <p:tavLst>
                                        <p:tav tm="0">
                                          <p:val>
                                            <p:strVal val="#ppt_x"/>
                                          </p:val>
                                        </p:tav>
                                        <p:tav tm="100000">
                                          <p:val>
                                            <p:strVal val="#ppt_x"/>
                                          </p:val>
                                        </p:tav>
                                      </p:tavLst>
                                    </p:anim>
                                    <p:anim calcmode="lin" valueType="num">
                                      <p:cBhvr additive="base">
                                        <p:cTn id="12" dur="500" fill="hold"/>
                                        <p:tgtEl>
                                          <p:spTgt spid="184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228600" y="152400"/>
            <a:ext cx="4343400" cy="5973763"/>
          </a:xfrm>
        </p:spPr>
        <p:txBody>
          <a:bodyPr>
            <a:normAutofit fontScale="92500" lnSpcReduction="20000"/>
          </a:bodyPr>
          <a:lstStyle/>
          <a:p>
            <a:pPr algn="just">
              <a:buNone/>
            </a:pPr>
            <a:r>
              <a:rPr lang="en-US" b="1" dirty="0">
                <a:solidFill>
                  <a:srgbClr val="00B050"/>
                </a:solidFill>
              </a:rPr>
              <a:t>3. </a:t>
            </a:r>
            <a:r>
              <a:rPr lang="ru-RU" b="1" dirty="0" err="1">
                <a:solidFill>
                  <a:srgbClr val="00B050"/>
                </a:solidFill>
              </a:rPr>
              <a:t>Cyrillic</a:t>
            </a:r>
            <a:r>
              <a:rPr lang="ru-RU" b="1" dirty="0">
                <a:solidFill>
                  <a:srgbClr val="00B050"/>
                </a:solidFill>
              </a:rPr>
              <a:t> </a:t>
            </a:r>
            <a:r>
              <a:rPr lang="ru-RU" b="1" dirty="0" err="1">
                <a:solidFill>
                  <a:srgbClr val="00B050"/>
                </a:solidFill>
              </a:rPr>
              <a:t>letters</a:t>
            </a:r>
            <a:r>
              <a:rPr lang="ru-RU" b="1" dirty="0">
                <a:solidFill>
                  <a:srgbClr val="00B050"/>
                </a:solidFill>
              </a:rPr>
              <a:t> </a:t>
            </a:r>
            <a:r>
              <a:rPr lang="ru-RU" b="1" dirty="0" err="1">
                <a:solidFill>
                  <a:srgbClr val="00B050"/>
                </a:solidFill>
              </a:rPr>
              <a:t>of</a:t>
            </a:r>
            <a:r>
              <a:rPr lang="ru-RU" b="1" dirty="0">
                <a:solidFill>
                  <a:srgbClr val="00B050"/>
                </a:solidFill>
              </a:rPr>
              <a:t> </a:t>
            </a:r>
            <a:r>
              <a:rPr lang="ru-RU" b="1" dirty="0" err="1">
                <a:solidFill>
                  <a:srgbClr val="00B050"/>
                </a:solidFill>
              </a:rPr>
              <a:t>the</a:t>
            </a:r>
            <a:r>
              <a:rPr lang="ru-RU" b="1" dirty="0">
                <a:solidFill>
                  <a:srgbClr val="00B050"/>
                </a:solidFill>
              </a:rPr>
              <a:t> English </a:t>
            </a:r>
            <a:r>
              <a:rPr lang="ru-RU" b="1" dirty="0" err="1">
                <a:solidFill>
                  <a:srgbClr val="00B050"/>
                </a:solidFill>
              </a:rPr>
              <a:t>words</a:t>
            </a:r>
            <a:r>
              <a:rPr lang="ru-RU" b="1" dirty="0">
                <a:solidFill>
                  <a:srgbClr val="00B050"/>
                </a:solidFill>
              </a:rPr>
              <a:t> </a:t>
            </a:r>
            <a:r>
              <a:rPr lang="ru-RU" b="1" dirty="0" err="1">
                <a:solidFill>
                  <a:srgbClr val="00B050"/>
                </a:solidFill>
              </a:rPr>
              <a:t>on</a:t>
            </a:r>
            <a:r>
              <a:rPr lang="ru-RU" b="1" dirty="0">
                <a:solidFill>
                  <a:srgbClr val="00B050"/>
                </a:solidFill>
              </a:rPr>
              <a:t> </a:t>
            </a:r>
            <a:r>
              <a:rPr lang="ru-RU" b="1" dirty="0" err="1">
                <a:solidFill>
                  <a:srgbClr val="00B050"/>
                </a:solidFill>
              </a:rPr>
              <a:t>the</a:t>
            </a:r>
            <a:r>
              <a:rPr lang="ru-RU" b="1" dirty="0">
                <a:solidFill>
                  <a:srgbClr val="00B050"/>
                </a:solidFill>
              </a:rPr>
              <a:t> </a:t>
            </a:r>
            <a:r>
              <a:rPr lang="ru-RU" b="1" dirty="0" err="1">
                <a:solidFill>
                  <a:srgbClr val="00B050"/>
                </a:solidFill>
              </a:rPr>
              <a:t>basis</a:t>
            </a:r>
            <a:r>
              <a:rPr lang="ru-RU" b="1" dirty="0">
                <a:solidFill>
                  <a:srgbClr val="00B050"/>
                </a:solidFill>
              </a:rPr>
              <a:t> </a:t>
            </a:r>
            <a:r>
              <a:rPr lang="ru-RU" b="1" dirty="0" err="1">
                <a:solidFill>
                  <a:srgbClr val="00B050"/>
                </a:solidFill>
              </a:rPr>
              <a:t>of</a:t>
            </a:r>
            <a:r>
              <a:rPr lang="ru-RU" b="1" dirty="0">
                <a:solidFill>
                  <a:srgbClr val="00B050"/>
                </a:solidFill>
              </a:rPr>
              <a:t> </a:t>
            </a:r>
            <a:r>
              <a:rPr lang="ru-RU" b="1" dirty="0" err="1">
                <a:solidFill>
                  <a:srgbClr val="00B050"/>
                </a:solidFill>
              </a:rPr>
              <a:t>transcription</a:t>
            </a:r>
            <a:r>
              <a:rPr lang="ru-RU" dirty="0">
                <a:solidFill>
                  <a:srgbClr val="00B050"/>
                </a:solidFill>
              </a:rPr>
              <a:t> </a:t>
            </a:r>
            <a:endParaRPr lang="en-US" dirty="0">
              <a:solidFill>
                <a:srgbClr val="00B050"/>
              </a:solidFill>
            </a:endParaRPr>
          </a:p>
          <a:p>
            <a:pPr algn="ctr">
              <a:buNone/>
            </a:pPr>
            <a:endParaRPr lang="ru-RU" dirty="0">
              <a:solidFill>
                <a:srgbClr val="00B050"/>
              </a:solidFill>
            </a:endParaRPr>
          </a:p>
          <a:p>
            <a:pPr>
              <a:buNone/>
            </a:pPr>
            <a:r>
              <a:rPr lang="ru-RU" dirty="0"/>
              <a:t>«</a:t>
            </a:r>
            <a:r>
              <a:rPr lang="ru-RU" dirty="0" err="1"/>
              <a:t>Мультреалити</a:t>
            </a:r>
            <a:r>
              <a:rPr lang="ru-RU" dirty="0"/>
              <a:t>» (2+2),</a:t>
            </a:r>
            <a:endParaRPr lang="en-US" dirty="0"/>
          </a:p>
          <a:p>
            <a:pPr>
              <a:buNone/>
            </a:pPr>
            <a:r>
              <a:rPr lang="ru-RU" dirty="0"/>
              <a:t>«</a:t>
            </a:r>
            <a:r>
              <a:rPr lang="ru-RU" dirty="0" err="1"/>
              <a:t>Пародайс</a:t>
            </a:r>
            <a:r>
              <a:rPr lang="ru-RU" dirty="0"/>
              <a:t>» (Пятница),</a:t>
            </a:r>
            <a:endParaRPr lang="en-US" dirty="0"/>
          </a:p>
          <a:p>
            <a:pPr>
              <a:buNone/>
            </a:pPr>
            <a:r>
              <a:rPr lang="ru-RU" dirty="0"/>
              <a:t>«</a:t>
            </a:r>
            <a:r>
              <a:rPr lang="ru-RU" dirty="0" err="1"/>
              <a:t>МУЗ-тв</a:t>
            </a:r>
            <a:r>
              <a:rPr lang="ru-RU" dirty="0"/>
              <a:t> ХИТ»</a:t>
            </a:r>
            <a:endParaRPr lang="en-US" dirty="0"/>
          </a:p>
          <a:p>
            <a:pPr>
              <a:buNone/>
            </a:pPr>
            <a:r>
              <a:rPr lang="ru-RU" dirty="0"/>
              <a:t> «6 кадров». Скетч-шоу» </a:t>
            </a:r>
            <a:endParaRPr lang="en-US" dirty="0"/>
          </a:p>
          <a:p>
            <a:pPr>
              <a:buNone/>
            </a:pPr>
            <a:r>
              <a:rPr lang="ru-RU" dirty="0"/>
              <a:t>«Фактор жизни. </a:t>
            </a:r>
            <a:r>
              <a:rPr lang="ru-RU" dirty="0" err="1"/>
              <a:t>Арт-терапия</a:t>
            </a:r>
            <a:r>
              <a:rPr lang="ru-RU" dirty="0"/>
              <a:t>» (ТВЦ),</a:t>
            </a:r>
            <a:endParaRPr lang="en-US" dirty="0"/>
          </a:p>
          <a:p>
            <a:pPr>
              <a:buNone/>
            </a:pPr>
            <a:r>
              <a:rPr lang="ru-RU" dirty="0"/>
              <a:t> «Рейтинг Тимофея Баженова» (Моя планета),</a:t>
            </a:r>
            <a:endParaRPr lang="en-US" dirty="0"/>
          </a:p>
          <a:p>
            <a:pPr>
              <a:buNone/>
            </a:pPr>
            <a:r>
              <a:rPr lang="ru-RU" dirty="0"/>
              <a:t>«</a:t>
            </a:r>
            <a:r>
              <a:rPr lang="ru-RU" dirty="0" err="1"/>
              <a:t>Плей-лист</a:t>
            </a:r>
            <a:r>
              <a:rPr lang="ru-RU" dirty="0"/>
              <a:t>» (ТНТ MUSIC), </a:t>
            </a:r>
            <a:endParaRPr lang="en-US" dirty="0"/>
          </a:p>
          <a:p>
            <a:pPr>
              <a:buNone/>
            </a:pPr>
            <a:r>
              <a:rPr lang="ru-RU" dirty="0"/>
              <a:t>«Топ </a:t>
            </a:r>
            <a:r>
              <a:rPr lang="ru-RU" dirty="0" err="1"/>
              <a:t>Чарт</a:t>
            </a:r>
            <a:r>
              <a:rPr lang="ru-RU" dirty="0"/>
              <a:t> Европы Плюс» (МУЗ-ТВ)</a:t>
            </a:r>
          </a:p>
          <a:p>
            <a:endParaRPr lang="ru-RU" dirty="0"/>
          </a:p>
        </p:txBody>
      </p:sp>
      <p:sp>
        <p:nvSpPr>
          <p:cNvPr id="4" name="Содержимое 3"/>
          <p:cNvSpPr>
            <a:spLocks noGrp="1"/>
          </p:cNvSpPr>
          <p:nvPr>
            <p:ph sz="half" idx="2"/>
          </p:nvPr>
        </p:nvSpPr>
        <p:spPr>
          <a:xfrm>
            <a:off x="4724400" y="228600"/>
            <a:ext cx="4191000" cy="5897563"/>
          </a:xfrm>
        </p:spPr>
        <p:txBody>
          <a:bodyPr>
            <a:normAutofit fontScale="92500" lnSpcReduction="20000"/>
          </a:bodyPr>
          <a:lstStyle/>
          <a:p>
            <a:pPr algn="ctr">
              <a:buNone/>
            </a:pPr>
            <a:r>
              <a:rPr lang="en-US" b="1" dirty="0">
                <a:solidFill>
                  <a:srgbClr val="00B050"/>
                </a:solidFill>
              </a:rPr>
              <a:t>4. B</a:t>
            </a:r>
            <a:r>
              <a:rPr lang="ru-RU" b="1" dirty="0" err="1">
                <a:solidFill>
                  <a:srgbClr val="00B050"/>
                </a:solidFill>
              </a:rPr>
              <a:t>orrowing</a:t>
            </a:r>
            <a:r>
              <a:rPr lang="ru-RU" b="1" dirty="0">
                <a:solidFill>
                  <a:srgbClr val="00B050"/>
                </a:solidFill>
              </a:rPr>
              <a:t> </a:t>
            </a:r>
            <a:r>
              <a:rPr lang="ru-RU" b="1" dirty="0" err="1">
                <a:solidFill>
                  <a:srgbClr val="00B050"/>
                </a:solidFill>
              </a:rPr>
              <a:t>of</a:t>
            </a:r>
            <a:r>
              <a:rPr lang="ru-RU" b="1" dirty="0">
                <a:solidFill>
                  <a:srgbClr val="00B050"/>
                </a:solidFill>
              </a:rPr>
              <a:t> English </a:t>
            </a:r>
            <a:r>
              <a:rPr lang="ru-RU" b="1" dirty="0" err="1">
                <a:solidFill>
                  <a:srgbClr val="00B050"/>
                </a:solidFill>
              </a:rPr>
              <a:t>words</a:t>
            </a:r>
            <a:r>
              <a:rPr lang="ru-RU" b="1" dirty="0">
                <a:solidFill>
                  <a:srgbClr val="00B050"/>
                </a:solidFill>
              </a:rPr>
              <a:t> </a:t>
            </a:r>
            <a:r>
              <a:rPr lang="ru-RU" b="1" dirty="0" err="1">
                <a:solidFill>
                  <a:srgbClr val="00B050"/>
                </a:solidFill>
              </a:rPr>
              <a:t>in</a:t>
            </a:r>
            <a:r>
              <a:rPr lang="ru-RU" b="1" dirty="0">
                <a:solidFill>
                  <a:srgbClr val="00B050"/>
                </a:solidFill>
              </a:rPr>
              <a:t> </a:t>
            </a:r>
            <a:r>
              <a:rPr lang="ru-RU" b="1" dirty="0" err="1">
                <a:solidFill>
                  <a:srgbClr val="00B050"/>
                </a:solidFill>
              </a:rPr>
              <a:t>the</a:t>
            </a:r>
            <a:r>
              <a:rPr lang="ru-RU" b="1" dirty="0">
                <a:solidFill>
                  <a:srgbClr val="00B050"/>
                </a:solidFill>
              </a:rPr>
              <a:t> </a:t>
            </a:r>
            <a:r>
              <a:rPr lang="ru-RU" b="1" dirty="0" err="1">
                <a:solidFill>
                  <a:srgbClr val="00B050"/>
                </a:solidFill>
              </a:rPr>
              <a:t>original</a:t>
            </a:r>
            <a:r>
              <a:rPr lang="ru-RU" b="1" dirty="0">
                <a:solidFill>
                  <a:srgbClr val="00B050"/>
                </a:solidFill>
              </a:rPr>
              <a:t> </a:t>
            </a:r>
            <a:r>
              <a:rPr lang="ru-RU" b="1" dirty="0" err="1">
                <a:solidFill>
                  <a:srgbClr val="00B050"/>
                </a:solidFill>
              </a:rPr>
              <a:t>graphic</a:t>
            </a:r>
            <a:r>
              <a:rPr lang="ru-RU" b="1" dirty="0">
                <a:solidFill>
                  <a:srgbClr val="00B050"/>
                </a:solidFill>
              </a:rPr>
              <a:t> </a:t>
            </a:r>
            <a:r>
              <a:rPr lang="ru-RU" b="1" dirty="0" err="1">
                <a:solidFill>
                  <a:srgbClr val="00B050"/>
                </a:solidFill>
              </a:rPr>
              <a:t>appearance</a:t>
            </a:r>
            <a:r>
              <a:rPr lang="ru-RU" dirty="0"/>
              <a:t> </a:t>
            </a:r>
            <a:r>
              <a:rPr lang="ru-RU" b="1" dirty="0"/>
              <a:t> </a:t>
            </a:r>
          </a:p>
          <a:p>
            <a:pPr>
              <a:buNone/>
            </a:pPr>
            <a:endParaRPr lang="en-US" dirty="0"/>
          </a:p>
          <a:p>
            <a:pPr>
              <a:buNone/>
            </a:pPr>
            <a:r>
              <a:rPr lang="en-US" dirty="0"/>
              <a:t>«Stand up» (</a:t>
            </a:r>
            <a:r>
              <a:rPr lang="ru-RU" dirty="0"/>
              <a:t>ТНТ</a:t>
            </a:r>
            <a:r>
              <a:rPr lang="en-US" dirty="0"/>
              <a:t>), </a:t>
            </a:r>
          </a:p>
          <a:p>
            <a:pPr>
              <a:buNone/>
            </a:pPr>
            <a:r>
              <a:rPr lang="en-US" dirty="0"/>
              <a:t>«All sports» (</a:t>
            </a:r>
            <a:r>
              <a:rPr lang="ru-RU" dirty="0" err="1"/>
              <a:t>Евроспорт</a:t>
            </a:r>
            <a:r>
              <a:rPr lang="en-US" dirty="0"/>
              <a:t>),</a:t>
            </a:r>
          </a:p>
          <a:p>
            <a:pPr>
              <a:buNone/>
            </a:pPr>
            <a:r>
              <a:rPr lang="en-US" dirty="0"/>
              <a:t>«Top Gear» (Discovery),</a:t>
            </a:r>
          </a:p>
          <a:p>
            <a:pPr>
              <a:buNone/>
            </a:pPr>
            <a:r>
              <a:rPr lang="en-US" dirty="0"/>
              <a:t>«DREAM TEAM» (21+)</a:t>
            </a:r>
          </a:p>
          <a:p>
            <a:pPr>
              <a:buNone/>
            </a:pPr>
            <a:r>
              <a:rPr lang="en-US" dirty="0"/>
              <a:t>«</a:t>
            </a:r>
            <a:r>
              <a:rPr lang="en-US" dirty="0" err="1"/>
              <a:t>Agentshow</a:t>
            </a:r>
            <a:r>
              <a:rPr lang="en-US" dirty="0"/>
              <a:t>» (</a:t>
            </a:r>
            <a:r>
              <a:rPr lang="ru-RU" dirty="0"/>
              <a:t>Пятница</a:t>
            </a:r>
            <a:r>
              <a:rPr lang="en-US" dirty="0"/>
              <a:t>)</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dissolve">
                                      <p:cBhvr>
                                        <p:cTn id="11" dur="500"/>
                                        <p:tgtEl>
                                          <p:spTgt spid="3">
                                            <p:txEl>
                                              <p:pRg st="2" end="2"/>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ssolve">
                                      <p:cBhvr>
                                        <p:cTn id="19" dur="500"/>
                                        <p:tgtEl>
                                          <p:spTgt spid="3">
                                            <p:txEl>
                                              <p:pRg st="4" end="4"/>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childTnLst>
                          </p:cTn>
                        </p:par>
                        <p:par>
                          <p:cTn id="23" fill="hold">
                            <p:stCondLst>
                              <p:cond delay="2000"/>
                            </p:stCondLst>
                            <p:childTnLst>
                              <p:par>
                                <p:cTn id="24" presetID="9" presetClass="entr" presetSubtype="0" fill="hold" nodeType="after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dissolve">
                                      <p:cBhvr>
                                        <p:cTn id="26" dur="500"/>
                                        <p:tgtEl>
                                          <p:spTgt spid="3">
                                            <p:txEl>
                                              <p:pRg st="6" end="6"/>
                                            </p:txEl>
                                          </p:spTgt>
                                        </p:tgtEl>
                                      </p:cBhvr>
                                    </p:animEffect>
                                  </p:childTnLst>
                                </p:cTn>
                              </p:par>
                              <p:par>
                                <p:cTn id="27" presetID="9"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dissolve">
                                      <p:cBhvr>
                                        <p:cTn id="29" dur="500"/>
                                        <p:tgtEl>
                                          <p:spTgt spid="3">
                                            <p:txEl>
                                              <p:pRg st="7" end="7"/>
                                            </p:txEl>
                                          </p:spTgt>
                                        </p:tgtEl>
                                      </p:cBhvr>
                                    </p:animEffect>
                                  </p:childTnLst>
                                </p:cTn>
                              </p:par>
                              <p:par>
                                <p:cTn id="30" presetID="9" presetClass="entr" presetSubtype="0"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dissolve">
                                      <p:cBhvr>
                                        <p:cTn id="32" dur="500"/>
                                        <p:tgtEl>
                                          <p:spTgt spid="3">
                                            <p:txEl>
                                              <p:pRg st="8" end="8"/>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dissolve">
                                      <p:cBhvr>
                                        <p:cTn id="35" dur="500"/>
                                        <p:tgtEl>
                                          <p:spTgt spid="3">
                                            <p:txEl>
                                              <p:pRg st="9" end="9"/>
                                            </p:txEl>
                                          </p:spTgt>
                                        </p:tgtEl>
                                      </p:cBhvr>
                                    </p:animEffect>
                                  </p:childTnLst>
                                </p:cTn>
                              </p:par>
                            </p:childTnLst>
                          </p:cTn>
                        </p:par>
                        <p:par>
                          <p:cTn id="36" fill="hold">
                            <p:stCondLst>
                              <p:cond delay="2500"/>
                            </p:stCondLst>
                            <p:childTnLst>
                              <p:par>
                                <p:cTn id="37" presetID="22" presetClass="entr" presetSubtype="4" fill="hold" nodeType="after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animEffect transition="in" filter="wipe(down)">
                                      <p:cBhvr>
                                        <p:cTn id="39" dur="500"/>
                                        <p:tgtEl>
                                          <p:spTgt spid="4">
                                            <p:txEl>
                                              <p:pRg st="0" end="0"/>
                                            </p:txEl>
                                          </p:spTgt>
                                        </p:tgtEl>
                                      </p:cBhvr>
                                    </p:animEffect>
                                  </p:childTnLst>
                                </p:cTn>
                              </p:par>
                            </p:childTnLst>
                          </p:cTn>
                        </p:par>
                        <p:par>
                          <p:cTn id="40" fill="hold">
                            <p:stCondLst>
                              <p:cond delay="3000"/>
                            </p:stCondLst>
                            <p:childTnLst>
                              <p:par>
                                <p:cTn id="41" presetID="9" presetClass="entr" presetSubtype="0" fill="hold" nodeType="after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animEffect transition="in" filter="dissolve">
                                      <p:cBhvr>
                                        <p:cTn id="43" dur="500"/>
                                        <p:tgtEl>
                                          <p:spTgt spid="4">
                                            <p:txEl>
                                              <p:pRg st="2" end="2"/>
                                            </p:txEl>
                                          </p:spTgt>
                                        </p:tgtEl>
                                      </p:cBhvr>
                                    </p:animEffect>
                                  </p:childTnLst>
                                </p:cTn>
                              </p:par>
                            </p:childTnLst>
                          </p:cTn>
                        </p:par>
                        <p:par>
                          <p:cTn id="44" fill="hold">
                            <p:stCondLst>
                              <p:cond delay="3500"/>
                            </p:stCondLst>
                            <p:childTnLst>
                              <p:par>
                                <p:cTn id="45" presetID="9" presetClass="entr" presetSubtype="0" fill="hold" nodeType="afterEffect">
                                  <p:stCondLst>
                                    <p:cond delay="0"/>
                                  </p:stCondLst>
                                  <p:childTnLst>
                                    <p:set>
                                      <p:cBhvr>
                                        <p:cTn id="46" dur="1" fill="hold">
                                          <p:stCondLst>
                                            <p:cond delay="0"/>
                                          </p:stCondLst>
                                        </p:cTn>
                                        <p:tgtEl>
                                          <p:spTgt spid="4">
                                            <p:txEl>
                                              <p:pRg st="3" end="3"/>
                                            </p:txEl>
                                          </p:spTgt>
                                        </p:tgtEl>
                                        <p:attrNameLst>
                                          <p:attrName>style.visibility</p:attrName>
                                        </p:attrNameLst>
                                      </p:cBhvr>
                                      <p:to>
                                        <p:strVal val="visible"/>
                                      </p:to>
                                    </p:set>
                                    <p:animEffect transition="in" filter="dissolve">
                                      <p:cBhvr>
                                        <p:cTn id="47" dur="500"/>
                                        <p:tgtEl>
                                          <p:spTgt spid="4">
                                            <p:txEl>
                                              <p:pRg st="3" end="3"/>
                                            </p:txEl>
                                          </p:spTgt>
                                        </p:tgtEl>
                                      </p:cBhvr>
                                    </p:animEffect>
                                  </p:childTnLst>
                                </p:cTn>
                              </p:par>
                            </p:childTnLst>
                          </p:cTn>
                        </p:par>
                        <p:par>
                          <p:cTn id="48" fill="hold">
                            <p:stCondLst>
                              <p:cond delay="4000"/>
                            </p:stCondLst>
                            <p:childTnLst>
                              <p:par>
                                <p:cTn id="49" presetID="9" presetClass="entr" presetSubtype="0" fill="hold" nodeType="after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animEffect transition="in" filter="dissolve">
                                      <p:cBhvr>
                                        <p:cTn id="51" dur="500"/>
                                        <p:tgtEl>
                                          <p:spTgt spid="4">
                                            <p:txEl>
                                              <p:pRg st="4" end="4"/>
                                            </p:txEl>
                                          </p:spTgt>
                                        </p:tgtEl>
                                      </p:cBhvr>
                                    </p:animEffect>
                                  </p:childTnLst>
                                </p:cTn>
                              </p:par>
                            </p:childTnLst>
                          </p:cTn>
                        </p:par>
                        <p:par>
                          <p:cTn id="52" fill="hold">
                            <p:stCondLst>
                              <p:cond delay="4500"/>
                            </p:stCondLst>
                            <p:childTnLst>
                              <p:par>
                                <p:cTn id="53" presetID="9" presetClass="entr" presetSubtype="0" fill="hold" nodeType="afterEffect">
                                  <p:stCondLst>
                                    <p:cond delay="0"/>
                                  </p:stCondLst>
                                  <p:childTnLst>
                                    <p:set>
                                      <p:cBhvr>
                                        <p:cTn id="54" dur="1" fill="hold">
                                          <p:stCondLst>
                                            <p:cond delay="0"/>
                                          </p:stCondLst>
                                        </p:cTn>
                                        <p:tgtEl>
                                          <p:spTgt spid="4">
                                            <p:txEl>
                                              <p:pRg st="5" end="5"/>
                                            </p:txEl>
                                          </p:spTgt>
                                        </p:tgtEl>
                                        <p:attrNameLst>
                                          <p:attrName>style.visibility</p:attrName>
                                        </p:attrNameLst>
                                      </p:cBhvr>
                                      <p:to>
                                        <p:strVal val="visible"/>
                                      </p:to>
                                    </p:set>
                                    <p:animEffect transition="in" filter="dissolve">
                                      <p:cBhvr>
                                        <p:cTn id="55" dur="500"/>
                                        <p:tgtEl>
                                          <p:spTgt spid="4">
                                            <p:txEl>
                                              <p:pRg st="5" end="5"/>
                                            </p:txEl>
                                          </p:spTgt>
                                        </p:tgtEl>
                                      </p:cBhvr>
                                    </p:animEffect>
                                  </p:childTnLst>
                                </p:cTn>
                              </p:par>
                            </p:childTnLst>
                          </p:cTn>
                        </p:par>
                        <p:par>
                          <p:cTn id="56" fill="hold">
                            <p:stCondLst>
                              <p:cond delay="5000"/>
                            </p:stCondLst>
                            <p:childTnLst>
                              <p:par>
                                <p:cTn id="57" presetID="9" presetClass="entr" presetSubtype="0" fill="hold" nodeType="afterEffect">
                                  <p:stCondLst>
                                    <p:cond delay="0"/>
                                  </p:stCondLst>
                                  <p:childTnLst>
                                    <p:set>
                                      <p:cBhvr>
                                        <p:cTn id="58" dur="1" fill="hold">
                                          <p:stCondLst>
                                            <p:cond delay="0"/>
                                          </p:stCondLst>
                                        </p:cTn>
                                        <p:tgtEl>
                                          <p:spTgt spid="4">
                                            <p:txEl>
                                              <p:pRg st="6" end="6"/>
                                            </p:txEl>
                                          </p:spTgt>
                                        </p:tgtEl>
                                        <p:attrNameLst>
                                          <p:attrName>style.visibility</p:attrName>
                                        </p:attrNameLst>
                                      </p:cBhvr>
                                      <p:to>
                                        <p:strVal val="visible"/>
                                      </p:to>
                                    </p:set>
                                    <p:animEffect transition="in" filter="dissolve">
                                      <p:cBhvr>
                                        <p:cTn id="59"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1000"/>
            <a:duotone>
              <a:schemeClr val="accent6">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0"/>
            <a:ext cx="8229600" cy="1219200"/>
          </a:xfrm>
        </p:spPr>
        <p:txBody>
          <a:bodyPr>
            <a:normAutofit/>
          </a:bodyPr>
          <a:lstStyle/>
          <a:p>
            <a:r>
              <a:rPr lang="ru-RU" sz="2700" dirty="0">
                <a:solidFill>
                  <a:schemeClr val="bg2">
                    <a:lumMod val="10000"/>
                  </a:schemeClr>
                </a:solidFill>
              </a:rPr>
              <a:t>Обращаете ли вы внимание на телепередачи, в названиях которых есть английские слова?</a:t>
            </a:r>
            <a:r>
              <a:rPr lang="ru-RU" dirty="0">
                <a:solidFill>
                  <a:schemeClr val="bg2">
                    <a:lumMod val="10000"/>
                  </a:schemeClr>
                </a:solidFill>
              </a:rPr>
              <a:t> </a:t>
            </a:r>
            <a:endParaRPr lang="ru-RU" b="1" dirty="0">
              <a:solidFill>
                <a:schemeClr val="bg2">
                  <a:lumMod val="10000"/>
                </a:schemeClr>
              </a:solidFill>
            </a:endParaRPr>
          </a:p>
        </p:txBody>
      </p:sp>
      <p:sp>
        <p:nvSpPr>
          <p:cNvPr id="5" name="Прямоугольник 4"/>
          <p:cNvSpPr/>
          <p:nvPr/>
        </p:nvSpPr>
        <p:spPr>
          <a:xfrm>
            <a:off x="3200400" y="1371600"/>
            <a:ext cx="6172200" cy="646331"/>
          </a:xfrm>
          <a:prstGeom prst="rect">
            <a:avLst/>
          </a:prstGeom>
        </p:spPr>
        <p:txBody>
          <a:bodyPr wrap="square">
            <a:spAutoFit/>
          </a:bodyPr>
          <a:lstStyle/>
          <a:p>
            <a:endParaRPr lang="en-US" dirty="0"/>
          </a:p>
          <a:p>
            <a:endParaRPr lang="ru-RU" dirty="0"/>
          </a:p>
        </p:txBody>
      </p:sp>
      <p:graphicFrame>
        <p:nvGraphicFramePr>
          <p:cNvPr id="9" name="Диаграмма 8"/>
          <p:cNvGraphicFramePr/>
          <p:nvPr>
            <p:extLst>
              <p:ext uri="{D42A27DB-BD31-4B8C-83A1-F6EECF244321}">
                <p14:modId xmlns:p14="http://schemas.microsoft.com/office/powerpoint/2010/main" val="3503517877"/>
              </p:ext>
            </p:extLst>
          </p:nvPr>
        </p:nvGraphicFramePr>
        <p:xfrm>
          <a:off x="609600" y="1295400"/>
          <a:ext cx="80772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Left)">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1000"/>
            <a:duotone>
              <a:schemeClr val="accent6">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52400"/>
            <a:ext cx="8229600" cy="1524000"/>
          </a:xfrm>
        </p:spPr>
        <p:txBody>
          <a:bodyPr>
            <a:noAutofit/>
          </a:bodyPr>
          <a:lstStyle/>
          <a:p>
            <a:pPr lvl="1" algn="ctr" rtl="0">
              <a:spcBef>
                <a:spcPct val="0"/>
              </a:spcBef>
            </a:pPr>
            <a:r>
              <a:rPr lang="ru-RU" sz="2800" dirty="0">
                <a:latin typeface="+mj-lt"/>
              </a:rPr>
              <a:t>Как вы думаете, с какой целью создатели телепередач используют в их названии английские элементы?</a:t>
            </a:r>
            <a:br>
              <a:rPr lang="ru-RU" sz="2800" dirty="0"/>
            </a:br>
            <a:endParaRPr lang="ru-RU" sz="2800" b="1" dirty="0">
              <a:solidFill>
                <a:srgbClr val="002060"/>
              </a:solidFill>
            </a:endParaRPr>
          </a:p>
        </p:txBody>
      </p:sp>
      <p:sp>
        <p:nvSpPr>
          <p:cNvPr id="5" name="Прямоугольник 4"/>
          <p:cNvSpPr/>
          <p:nvPr/>
        </p:nvSpPr>
        <p:spPr>
          <a:xfrm>
            <a:off x="3200400" y="1371600"/>
            <a:ext cx="6172200" cy="646331"/>
          </a:xfrm>
          <a:prstGeom prst="rect">
            <a:avLst/>
          </a:prstGeom>
        </p:spPr>
        <p:txBody>
          <a:bodyPr wrap="square">
            <a:spAutoFit/>
          </a:bodyPr>
          <a:lstStyle/>
          <a:p>
            <a:endParaRPr lang="en-US" dirty="0"/>
          </a:p>
          <a:p>
            <a:endParaRPr lang="ru-RU" dirty="0"/>
          </a:p>
        </p:txBody>
      </p:sp>
      <p:graphicFrame>
        <p:nvGraphicFramePr>
          <p:cNvPr id="9" name="Диаграмма 8"/>
          <p:cNvGraphicFramePr/>
          <p:nvPr/>
        </p:nvGraphicFramePr>
        <p:xfrm>
          <a:off x="13335000" y="1066800"/>
          <a:ext cx="2362200" cy="1447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Диаграмма 5">
            <a:extLst>
              <a:ext uri="{FF2B5EF4-FFF2-40B4-BE49-F238E27FC236}">
                <a16:creationId xmlns:a16="http://schemas.microsoft.com/office/drawing/2014/main" id="{DECF8A0B-4587-4F4C-8B82-F68F6D46DA48}"/>
              </a:ext>
            </a:extLst>
          </p:cNvPr>
          <p:cNvGraphicFramePr/>
          <p:nvPr>
            <p:extLst>
              <p:ext uri="{D42A27DB-BD31-4B8C-83A1-F6EECF244321}">
                <p14:modId xmlns:p14="http://schemas.microsoft.com/office/powerpoint/2010/main" val="4289595200"/>
              </p:ext>
            </p:extLst>
          </p:nvPr>
        </p:nvGraphicFramePr>
        <p:xfrm>
          <a:off x="381000" y="1371600"/>
          <a:ext cx="8458200" cy="5334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1000"/>
            <a:duotone>
              <a:schemeClr val="accent6">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0"/>
            <a:ext cx="8229600" cy="1219200"/>
          </a:xfrm>
        </p:spPr>
        <p:txBody>
          <a:bodyPr>
            <a:normAutofit/>
          </a:bodyPr>
          <a:lstStyle/>
          <a:p>
            <a:pPr lvl="1" algn="ctr" rtl="0">
              <a:spcBef>
                <a:spcPct val="0"/>
              </a:spcBef>
            </a:pPr>
            <a:r>
              <a:rPr lang="ru-RU" sz="2800" dirty="0">
                <a:solidFill>
                  <a:schemeClr val="bg2">
                    <a:lumMod val="10000"/>
                  </a:schemeClr>
                </a:solidFill>
                <a:latin typeface="+mj-lt"/>
              </a:rPr>
              <a:t>Сложно бы российским телеканалам обойтись без англоязычных слов?</a:t>
            </a:r>
            <a:endParaRPr lang="ru-RU" sz="2800" b="1" dirty="0">
              <a:solidFill>
                <a:schemeClr val="bg2">
                  <a:lumMod val="10000"/>
                </a:schemeClr>
              </a:solidFill>
              <a:latin typeface="+mj-lt"/>
            </a:endParaRPr>
          </a:p>
        </p:txBody>
      </p:sp>
      <p:sp>
        <p:nvSpPr>
          <p:cNvPr id="5" name="Прямоугольник 4"/>
          <p:cNvSpPr/>
          <p:nvPr/>
        </p:nvSpPr>
        <p:spPr>
          <a:xfrm>
            <a:off x="3200400" y="1371600"/>
            <a:ext cx="6172200" cy="646331"/>
          </a:xfrm>
          <a:prstGeom prst="rect">
            <a:avLst/>
          </a:prstGeom>
        </p:spPr>
        <p:txBody>
          <a:bodyPr wrap="square">
            <a:spAutoFit/>
          </a:bodyPr>
          <a:lstStyle/>
          <a:p>
            <a:endParaRPr lang="en-US" dirty="0"/>
          </a:p>
          <a:p>
            <a:endParaRPr lang="ru-RU" dirty="0"/>
          </a:p>
        </p:txBody>
      </p:sp>
      <p:graphicFrame>
        <p:nvGraphicFramePr>
          <p:cNvPr id="9" name="Диаграмма 8"/>
          <p:cNvGraphicFramePr/>
          <p:nvPr/>
        </p:nvGraphicFramePr>
        <p:xfrm>
          <a:off x="13335000" y="1066800"/>
          <a:ext cx="2362200" cy="1447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Диаграмма 5">
            <a:extLst>
              <a:ext uri="{FF2B5EF4-FFF2-40B4-BE49-F238E27FC236}">
                <a16:creationId xmlns:a16="http://schemas.microsoft.com/office/drawing/2014/main" id="{E428FB83-C2E0-4C76-B002-74221E566EB1}"/>
              </a:ext>
            </a:extLst>
          </p:cNvPr>
          <p:cNvGraphicFramePr/>
          <p:nvPr>
            <p:extLst>
              <p:ext uri="{D42A27DB-BD31-4B8C-83A1-F6EECF244321}">
                <p14:modId xmlns:p14="http://schemas.microsoft.com/office/powerpoint/2010/main" val="1544803087"/>
              </p:ext>
            </p:extLst>
          </p:nvPr>
        </p:nvGraphicFramePr>
        <p:xfrm>
          <a:off x="381000" y="1219201"/>
          <a:ext cx="8382000" cy="5029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1000"/>
            <a:duotone>
              <a:schemeClr val="accent6">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0"/>
            <a:ext cx="8229600" cy="1219200"/>
          </a:xfrm>
        </p:spPr>
        <p:txBody>
          <a:bodyPr>
            <a:normAutofit/>
          </a:bodyPr>
          <a:lstStyle/>
          <a:p>
            <a:pPr lvl="1" algn="ctr" rtl="0">
              <a:spcBef>
                <a:spcPct val="0"/>
              </a:spcBef>
            </a:pPr>
            <a:r>
              <a:rPr lang="ru-RU" sz="2800" dirty="0">
                <a:solidFill>
                  <a:schemeClr val="bg2">
                    <a:lumMod val="10000"/>
                  </a:schemeClr>
                </a:solidFill>
                <a:latin typeface="+mj-lt"/>
              </a:rPr>
              <a:t>Какие передачи вы предпочитаете смотреть с русскими или английскими названиями?</a:t>
            </a:r>
          </a:p>
        </p:txBody>
      </p:sp>
      <p:sp>
        <p:nvSpPr>
          <p:cNvPr id="5" name="Прямоугольник 4"/>
          <p:cNvSpPr/>
          <p:nvPr/>
        </p:nvSpPr>
        <p:spPr>
          <a:xfrm>
            <a:off x="3200400" y="1371600"/>
            <a:ext cx="6172200" cy="646331"/>
          </a:xfrm>
          <a:prstGeom prst="rect">
            <a:avLst/>
          </a:prstGeom>
        </p:spPr>
        <p:txBody>
          <a:bodyPr wrap="square">
            <a:spAutoFit/>
          </a:bodyPr>
          <a:lstStyle/>
          <a:p>
            <a:endParaRPr lang="en-US" dirty="0"/>
          </a:p>
          <a:p>
            <a:endParaRPr lang="ru-RU" dirty="0"/>
          </a:p>
        </p:txBody>
      </p:sp>
      <p:graphicFrame>
        <p:nvGraphicFramePr>
          <p:cNvPr id="9" name="Диаграмма 8"/>
          <p:cNvGraphicFramePr/>
          <p:nvPr/>
        </p:nvGraphicFramePr>
        <p:xfrm>
          <a:off x="13335000" y="1066800"/>
          <a:ext cx="2362200" cy="1447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Диаграмма 5">
            <a:extLst>
              <a:ext uri="{FF2B5EF4-FFF2-40B4-BE49-F238E27FC236}">
                <a16:creationId xmlns:a16="http://schemas.microsoft.com/office/drawing/2014/main" id="{0D135325-CD42-4870-8135-4F5331496202}"/>
              </a:ext>
            </a:extLst>
          </p:cNvPr>
          <p:cNvGraphicFramePr/>
          <p:nvPr>
            <p:extLst>
              <p:ext uri="{D42A27DB-BD31-4B8C-83A1-F6EECF244321}">
                <p14:modId xmlns:p14="http://schemas.microsoft.com/office/powerpoint/2010/main" val="3110694818"/>
              </p:ext>
            </p:extLst>
          </p:nvPr>
        </p:nvGraphicFramePr>
        <p:xfrm>
          <a:off x="381000" y="1371600"/>
          <a:ext cx="8756374" cy="5181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1000"/>
            <a:duotone>
              <a:schemeClr val="accent6">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solidFill>
                  <a:srgbClr val="002060"/>
                </a:solidFill>
              </a:rPr>
              <a:t>Conclusion</a:t>
            </a:r>
            <a:endParaRPr lang="ru-RU" b="1" dirty="0">
              <a:solidFill>
                <a:srgbClr val="002060"/>
              </a:solidFill>
            </a:endParaRPr>
          </a:p>
        </p:txBody>
      </p:sp>
      <p:sp>
        <p:nvSpPr>
          <p:cNvPr id="5" name="Прямоугольник 4"/>
          <p:cNvSpPr/>
          <p:nvPr/>
        </p:nvSpPr>
        <p:spPr>
          <a:xfrm>
            <a:off x="685800" y="1524000"/>
            <a:ext cx="6172200" cy="1815882"/>
          </a:xfrm>
          <a:prstGeom prst="rect">
            <a:avLst/>
          </a:prstGeom>
        </p:spPr>
        <p:txBody>
          <a:bodyPr wrap="square">
            <a:spAutoFit/>
          </a:bodyPr>
          <a:lstStyle/>
          <a:p>
            <a:pPr>
              <a:buFont typeface="Wingdings" pitchFamily="2" charset="2"/>
              <a:buChar char="v"/>
            </a:pPr>
            <a:r>
              <a:rPr lang="en-US" sz="2800" b="1" dirty="0">
                <a:solidFill>
                  <a:schemeClr val="bg2">
                    <a:lumMod val="10000"/>
                  </a:schemeClr>
                </a:solidFill>
              </a:rPr>
              <a:t>   </a:t>
            </a:r>
            <a:r>
              <a:rPr lang="en-US" sz="2400" b="1" dirty="0">
                <a:solidFill>
                  <a:schemeClr val="bg2">
                    <a:lumMod val="10000"/>
                  </a:schemeClr>
                </a:solidFill>
              </a:rPr>
              <a:t>Indeed, the names of </a:t>
            </a:r>
            <a:r>
              <a:rPr lang="en-US" sz="2400" b="1" dirty="0">
                <a:solidFill>
                  <a:srgbClr val="FF0000"/>
                </a:solidFill>
              </a:rPr>
              <a:t>the gear </a:t>
            </a:r>
            <a:r>
              <a:rPr lang="en-US" sz="2400" b="1" dirty="0">
                <a:solidFill>
                  <a:schemeClr val="bg2">
                    <a:lumMod val="10000"/>
                  </a:schemeClr>
                </a:solidFill>
              </a:rPr>
              <a:t>there is an active borrowing from foreign language, mainly English</a:t>
            </a:r>
          </a:p>
          <a:p>
            <a:endParaRPr lang="en-US" dirty="0"/>
          </a:p>
          <a:p>
            <a:endParaRPr lang="ru-RU" dirty="0"/>
          </a:p>
        </p:txBody>
      </p:sp>
      <p:sp>
        <p:nvSpPr>
          <p:cNvPr id="37889" name="Rectangle 1"/>
          <p:cNvSpPr>
            <a:spLocks noChangeArrowheads="1"/>
          </p:cNvSpPr>
          <p:nvPr/>
        </p:nvSpPr>
        <p:spPr bwMode="auto">
          <a:xfrm>
            <a:off x="457200" y="2813918"/>
            <a:ext cx="66294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en-US" sz="28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The creators of television </a:t>
            </a:r>
            <a:r>
              <a:rPr kumimoji="0" lang="en-US" sz="2400" b="1"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programmes</a:t>
            </a:r>
            <a:r>
              <a:rPr kumimoji="0" lang="en-US" sz="24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are seeking to invest in the name of transmission that should be interesting, to make to draw attention of viewers to this transfer. </a:t>
            </a:r>
            <a:endParaRPr kumimoji="0" lang="en-US" sz="2400" b="1" i="0" u="none" strike="noStrike" cap="none" normalizeH="0" baseline="0" dirty="0">
              <a:ln>
                <a:noFill/>
              </a:ln>
              <a:solidFill>
                <a:schemeClr val="tx1"/>
              </a:solidFill>
              <a:effectLst/>
              <a:latin typeface="Arial" pitchFamily="34" charset="0"/>
              <a:cs typeface="Arial" pitchFamily="34" charset="0"/>
            </a:endParaRPr>
          </a:p>
        </p:txBody>
      </p:sp>
      <p:sp>
        <p:nvSpPr>
          <p:cNvPr id="7" name="Прямоугольник 6"/>
          <p:cNvSpPr/>
          <p:nvPr/>
        </p:nvSpPr>
        <p:spPr>
          <a:xfrm>
            <a:off x="457200" y="4724400"/>
            <a:ext cx="6248400" cy="1323439"/>
          </a:xfrm>
          <a:prstGeom prst="rect">
            <a:avLst/>
          </a:prstGeom>
        </p:spPr>
        <p:txBody>
          <a:bodyPr wrap="square">
            <a:spAutoFit/>
          </a:bodyPr>
          <a:lstStyle/>
          <a:p>
            <a:pPr>
              <a:buFont typeface="Wingdings" pitchFamily="2" charset="2"/>
              <a:buChar char="v"/>
            </a:pPr>
            <a:r>
              <a:rPr lang="en-US" sz="2000" b="1" dirty="0">
                <a:solidFill>
                  <a:schemeClr val="bg2">
                    <a:lumMod val="10000"/>
                  </a:schemeClr>
                </a:solidFill>
                <a:latin typeface="Times New Roman" pitchFamily="18" charset="0"/>
                <a:cs typeface="Times New Roman" pitchFamily="18" charset="0"/>
              </a:rPr>
              <a:t>The study showed, they resort to borrowing different words from the English language.  In conclusion, it should be noted that it is necessary to aim to explore the meaning of words to be correct in their u</a:t>
            </a:r>
            <a:r>
              <a:rPr lang="en-US" sz="2000" b="1" dirty="0">
                <a:latin typeface="Times New Roman" pitchFamily="18" charset="0"/>
                <a:cs typeface="Times New Roman" pitchFamily="18" charset="0"/>
              </a:rPr>
              <a:t>se</a:t>
            </a:r>
            <a:endParaRPr lang="ru-RU" sz="2000" b="1" dirty="0">
              <a:latin typeface="Times New Roman" pitchFamily="18" charset="0"/>
              <a:cs typeface="Times New Roman" pitchFamily="18" charset="0"/>
            </a:endParaRPr>
          </a:p>
        </p:txBody>
      </p:sp>
      <p:sp>
        <p:nvSpPr>
          <p:cNvPr id="6" name="Стрелка вправо 5"/>
          <p:cNvSpPr/>
          <p:nvPr/>
        </p:nvSpPr>
        <p:spPr>
          <a:xfrm>
            <a:off x="755374" y="4989444"/>
            <a:ext cx="7633251" cy="1868556"/>
          </a:xfrm>
          <a:prstGeom prst="rightArrow">
            <a:avLst/>
          </a:prstGeom>
          <a:solidFill>
            <a:schemeClr val="tx2">
              <a:lumMod val="85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rgbClr val="00B050"/>
                </a:solidFill>
              </a:rPr>
              <a:t>Гипотеза подтвердилась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43000"/>
            <a:lum/>
          </a:blip>
          <a:srcRect/>
          <a:stretch>
            <a:fillRect/>
          </a:stretch>
        </a:blipFill>
        <a:effectLst/>
      </p:bgPr>
    </p:bg>
    <p:spTree>
      <p:nvGrpSpPr>
        <p:cNvPr id="1" name=""/>
        <p:cNvGrpSpPr/>
        <p:nvPr/>
      </p:nvGrpSpPr>
      <p:grpSpPr>
        <a:xfrm>
          <a:off x="0" y="0"/>
          <a:ext cx="0" cy="0"/>
          <a:chOff x="0" y="0"/>
          <a:chExt cx="0" cy="0"/>
        </a:xfrm>
      </p:grpSpPr>
      <p:sp>
        <p:nvSpPr>
          <p:cNvPr id="8" name="Rectangle 5"/>
          <p:cNvSpPr txBox="1">
            <a:spLocks noChangeArrowheads="1"/>
          </p:cNvSpPr>
          <p:nvPr/>
        </p:nvSpPr>
        <p:spPr>
          <a:xfrm>
            <a:off x="685800" y="4648200"/>
            <a:ext cx="3810000" cy="1600200"/>
          </a:xfrm>
          <a:prstGeom prst="rect">
            <a:avLst/>
          </a:prstGeom>
          <a:extLst>
            <a:ext uri="{AF507438-7753-43E0-B8FC-AC1667EBCBE1}">
              <a14:hiddenEffects xmlns:a14="http://schemas.microsoft.com/office/drawing/2010/main">
                <a:effectLst>
                  <a:outerShdw dist="17961" dir="2700000" algn="ctr" rotWithShape="0">
                    <a:schemeClr val="bg1"/>
                  </a:outerShdw>
                </a:effectLst>
              </a14:hiddenEffects>
            </a:ext>
          </a:extLst>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5000" dirty="0">
              <a:solidFill>
                <a:schemeClr val="bg1"/>
              </a:solidFill>
              <a:effectLst>
                <a:outerShdw blurRad="38100" dist="38100" dir="2700000" algn="tl">
                  <a:srgbClr val="000000">
                    <a:alpha val="43137"/>
                  </a:srgbClr>
                </a:outerShdw>
              </a:effectLst>
            </a:endParaRPr>
          </a:p>
        </p:txBody>
      </p:sp>
      <p:sp>
        <p:nvSpPr>
          <p:cNvPr id="9" name="Rectangle 8"/>
          <p:cNvSpPr txBox="1">
            <a:spLocks noChangeArrowheads="1"/>
          </p:cNvSpPr>
          <p:nvPr/>
        </p:nvSpPr>
        <p:spPr>
          <a:xfrm>
            <a:off x="838200" y="6126206"/>
            <a:ext cx="3429000" cy="472519"/>
          </a:xfrm>
          <a:prstGeom prst="rect">
            <a:avLst/>
          </a:prstGeom>
          <a:extLst>
            <a:ext uri="{AF507438-7753-43E0-B8FC-AC1667EBCBE1}">
              <a14:hiddenEffects xmlns:a14="http://schemas.microsoft.com/office/drawing/2010/main">
                <a:effectLst>
                  <a:outerShdw dist="17961" dir="2700000" algn="ctr" rotWithShape="0">
                    <a:schemeClr val="bg1"/>
                  </a:outerShdw>
                </a:effectLst>
              </a14:hiddenEffects>
            </a:ext>
          </a:ex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endParaRPr lang="ru-RU" sz="2400" dirty="0">
              <a:solidFill>
                <a:schemeClr val="bg1"/>
              </a:solidFill>
              <a:effectLst>
                <a:outerShdw blurRad="38100" dist="38100" dir="2700000" algn="tl">
                  <a:srgbClr val="000000">
                    <a:alpha val="43137"/>
                  </a:srgbClr>
                </a:outerShdw>
              </a:effectLst>
            </a:endParaRPr>
          </a:p>
        </p:txBody>
      </p:sp>
      <p:sp>
        <p:nvSpPr>
          <p:cNvPr id="4" name="Прямоугольник 3"/>
          <p:cNvSpPr/>
          <p:nvPr/>
        </p:nvSpPr>
        <p:spPr>
          <a:xfrm rot="20734030">
            <a:off x="864192" y="1613159"/>
            <a:ext cx="7201779" cy="2800767"/>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8800" b="1" i="1" dirty="0">
                <a:ln w="11430"/>
                <a:solidFill>
                  <a:srgbClr val="FFFF00"/>
                </a:solidFill>
                <a:effectLst>
                  <a:outerShdw blurRad="80000" dist="40000" dir="5040000" algn="tl">
                    <a:srgbClr val="000000">
                      <a:alpha val="30000"/>
                    </a:srgbClr>
                  </a:outerShdw>
                </a:effectLst>
              </a:rPr>
              <a:t>Thank you for attention!</a:t>
            </a:r>
            <a:endParaRPr lang="ru-RU" sz="8800" b="1" i="1" dirty="0">
              <a:ln w="11430"/>
              <a:solidFill>
                <a:srgbClr val="FFFF00"/>
              </a:soli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val="204995627"/>
      </p:ext>
    </p:extLst>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withEffect">
                                  <p:stCondLst>
                                    <p:cond delay="0"/>
                                  </p:stCondLst>
                                  <p:iterate type="lt">
                                    <p:tmPct val="50000"/>
                                  </p:iterate>
                                  <p:childTnLst>
                                    <p:set>
                                      <p:cBhvr>
                                        <p:cTn id="6" dur="1" fill="hold">
                                          <p:stCondLst>
                                            <p:cond delay="0"/>
                                          </p:stCondLst>
                                        </p:cTn>
                                        <p:tgtEl>
                                          <p:spTgt spid="4">
                                            <p:txEl>
                                              <p:pRg st="0" end="0"/>
                                            </p:txEl>
                                          </p:spTgt>
                                        </p:tgtEl>
                                        <p:attrNameLst>
                                          <p:attrName>style.visibility</p:attrName>
                                        </p:attrNameLst>
                                      </p:cBhvr>
                                      <p:to>
                                        <p:strVal val="visible"/>
                                      </p:to>
                                    </p:set>
                                    <p:anim calcmode="discrete" valueType="clr">
                                      <p:cBhvr override="childStyle">
                                        <p:cTn id="7" dur="500"/>
                                        <p:tgtEl>
                                          <p:spTgt spid="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4">
                                            <p:txEl>
                                              <p:pRg st="0" end="0"/>
                                            </p:txEl>
                                          </p:spTgt>
                                        </p:tgtEl>
                                        <p:attrNameLst>
                                          <p:attrName>fillcolor</p:attrName>
                                        </p:attrNameLst>
                                      </p:cBhvr>
                                      <p:tavLst>
                                        <p:tav tm="0">
                                          <p:val>
                                            <p:clrVal>
                                              <a:schemeClr val="accent2"/>
                                            </p:clrVal>
                                          </p:val>
                                        </p:tav>
                                        <p:tav tm="50000">
                                          <p:val>
                                            <p:clrVal>
                                              <a:schemeClr val="hlink"/>
                                            </p:clrVal>
                                          </p:val>
                                        </p:tav>
                                      </p:tavLst>
                                    </p:anim>
                                    <p:set>
                                      <p:cBhvr>
                                        <p:cTn id="9" dur="500"/>
                                        <p:tgtEl>
                                          <p:spTgt spid="4">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en-US" b="1" u="sng" dirty="0">
                <a:solidFill>
                  <a:srgbClr val="C00000"/>
                </a:solidFill>
              </a:rPr>
              <a:t>The main purpose of the research</a:t>
            </a:r>
            <a:r>
              <a:rPr lang="ru-RU" b="1" u="sng" dirty="0">
                <a:solidFill>
                  <a:srgbClr val="C00000"/>
                </a:solidFill>
              </a:rPr>
              <a:t>:</a:t>
            </a:r>
            <a:r>
              <a:rPr lang="ru-RU" dirty="0">
                <a:solidFill>
                  <a:srgbClr val="C00000"/>
                </a:solidFill>
              </a:rPr>
              <a:t> </a:t>
            </a:r>
            <a:r>
              <a:rPr lang="ru-RU" dirty="0"/>
              <a:t>выявить особенности употребления английских элементов в названиях российских телепередач </a:t>
            </a:r>
            <a:r>
              <a:rPr lang="en-US" dirty="0"/>
              <a:t>,</a:t>
            </a:r>
            <a:r>
              <a:rPr lang="ru-RU" dirty="0"/>
              <a:t>а также определить их влияние нашу языковую среду .</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2362200" y="228600"/>
            <a:ext cx="5867400" cy="1173163"/>
          </a:xfrm>
        </p:spPr>
        <p:txBody>
          <a:bodyPr>
            <a:normAutofit fontScale="90000"/>
          </a:bodyPr>
          <a:lstStyle/>
          <a:p>
            <a:pPr algn="l"/>
            <a:br>
              <a:rPr lang="ru-RU" sz="3600" dirty="0"/>
            </a:br>
            <a:r>
              <a:rPr lang="ru-RU" sz="3600" dirty="0"/>
              <a:t>                  </a:t>
            </a:r>
            <a:r>
              <a:rPr lang="ru-RU" sz="4900" b="1" u="sng" dirty="0" err="1">
                <a:solidFill>
                  <a:srgbClr val="002060"/>
                </a:solidFill>
              </a:rPr>
              <a:t>Оbjectives</a:t>
            </a:r>
            <a:r>
              <a:rPr lang="ru-RU" sz="4900" b="1" u="sng" dirty="0">
                <a:solidFill>
                  <a:srgbClr val="002060"/>
                </a:solidFill>
              </a:rPr>
              <a:t>:</a:t>
            </a:r>
            <a:br>
              <a:rPr lang="ru-RU" sz="4900" b="1" dirty="0">
                <a:solidFill>
                  <a:srgbClr val="002060"/>
                </a:solidFill>
              </a:rPr>
            </a:br>
            <a:br>
              <a:rPr lang="ru-RU" sz="3200" dirty="0">
                <a:solidFill>
                  <a:srgbClr val="002060"/>
                </a:solidFill>
              </a:rPr>
            </a:br>
            <a:endParaRPr lang="en-US" sz="3600" dirty="0">
              <a:solidFill>
                <a:srgbClr val="002060"/>
              </a:solidFill>
            </a:endParaRPr>
          </a:p>
        </p:txBody>
      </p:sp>
      <p:sp>
        <p:nvSpPr>
          <p:cNvPr id="5" name="Прямоугольник 4"/>
          <p:cNvSpPr/>
          <p:nvPr/>
        </p:nvSpPr>
        <p:spPr>
          <a:xfrm>
            <a:off x="2133600" y="1066800"/>
            <a:ext cx="2819400" cy="1447800"/>
          </a:xfrm>
          <a:prstGeom prst="rect">
            <a:avLst/>
          </a:prstGeom>
          <a:solidFill>
            <a:schemeClr val="accent3">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bg2">
                    <a:lumMod val="10000"/>
                  </a:schemeClr>
                </a:solidFill>
              </a:rPr>
              <a:t>Изучить теоретический материал, связанный с темой исследования</a:t>
            </a:r>
          </a:p>
        </p:txBody>
      </p:sp>
      <p:sp>
        <p:nvSpPr>
          <p:cNvPr id="6" name="Прямоугольник 5"/>
          <p:cNvSpPr/>
          <p:nvPr/>
        </p:nvSpPr>
        <p:spPr>
          <a:xfrm>
            <a:off x="5638800" y="1066800"/>
            <a:ext cx="3124200" cy="1447800"/>
          </a:xfrm>
          <a:prstGeom prst="rect">
            <a:avLst/>
          </a:prstGeom>
          <a:solidFill>
            <a:schemeClr val="accent3">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bg2">
                    <a:lumMod val="10000"/>
                  </a:schemeClr>
                </a:solidFill>
              </a:rPr>
              <a:t>Проанализировать программы русскоязычных каналов</a:t>
            </a:r>
          </a:p>
        </p:txBody>
      </p:sp>
      <p:sp>
        <p:nvSpPr>
          <p:cNvPr id="7" name="Прямоугольник 6"/>
          <p:cNvSpPr/>
          <p:nvPr/>
        </p:nvSpPr>
        <p:spPr>
          <a:xfrm>
            <a:off x="2133600" y="2971800"/>
            <a:ext cx="2819400" cy="1447800"/>
          </a:xfrm>
          <a:prstGeom prst="rect">
            <a:avLst/>
          </a:prstGeom>
          <a:solidFill>
            <a:schemeClr val="accent3">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bg2">
                    <a:lumMod val="10000"/>
                  </a:schemeClr>
                </a:solidFill>
              </a:rPr>
              <a:t>Изучить и проанализировать жанровое своеобразие названий телепередач</a:t>
            </a:r>
          </a:p>
        </p:txBody>
      </p:sp>
      <p:sp>
        <p:nvSpPr>
          <p:cNvPr id="8" name="Прямоугольник 7"/>
          <p:cNvSpPr/>
          <p:nvPr/>
        </p:nvSpPr>
        <p:spPr>
          <a:xfrm>
            <a:off x="5638800" y="2971800"/>
            <a:ext cx="3124200" cy="1447800"/>
          </a:xfrm>
          <a:prstGeom prst="rect">
            <a:avLst/>
          </a:prstGeom>
          <a:solidFill>
            <a:schemeClr val="accent3">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bg2">
                    <a:lumMod val="10000"/>
                  </a:schemeClr>
                </a:solidFill>
              </a:rPr>
              <a:t>Проследить использование английских компонентов в названиях российских телепередач</a:t>
            </a:r>
          </a:p>
        </p:txBody>
      </p:sp>
      <p:sp>
        <p:nvSpPr>
          <p:cNvPr id="9" name="Прямоугольник 8"/>
          <p:cNvSpPr/>
          <p:nvPr/>
        </p:nvSpPr>
        <p:spPr>
          <a:xfrm>
            <a:off x="3581400" y="4724400"/>
            <a:ext cx="3581400" cy="1752600"/>
          </a:xfrm>
          <a:prstGeom prst="rect">
            <a:avLst/>
          </a:prstGeom>
          <a:solidFill>
            <a:schemeClr val="accent3">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bg2">
                    <a:lumMod val="10000"/>
                  </a:schemeClr>
                </a:solidFill>
              </a:rPr>
              <a:t>Провести анкетирование среди учащихся школы п. Агролес, с целью выявить их мнение о русских телепередачах с английскими названиями</a:t>
            </a:r>
          </a:p>
        </p:txBody>
      </p:sp>
    </p:spTree>
    <p:extLst>
      <p:ext uri="{BB962C8B-B14F-4D97-AF65-F5344CB8AC3E}">
        <p14:creationId xmlns:p14="http://schemas.microsoft.com/office/powerpoint/2010/main" val="199473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6">
                                            <p:txEl>
                                              <p:pRg st="0" end="0"/>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p:cTn id="19"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7">
                                            <p:txEl>
                                              <p:pRg st="0" end="0"/>
                                            </p:txEl>
                                          </p:spTgt>
                                        </p:tgtEl>
                                      </p:cBhvr>
                                    </p:animEffect>
                                  </p:childTnLst>
                                </p:cTn>
                              </p:par>
                            </p:childTnLst>
                          </p:cTn>
                        </p:par>
                        <p:par>
                          <p:cTn id="22" fill="hold">
                            <p:stCondLst>
                              <p:cond delay="3000"/>
                            </p:stCondLst>
                            <p:childTnLst>
                              <p:par>
                                <p:cTn id="23" presetID="29" presetClass="entr" presetSubtype="0" fill="hold" nodeType="after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p:cTn id="25"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26"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8">
                                            <p:txEl>
                                              <p:pRg st="0" end="0"/>
                                            </p:txEl>
                                          </p:spTgt>
                                        </p:tgtEl>
                                      </p:cBhvr>
                                    </p:animEffect>
                                  </p:childTnLst>
                                </p:cTn>
                              </p:par>
                            </p:childTnLst>
                          </p:cTn>
                        </p:par>
                        <p:par>
                          <p:cTn id="28" fill="hold">
                            <p:stCondLst>
                              <p:cond delay="4000"/>
                            </p:stCondLst>
                            <p:childTnLst>
                              <p:par>
                                <p:cTn id="29" presetID="29" presetClass="entr" presetSubtype="0" fill="hold" nodeType="after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p:cTn id="31"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32"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1000"/>
            <a:duotone>
              <a:schemeClr val="accent6">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u="sng" dirty="0"/>
              <a:t>Гипотеза исследования:</a:t>
            </a:r>
            <a:endParaRPr lang="ru-RU" dirty="0"/>
          </a:p>
        </p:txBody>
      </p:sp>
      <p:sp>
        <p:nvSpPr>
          <p:cNvPr id="3" name="Прямоугольник 2"/>
          <p:cNvSpPr/>
          <p:nvPr/>
        </p:nvSpPr>
        <p:spPr>
          <a:xfrm>
            <a:off x="1066800" y="2438400"/>
            <a:ext cx="7162800" cy="3539430"/>
          </a:xfrm>
          <a:prstGeom prst="rect">
            <a:avLst/>
          </a:prstGeom>
        </p:spPr>
        <p:txBody>
          <a:bodyPr wrap="square">
            <a:spAutoFit/>
          </a:bodyPr>
          <a:lstStyle/>
          <a:p>
            <a:pPr algn="just"/>
            <a:r>
              <a:rPr lang="ru-RU" sz="3200" dirty="0">
                <a:solidFill>
                  <a:schemeClr val="bg2">
                    <a:lumMod val="10000"/>
                  </a:schemeClr>
                </a:solidFill>
              </a:rPr>
              <a:t>Создатели телепередач русскоязычных каналов используют англицизмы с целью привлечь внимание телезрителя к тому, что будет показано. Среди названий российских телепередач часто встречаются названия с содержанием английских элементов</a:t>
            </a:r>
          </a:p>
        </p:txBody>
      </p:sp>
      <p:sp>
        <p:nvSpPr>
          <p:cNvPr id="4" name="Блок-схема: документ 3"/>
          <p:cNvSpPr/>
          <p:nvPr/>
        </p:nvSpPr>
        <p:spPr>
          <a:xfrm>
            <a:off x="838200" y="228600"/>
            <a:ext cx="7162800" cy="1905000"/>
          </a:xfrm>
          <a:prstGeom prst="flowChartDocument">
            <a:avLst/>
          </a:prstGeom>
          <a:solidFill>
            <a:schemeClr val="tx1">
              <a:lumMod val="8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ru-RU" sz="4400" b="1" u="sng" dirty="0">
                <a:solidFill>
                  <a:srgbClr val="002060"/>
                </a:solidFill>
              </a:rPr>
              <a:t>Гипотеза исследования</a:t>
            </a:r>
            <a:endParaRPr lang="ru-RU" sz="44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18" presetClass="entr" presetSubtype="12" fill="hold" grpId="1"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trips(downLeft)">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81000"/>
            <a:duotone>
              <a:schemeClr val="accent6">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a:solidFill>
                  <a:schemeClr val="accent1">
                    <a:lumMod val="50000"/>
                  </a:schemeClr>
                </a:solidFill>
                <a:latin typeface="Times New Roman" pitchFamily="18" charset="0"/>
                <a:cs typeface="Times New Roman" pitchFamily="18" charset="0"/>
              </a:rPr>
              <a:t>Заимствование</a:t>
            </a:r>
            <a:r>
              <a:rPr lang="ru-RU" sz="3200" dirty="0">
                <a:solidFill>
                  <a:schemeClr val="bg2">
                    <a:lumMod val="10000"/>
                  </a:schemeClr>
                </a:solidFill>
                <a:latin typeface="Times New Roman" pitchFamily="18" charset="0"/>
                <a:cs typeface="Times New Roman" pitchFamily="18" charset="0"/>
              </a:rPr>
              <a:t> — это копирование (обычно неполное и неточное) слова или выражения одного языка в другой</a:t>
            </a:r>
            <a:endParaRPr lang="ru-RU" sz="3200" dirty="0">
              <a:solidFill>
                <a:schemeClr val="bg2">
                  <a:lumMod val="10000"/>
                </a:schemeClr>
              </a:solidFill>
            </a:endParaRPr>
          </a:p>
        </p:txBody>
      </p:sp>
      <p:sp>
        <p:nvSpPr>
          <p:cNvPr id="3" name="Прямоугольник 2"/>
          <p:cNvSpPr/>
          <p:nvPr/>
        </p:nvSpPr>
        <p:spPr>
          <a:xfrm>
            <a:off x="1066800" y="2438400"/>
            <a:ext cx="7162800" cy="584775"/>
          </a:xfrm>
          <a:prstGeom prst="rect">
            <a:avLst/>
          </a:prstGeom>
        </p:spPr>
        <p:txBody>
          <a:bodyPr wrap="square">
            <a:spAutoFit/>
          </a:bodyPr>
          <a:lstStyle/>
          <a:p>
            <a:pPr algn="just"/>
            <a:endParaRPr lang="ru-RU" sz="3200" dirty="0">
              <a:solidFill>
                <a:schemeClr val="bg2">
                  <a:lumMod val="10000"/>
                </a:schemeClr>
              </a:solidFill>
            </a:endParaRPr>
          </a:p>
        </p:txBody>
      </p:sp>
      <p:sp>
        <p:nvSpPr>
          <p:cNvPr id="6" name="Стрелка вправо 5"/>
          <p:cNvSpPr/>
          <p:nvPr/>
        </p:nvSpPr>
        <p:spPr>
          <a:xfrm>
            <a:off x="152400" y="1676400"/>
            <a:ext cx="8763000" cy="228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a:off x="152400" y="1905000"/>
            <a:ext cx="1676400" cy="1600200"/>
          </a:xfrm>
          <a:prstGeom prst="ellipse">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1">
                    <a:lumMod val="50000"/>
                  </a:schemeClr>
                </a:solidFill>
              </a:rPr>
              <a:t>Information technology </a:t>
            </a:r>
            <a:endParaRPr lang="ru-RU" sz="1600" dirty="0">
              <a:solidFill>
                <a:schemeClr val="accent1">
                  <a:lumMod val="50000"/>
                </a:schemeClr>
              </a:solidFill>
            </a:endParaRPr>
          </a:p>
        </p:txBody>
      </p:sp>
      <p:sp>
        <p:nvSpPr>
          <p:cNvPr id="8" name="Овал 7"/>
          <p:cNvSpPr/>
          <p:nvPr/>
        </p:nvSpPr>
        <p:spPr>
          <a:xfrm>
            <a:off x="2057400" y="1828800"/>
            <a:ext cx="1640774" cy="1676400"/>
          </a:xfrm>
          <a:prstGeom prst="ellipse">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1">
                    <a:lumMod val="50000"/>
                  </a:schemeClr>
                </a:solidFill>
              </a:rPr>
              <a:t>Fashion into English</a:t>
            </a:r>
            <a:endParaRPr lang="ru-RU" dirty="0">
              <a:solidFill>
                <a:schemeClr val="accent1">
                  <a:lumMod val="50000"/>
                </a:schemeClr>
              </a:solidFill>
            </a:endParaRPr>
          </a:p>
        </p:txBody>
      </p:sp>
      <p:sp>
        <p:nvSpPr>
          <p:cNvPr id="9" name="Овал 8"/>
          <p:cNvSpPr/>
          <p:nvPr/>
        </p:nvSpPr>
        <p:spPr>
          <a:xfrm>
            <a:off x="3962400" y="1905000"/>
            <a:ext cx="1676400" cy="1600200"/>
          </a:xfrm>
          <a:prstGeom prst="ellipse">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1">
                    <a:lumMod val="50000"/>
                  </a:schemeClr>
                </a:solidFill>
              </a:rPr>
              <a:t>The Loss of Russian words</a:t>
            </a:r>
            <a:endParaRPr lang="ru-RU" dirty="0">
              <a:solidFill>
                <a:schemeClr val="accent1">
                  <a:lumMod val="50000"/>
                </a:schemeClr>
              </a:solidFill>
            </a:endParaRPr>
          </a:p>
        </p:txBody>
      </p:sp>
      <p:sp>
        <p:nvSpPr>
          <p:cNvPr id="13" name="Овал 12"/>
          <p:cNvSpPr/>
          <p:nvPr/>
        </p:nvSpPr>
        <p:spPr>
          <a:xfrm>
            <a:off x="5791200" y="1905000"/>
            <a:ext cx="1676400" cy="1600200"/>
          </a:xfrm>
          <a:prstGeom prst="ellipse">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1">
                    <a:lumMod val="50000"/>
                  </a:schemeClr>
                </a:solidFill>
              </a:rPr>
              <a:t>Craze</a:t>
            </a:r>
            <a:endParaRPr lang="ru-RU" dirty="0">
              <a:solidFill>
                <a:schemeClr val="accent1">
                  <a:lumMod val="50000"/>
                </a:schemeClr>
              </a:solidFill>
            </a:endParaRPr>
          </a:p>
        </p:txBody>
      </p:sp>
      <p:sp>
        <p:nvSpPr>
          <p:cNvPr id="14" name="Стрелка влево 13"/>
          <p:cNvSpPr/>
          <p:nvPr/>
        </p:nvSpPr>
        <p:spPr>
          <a:xfrm>
            <a:off x="228600" y="3733800"/>
            <a:ext cx="8686800" cy="2286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Овал 14"/>
          <p:cNvSpPr/>
          <p:nvPr/>
        </p:nvSpPr>
        <p:spPr>
          <a:xfrm>
            <a:off x="1447800" y="3733800"/>
            <a:ext cx="2209800" cy="2286000"/>
          </a:xfrm>
          <a:prstGeom prst="ellipse">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1">
                    <a:lumMod val="50000"/>
                  </a:schemeClr>
                </a:solidFill>
              </a:rPr>
              <a:t>E</a:t>
            </a:r>
            <a:r>
              <a:rPr lang="ru-RU" dirty="0">
                <a:solidFill>
                  <a:schemeClr val="accent1">
                    <a:lumMod val="50000"/>
                  </a:schemeClr>
                </a:solidFill>
              </a:rPr>
              <a:t>xpressiveness </a:t>
            </a:r>
            <a:r>
              <a:rPr lang="ru-RU" dirty="0" err="1">
                <a:solidFill>
                  <a:schemeClr val="accent1">
                    <a:lumMod val="50000"/>
                  </a:schemeClr>
                </a:solidFill>
              </a:rPr>
              <a:t>of</a:t>
            </a:r>
            <a:r>
              <a:rPr lang="ru-RU" dirty="0">
                <a:solidFill>
                  <a:schemeClr val="accent1">
                    <a:lumMod val="50000"/>
                  </a:schemeClr>
                </a:solidFill>
              </a:rPr>
              <a:t> </a:t>
            </a:r>
            <a:r>
              <a:rPr lang="ru-RU" dirty="0" err="1">
                <a:solidFill>
                  <a:schemeClr val="accent1">
                    <a:lumMod val="50000"/>
                  </a:schemeClr>
                </a:solidFill>
              </a:rPr>
              <a:t>novelt</a:t>
            </a:r>
            <a:r>
              <a:rPr lang="en-US" dirty="0">
                <a:solidFill>
                  <a:schemeClr val="accent1">
                    <a:lumMod val="50000"/>
                  </a:schemeClr>
                </a:solidFill>
              </a:rPr>
              <a:t>y</a:t>
            </a:r>
            <a:endParaRPr lang="ru-RU" dirty="0"/>
          </a:p>
        </p:txBody>
      </p:sp>
      <p:sp>
        <p:nvSpPr>
          <p:cNvPr id="16" name="Овал 15"/>
          <p:cNvSpPr/>
          <p:nvPr/>
        </p:nvSpPr>
        <p:spPr>
          <a:xfrm>
            <a:off x="4038600" y="3886200"/>
            <a:ext cx="2133600" cy="1981200"/>
          </a:xfrm>
          <a:prstGeom prst="ellipse">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accent1">
                    <a:lumMod val="50000"/>
                  </a:schemeClr>
                </a:solidFill>
              </a:rPr>
              <a:t>International </a:t>
            </a:r>
            <a:r>
              <a:rPr lang="ru-RU" dirty="0" err="1">
                <a:solidFill>
                  <a:schemeClr val="accent1">
                    <a:lumMod val="50000"/>
                  </a:schemeClr>
                </a:solidFill>
              </a:rPr>
              <a:t>trade</a:t>
            </a:r>
            <a:endParaRPr lang="ru-RU" dirty="0">
              <a:solidFill>
                <a:schemeClr val="accent1">
                  <a:lumMod val="50000"/>
                </a:schemeClr>
              </a:solidFill>
            </a:endParaRPr>
          </a:p>
        </p:txBody>
      </p:sp>
      <p:sp>
        <p:nvSpPr>
          <p:cNvPr id="19" name="Овал 18"/>
          <p:cNvSpPr/>
          <p:nvPr/>
        </p:nvSpPr>
        <p:spPr>
          <a:xfrm>
            <a:off x="6477000" y="4038600"/>
            <a:ext cx="1676400" cy="1600200"/>
          </a:xfrm>
          <a:prstGeom prst="ellipse">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1">
                    <a:lumMod val="50000"/>
                  </a:schemeClr>
                </a:solidFill>
              </a:rPr>
              <a:t>Popular culture</a:t>
            </a:r>
            <a:endParaRPr lang="ru-RU"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additive="base">
                                        <p:cTn id="12" dur="500" fill="hold"/>
                                        <p:tgtEl>
                                          <p:spTgt spid="14"/>
                                        </p:tgtEl>
                                        <p:attrNameLst>
                                          <p:attrName>ppt_x</p:attrName>
                                        </p:attrNameLst>
                                      </p:cBhvr>
                                      <p:tavLst>
                                        <p:tav tm="0">
                                          <p:val>
                                            <p:strVal val="#ppt_x"/>
                                          </p:val>
                                        </p:tav>
                                        <p:tav tm="100000">
                                          <p:val>
                                            <p:strVal val="#ppt_x"/>
                                          </p:val>
                                        </p:tav>
                                      </p:tavLst>
                                    </p:anim>
                                    <p:anim calcmode="lin" valueType="num">
                                      <p:cBhvr additive="base">
                                        <p:cTn id="1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2133600" y="228601"/>
            <a:ext cx="6705600" cy="838199"/>
          </a:xfrm>
        </p:spPr>
        <p:txBody>
          <a:bodyPr>
            <a:normAutofit/>
          </a:bodyPr>
          <a:lstStyle/>
          <a:p>
            <a:pPr fontAlgn="base"/>
            <a:r>
              <a:rPr lang="ru-RU" sz="3600" b="1" i="1" dirty="0">
                <a:solidFill>
                  <a:srgbClr val="C00000"/>
                </a:solidFill>
              </a:rPr>
              <a:t>Музыкальные</a:t>
            </a:r>
            <a:endParaRPr lang="ru-RU" sz="3600" b="1" dirty="0">
              <a:solidFill>
                <a:srgbClr val="C00000"/>
              </a:solidFill>
            </a:endParaRPr>
          </a:p>
        </p:txBody>
      </p:sp>
      <p:sp>
        <p:nvSpPr>
          <p:cNvPr id="4" name="TextBox 3"/>
          <p:cNvSpPr txBox="1"/>
          <p:nvPr/>
        </p:nvSpPr>
        <p:spPr>
          <a:xfrm>
            <a:off x="2286000" y="1752600"/>
            <a:ext cx="6096000" cy="384721"/>
          </a:xfrm>
          <a:prstGeom prst="rect">
            <a:avLst/>
          </a:prstGeom>
          <a:noFill/>
        </p:spPr>
        <p:txBody>
          <a:bodyPr wrap="square" rtlCol="0">
            <a:spAutoFit/>
          </a:bodyPr>
          <a:lstStyle/>
          <a:p>
            <a:pPr marL="285750" indent="-285750">
              <a:buFont typeface="Arial" pitchFamily="34" charset="0"/>
              <a:buChar char="•"/>
            </a:pPr>
            <a:r>
              <a:rPr lang="en-US" sz="1900" dirty="0">
                <a:solidFill>
                  <a:srgbClr val="282828"/>
                </a:solidFill>
              </a:rPr>
              <a:t>.</a:t>
            </a:r>
          </a:p>
        </p:txBody>
      </p:sp>
      <p:sp>
        <p:nvSpPr>
          <p:cNvPr id="5" name="Прямоугольник 4"/>
          <p:cNvSpPr/>
          <p:nvPr/>
        </p:nvSpPr>
        <p:spPr>
          <a:xfrm>
            <a:off x="2209800" y="1219200"/>
            <a:ext cx="5638800" cy="7109639"/>
          </a:xfrm>
          <a:prstGeom prst="rect">
            <a:avLst/>
          </a:prstGeom>
        </p:spPr>
        <p:txBody>
          <a:bodyPr wrap="square">
            <a:spAutoFit/>
          </a:bodyPr>
          <a:lstStyle/>
          <a:p>
            <a:r>
              <a:rPr lang="ru-RU" sz="2400" b="1" dirty="0">
                <a:solidFill>
                  <a:schemeClr val="accent1">
                    <a:lumMod val="50000"/>
                  </a:schemeClr>
                </a:solidFill>
              </a:rPr>
              <a:t> </a:t>
            </a:r>
            <a:r>
              <a:rPr lang="en-US" sz="2400" b="1" dirty="0">
                <a:solidFill>
                  <a:schemeClr val="accent1">
                    <a:lumMod val="50000"/>
                  </a:schemeClr>
                </a:solidFill>
              </a:rPr>
              <a:t>- </a:t>
            </a:r>
            <a:r>
              <a:rPr lang="ru-RU" sz="2400" b="1" dirty="0">
                <a:solidFill>
                  <a:schemeClr val="accent1">
                    <a:lumMod val="50000"/>
                  </a:schemeClr>
                </a:solidFill>
              </a:rPr>
              <a:t> «MUSIC» (Пятница)</a:t>
            </a:r>
            <a:br>
              <a:rPr lang="ru-RU" sz="2400" b="1" dirty="0">
                <a:solidFill>
                  <a:schemeClr val="accent1">
                    <a:lumMod val="50000"/>
                  </a:schemeClr>
                </a:solidFill>
              </a:rPr>
            </a:br>
            <a:r>
              <a:rPr lang="ru-RU" sz="2400" b="1" dirty="0">
                <a:solidFill>
                  <a:schemeClr val="accent1">
                    <a:lumMod val="50000"/>
                  </a:schemeClr>
                </a:solidFill>
              </a:rPr>
              <a:t>- «</a:t>
            </a:r>
            <a:r>
              <a:rPr lang="ru-RU" sz="2400" b="1" dirty="0" err="1">
                <a:solidFill>
                  <a:schemeClr val="accent1">
                    <a:lumMod val="50000"/>
                  </a:schemeClr>
                </a:solidFill>
              </a:rPr>
              <a:t>V-PROkate</a:t>
            </a:r>
            <a:r>
              <a:rPr lang="ru-RU" sz="2400" b="1" dirty="0">
                <a:solidFill>
                  <a:schemeClr val="accent1">
                    <a:lumMod val="50000"/>
                  </a:schemeClr>
                </a:solidFill>
              </a:rPr>
              <a:t>» (</a:t>
            </a:r>
            <a:r>
              <a:rPr lang="ru-RU" sz="2400" b="1" dirty="0" err="1">
                <a:solidFill>
                  <a:schemeClr val="accent1">
                    <a:lumMod val="50000"/>
                  </a:schemeClr>
                </a:solidFill>
              </a:rPr>
              <a:t>МУЗ-тв</a:t>
            </a:r>
            <a:r>
              <a:rPr lang="ru-RU" sz="2400" b="1" dirty="0">
                <a:solidFill>
                  <a:schemeClr val="accent1">
                    <a:lumMod val="50000"/>
                  </a:schemeClr>
                </a:solidFill>
              </a:rPr>
              <a:t>)</a:t>
            </a:r>
            <a:br>
              <a:rPr lang="ru-RU" sz="2400" b="1" dirty="0">
                <a:solidFill>
                  <a:schemeClr val="accent1">
                    <a:lumMod val="50000"/>
                  </a:schemeClr>
                </a:solidFill>
              </a:rPr>
            </a:br>
            <a:r>
              <a:rPr lang="ru-RU" sz="2400" b="1" dirty="0">
                <a:solidFill>
                  <a:schemeClr val="accent1">
                    <a:lumMod val="50000"/>
                  </a:schemeClr>
                </a:solidFill>
              </a:rPr>
              <a:t>- «</a:t>
            </a:r>
            <a:r>
              <a:rPr lang="de-DE" sz="2400" b="1" dirty="0">
                <a:solidFill>
                  <a:schemeClr val="accent1">
                    <a:lumMod val="50000"/>
                  </a:schemeClr>
                </a:solidFill>
              </a:rPr>
              <a:t>Europa plus </a:t>
            </a:r>
            <a:r>
              <a:rPr lang="ru-RU" sz="2400" b="1" dirty="0" err="1">
                <a:solidFill>
                  <a:schemeClr val="accent1">
                    <a:lumMod val="50000"/>
                  </a:schemeClr>
                </a:solidFill>
              </a:rPr>
              <a:t>чарт</a:t>
            </a:r>
            <a:r>
              <a:rPr lang="ru-RU" sz="2400" b="1" dirty="0">
                <a:solidFill>
                  <a:schemeClr val="accent1">
                    <a:lumMod val="50000"/>
                  </a:schemeClr>
                </a:solidFill>
              </a:rPr>
              <a:t>»</a:t>
            </a:r>
            <a:r>
              <a:rPr lang="de-DE" sz="2400" b="1" dirty="0">
                <a:solidFill>
                  <a:schemeClr val="accent1">
                    <a:lumMod val="50000"/>
                  </a:schemeClr>
                </a:solidFill>
              </a:rPr>
              <a:t> </a:t>
            </a:r>
            <a:r>
              <a:rPr lang="ru-RU" sz="2400" b="1" dirty="0">
                <a:solidFill>
                  <a:schemeClr val="accent1">
                    <a:lumMod val="50000"/>
                  </a:schemeClr>
                </a:solidFill>
              </a:rPr>
              <a:t>(МУЗ-ТВ)</a:t>
            </a:r>
            <a:br>
              <a:rPr lang="ru-RU" sz="2400" b="1" dirty="0">
                <a:solidFill>
                  <a:schemeClr val="accent1">
                    <a:lumMod val="50000"/>
                  </a:schemeClr>
                </a:solidFill>
              </a:rPr>
            </a:br>
            <a:r>
              <a:rPr lang="ru-RU" sz="2400" b="1" dirty="0">
                <a:solidFill>
                  <a:schemeClr val="accent1">
                    <a:lumMod val="50000"/>
                  </a:schemeClr>
                </a:solidFill>
              </a:rPr>
              <a:t>- «</a:t>
            </a:r>
            <a:r>
              <a:rPr lang="ru-RU" sz="2400" b="1" dirty="0" err="1">
                <a:solidFill>
                  <a:schemeClr val="accent1">
                    <a:lumMod val="50000"/>
                  </a:schemeClr>
                </a:solidFill>
              </a:rPr>
              <a:t>Check-In</a:t>
            </a:r>
            <a:r>
              <a:rPr lang="ru-RU" sz="2400" b="1" dirty="0">
                <a:solidFill>
                  <a:schemeClr val="accent1">
                    <a:lumMod val="50000"/>
                  </a:schemeClr>
                </a:solidFill>
              </a:rPr>
              <a:t> на МУЗ-ТВ» (МУЗ-ТВ)</a:t>
            </a:r>
            <a:br>
              <a:rPr lang="ru-RU" sz="2400" b="1" dirty="0">
                <a:solidFill>
                  <a:schemeClr val="accent1">
                    <a:lumMod val="50000"/>
                  </a:schemeClr>
                </a:solidFill>
              </a:rPr>
            </a:br>
            <a:r>
              <a:rPr lang="ru-RU" sz="2400" b="1" dirty="0">
                <a:solidFill>
                  <a:schemeClr val="accent1">
                    <a:lumMod val="50000"/>
                  </a:schemeClr>
                </a:solidFill>
              </a:rPr>
              <a:t>- «</a:t>
            </a:r>
            <a:r>
              <a:rPr lang="ru-RU" sz="2400" b="1" dirty="0" err="1">
                <a:solidFill>
                  <a:schemeClr val="accent1">
                    <a:lumMod val="50000"/>
                  </a:schemeClr>
                </a:solidFill>
              </a:rPr>
              <a:t>МУЗ-тв</a:t>
            </a:r>
            <a:r>
              <a:rPr lang="ru-RU" sz="2400" b="1" dirty="0">
                <a:solidFill>
                  <a:schemeClr val="accent1">
                    <a:lumMod val="50000"/>
                  </a:schemeClr>
                </a:solidFill>
              </a:rPr>
              <a:t> ХИТ» (</a:t>
            </a:r>
            <a:r>
              <a:rPr lang="ru-RU" sz="2400" b="1" dirty="0" err="1">
                <a:solidFill>
                  <a:schemeClr val="accent1">
                    <a:lumMod val="50000"/>
                  </a:schemeClr>
                </a:solidFill>
              </a:rPr>
              <a:t>МУЗ-тв</a:t>
            </a:r>
            <a:r>
              <a:rPr lang="ru-RU" sz="2400" b="1" dirty="0">
                <a:solidFill>
                  <a:schemeClr val="accent1">
                    <a:lumMod val="50000"/>
                  </a:schemeClr>
                </a:solidFill>
              </a:rPr>
              <a:t>)</a:t>
            </a:r>
          </a:p>
          <a:p>
            <a:endParaRPr lang="ru-RU" sz="2400" b="1" dirty="0">
              <a:solidFill>
                <a:schemeClr val="accent1">
                  <a:lumMod val="50000"/>
                </a:schemeClr>
              </a:solidFill>
            </a:endParaRPr>
          </a:p>
          <a:p>
            <a:r>
              <a:rPr lang="ru-RU" sz="3600" b="1" dirty="0">
                <a:solidFill>
                  <a:srgbClr val="FF0000"/>
                </a:solidFill>
              </a:rPr>
              <a:t>               </a:t>
            </a:r>
            <a:r>
              <a:rPr lang="ru-RU" sz="3600" b="1" i="1" dirty="0">
                <a:solidFill>
                  <a:srgbClr val="C00000"/>
                </a:solidFill>
                <a:latin typeface="+mj-lt"/>
              </a:rPr>
              <a:t>Познавательные</a:t>
            </a:r>
          </a:p>
          <a:p>
            <a:endParaRPr lang="ru-RU" sz="3600" b="1" dirty="0">
              <a:solidFill>
                <a:srgbClr val="FF0000"/>
              </a:solidFill>
            </a:endParaRPr>
          </a:p>
          <a:p>
            <a:endParaRPr lang="ru-RU" sz="2400" b="1" dirty="0">
              <a:solidFill>
                <a:srgbClr val="FF0000"/>
              </a:solidFill>
            </a:endParaRPr>
          </a:p>
          <a:p>
            <a:endParaRPr lang="ru-RU" sz="2400" b="1" dirty="0">
              <a:solidFill>
                <a:schemeClr val="accent1">
                  <a:lumMod val="50000"/>
                </a:schemeClr>
              </a:solidFill>
            </a:endParaRPr>
          </a:p>
          <a:p>
            <a:r>
              <a:rPr lang="ru-RU" sz="2400" b="1" dirty="0">
                <a:solidFill>
                  <a:schemeClr val="accent1">
                    <a:lumMod val="50000"/>
                  </a:schemeClr>
                </a:solidFill>
              </a:rPr>
              <a:t>                      </a:t>
            </a:r>
          </a:p>
          <a:p>
            <a:r>
              <a:rPr lang="ru-RU" sz="2400" b="1" dirty="0">
                <a:solidFill>
                  <a:schemeClr val="accent1">
                    <a:lumMod val="50000"/>
                  </a:schemeClr>
                </a:solidFill>
              </a:rPr>
              <a:t>               </a:t>
            </a:r>
          </a:p>
          <a:p>
            <a:r>
              <a:rPr lang="ru-RU" sz="2400" b="1" dirty="0">
                <a:solidFill>
                  <a:schemeClr val="accent1">
                    <a:lumMod val="50000"/>
                  </a:schemeClr>
                </a:solidFill>
              </a:rPr>
              <a:t>                          </a:t>
            </a: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p:txBody>
      </p:sp>
      <p:sp>
        <p:nvSpPr>
          <p:cNvPr id="7" name="Прямоугольник 6"/>
          <p:cNvSpPr/>
          <p:nvPr/>
        </p:nvSpPr>
        <p:spPr>
          <a:xfrm>
            <a:off x="2133600" y="4267200"/>
            <a:ext cx="4724400" cy="2308324"/>
          </a:xfrm>
          <a:prstGeom prst="rect">
            <a:avLst/>
          </a:prstGeom>
        </p:spPr>
        <p:txBody>
          <a:bodyPr wrap="square">
            <a:spAutoFit/>
          </a:bodyPr>
          <a:lstStyle/>
          <a:p>
            <a:pPr lvl="0" indent="450850" algn="just" fontAlgn="base">
              <a:spcBef>
                <a:spcPct val="0"/>
              </a:spcBef>
              <a:spcAft>
                <a:spcPct val="0"/>
              </a:spcAft>
            </a:pPr>
            <a:r>
              <a:rPr lang="ru-RU" sz="2400" b="1" dirty="0">
                <a:solidFill>
                  <a:schemeClr val="accent1">
                    <a:lumMod val="50000"/>
                  </a:schemeClr>
                </a:solidFill>
                <a:ea typeface="Times New Roman" pitchFamily="18" charset="0"/>
                <a:cs typeface="Times New Roman" pitchFamily="18" charset="0"/>
              </a:rPr>
              <a:t>-«Фактор жизни.</a:t>
            </a:r>
          </a:p>
          <a:p>
            <a:pPr lvl="0" indent="450850" algn="just" fontAlgn="base">
              <a:spcBef>
                <a:spcPct val="0"/>
              </a:spcBef>
              <a:spcAft>
                <a:spcPct val="0"/>
              </a:spcAft>
            </a:pPr>
            <a:r>
              <a:rPr lang="en-US" sz="2400" b="1" dirty="0">
                <a:solidFill>
                  <a:schemeClr val="accent1">
                    <a:lumMod val="50000"/>
                  </a:schemeClr>
                </a:solidFill>
                <a:ea typeface="Times New Roman" pitchFamily="18" charset="0"/>
                <a:cs typeface="Times New Roman" pitchFamily="18" charset="0"/>
              </a:rPr>
              <a:t>  </a:t>
            </a:r>
            <a:r>
              <a:rPr lang="ru-RU" sz="2400" b="1" dirty="0" err="1">
                <a:solidFill>
                  <a:schemeClr val="accent1">
                    <a:lumMod val="50000"/>
                  </a:schemeClr>
                </a:solidFill>
                <a:ea typeface="Times New Roman" pitchFamily="18" charset="0"/>
                <a:cs typeface="Times New Roman" pitchFamily="18" charset="0"/>
              </a:rPr>
              <a:t>Арт-терапия</a:t>
            </a:r>
            <a:r>
              <a:rPr lang="ru-RU" sz="2400" b="1" dirty="0">
                <a:solidFill>
                  <a:schemeClr val="accent1">
                    <a:lumMod val="50000"/>
                  </a:schemeClr>
                </a:solidFill>
                <a:ea typeface="Times New Roman" pitchFamily="18" charset="0"/>
                <a:cs typeface="Times New Roman" pitchFamily="18" charset="0"/>
              </a:rPr>
              <a:t>» (ТВЦ)</a:t>
            </a:r>
            <a:endParaRPr lang="ru-RU" sz="2400" b="1" dirty="0">
              <a:solidFill>
                <a:schemeClr val="accent1">
                  <a:lumMod val="50000"/>
                </a:schemeClr>
              </a:solidFill>
              <a:cs typeface="Arial" pitchFamily="34" charset="0"/>
            </a:endParaRPr>
          </a:p>
          <a:p>
            <a:pPr lvl="0" indent="450850" algn="just" eaLnBrk="0" fontAlgn="base" hangingPunct="0">
              <a:spcBef>
                <a:spcPct val="0"/>
              </a:spcBef>
              <a:spcAft>
                <a:spcPct val="0"/>
              </a:spcAft>
            </a:pPr>
            <a:r>
              <a:rPr lang="ru-RU" sz="2400" b="1" dirty="0">
                <a:solidFill>
                  <a:schemeClr val="accent1">
                    <a:lumMod val="50000"/>
                  </a:schemeClr>
                </a:solidFill>
                <a:ea typeface="Times New Roman" pitchFamily="18" charset="0"/>
                <a:cs typeface="Times New Roman" pitchFamily="18" charset="0"/>
              </a:rPr>
              <a:t>- «EUROMAXX:  окно в Европу»     (Россия Культура)</a:t>
            </a:r>
            <a:endParaRPr lang="ru-RU" sz="2400" b="1" dirty="0">
              <a:solidFill>
                <a:schemeClr val="accent1">
                  <a:lumMod val="50000"/>
                </a:schemeClr>
              </a:solidFill>
              <a:cs typeface="Arial" pitchFamily="34" charset="0"/>
            </a:endParaRPr>
          </a:p>
          <a:p>
            <a:pPr lvl="0" indent="450850" algn="just" eaLnBrk="0" fontAlgn="base" hangingPunct="0">
              <a:spcBef>
                <a:spcPct val="0"/>
              </a:spcBef>
              <a:spcAft>
                <a:spcPct val="0"/>
              </a:spcAft>
            </a:pPr>
            <a:r>
              <a:rPr lang="ru-RU" sz="2400" b="1" dirty="0">
                <a:solidFill>
                  <a:schemeClr val="accent1">
                    <a:lumMod val="50000"/>
                  </a:schemeClr>
                </a:solidFill>
                <a:ea typeface="Times New Roman" pitchFamily="18" charset="0"/>
                <a:cs typeface="Times New Roman" pitchFamily="18" charset="0"/>
              </a:rPr>
              <a:t>- «</a:t>
            </a:r>
            <a:r>
              <a:rPr lang="ru-RU" sz="2400" b="1" dirty="0" err="1">
                <a:solidFill>
                  <a:schemeClr val="accent1">
                    <a:lumMod val="50000"/>
                  </a:schemeClr>
                </a:solidFill>
                <a:ea typeface="Times New Roman" pitchFamily="18" charset="0"/>
                <a:cs typeface="Times New Roman" pitchFamily="18" charset="0"/>
              </a:rPr>
              <a:t>ЕХперименты</a:t>
            </a:r>
            <a:r>
              <a:rPr lang="ru-RU" sz="2400" b="1" dirty="0">
                <a:solidFill>
                  <a:schemeClr val="accent1">
                    <a:lumMod val="50000"/>
                  </a:schemeClr>
                </a:solidFill>
                <a:ea typeface="Times New Roman" pitchFamily="18" charset="0"/>
                <a:cs typeface="Times New Roman" pitchFamily="18" charset="0"/>
              </a:rPr>
              <a:t>»  (Россия 2)</a:t>
            </a:r>
            <a:endParaRPr lang="ru-RU" sz="2400" b="1" dirty="0">
              <a:solidFill>
                <a:schemeClr val="accent1">
                  <a:lumMod val="50000"/>
                </a:schemeClr>
              </a:solidFill>
              <a:cs typeface="Arial" pitchFamily="34" charset="0"/>
            </a:endParaRPr>
          </a:p>
          <a:p>
            <a:pPr lvl="0" indent="450850" algn="just" eaLnBrk="0" fontAlgn="base" hangingPunct="0">
              <a:spcBef>
                <a:spcPct val="0"/>
              </a:spcBef>
              <a:spcAft>
                <a:spcPct val="0"/>
              </a:spcAft>
            </a:pPr>
            <a:r>
              <a:rPr lang="ru-RU" sz="2400" b="1" dirty="0">
                <a:solidFill>
                  <a:schemeClr val="accent1">
                    <a:lumMod val="50000"/>
                  </a:schemeClr>
                </a:solidFill>
                <a:ea typeface="Times New Roman" pitchFamily="18" charset="0"/>
                <a:cs typeface="Times New Roman" pitchFamily="18" charset="0"/>
              </a:rPr>
              <a:t>- «</a:t>
            </a:r>
            <a:r>
              <a:rPr lang="ru-RU" sz="2400" b="1" dirty="0" err="1">
                <a:solidFill>
                  <a:schemeClr val="accent1">
                    <a:lumMod val="50000"/>
                  </a:schemeClr>
                </a:solidFill>
                <a:ea typeface="Times New Roman" pitchFamily="18" charset="0"/>
                <a:cs typeface="Times New Roman" pitchFamily="18" charset="0"/>
              </a:rPr>
              <a:t>Top</a:t>
            </a:r>
            <a:r>
              <a:rPr lang="ru-RU" sz="2400" b="1" dirty="0">
                <a:solidFill>
                  <a:schemeClr val="accent1">
                    <a:lumMod val="50000"/>
                  </a:schemeClr>
                </a:solidFill>
                <a:ea typeface="Times New Roman" pitchFamily="18" charset="0"/>
                <a:cs typeface="Times New Roman" pitchFamily="18" charset="0"/>
              </a:rPr>
              <a:t> </a:t>
            </a:r>
            <a:r>
              <a:rPr lang="ru-RU" sz="2400" b="1" dirty="0" err="1">
                <a:solidFill>
                  <a:schemeClr val="accent1">
                    <a:lumMod val="50000"/>
                  </a:schemeClr>
                </a:solidFill>
                <a:ea typeface="Times New Roman" pitchFamily="18" charset="0"/>
                <a:cs typeface="Times New Roman" pitchFamily="18" charset="0"/>
              </a:rPr>
              <a:t>Gear</a:t>
            </a:r>
            <a:r>
              <a:rPr lang="ru-RU" sz="2400" b="1" dirty="0">
                <a:solidFill>
                  <a:schemeClr val="accent1">
                    <a:lumMod val="50000"/>
                  </a:schemeClr>
                </a:solidFill>
                <a:ea typeface="Times New Roman" pitchFamily="18" charset="0"/>
                <a:cs typeface="Times New Roman" pitchFamily="18" charset="0"/>
              </a:rPr>
              <a:t>» (</a:t>
            </a:r>
            <a:r>
              <a:rPr lang="ru-RU" sz="2400" b="1" dirty="0" err="1">
                <a:solidFill>
                  <a:schemeClr val="accent1">
                    <a:lumMod val="50000"/>
                  </a:schemeClr>
                </a:solidFill>
                <a:ea typeface="Times New Roman" pitchFamily="18" charset="0"/>
                <a:cs typeface="Times New Roman" pitchFamily="18" charset="0"/>
              </a:rPr>
              <a:t>Discovery</a:t>
            </a:r>
            <a:r>
              <a:rPr lang="ru-RU" sz="2400" b="1" dirty="0">
                <a:solidFill>
                  <a:schemeClr val="accent1">
                    <a:lumMod val="50000"/>
                  </a:schemeClr>
                </a:solidFill>
                <a:ea typeface="Times New Roman" pitchFamily="18" charset="0"/>
                <a:cs typeface="Times New Roman" pitchFamily="18" charset="0"/>
              </a:rPr>
              <a:t>)</a:t>
            </a:r>
            <a:endParaRPr lang="ru-RU" sz="2400" b="1" dirty="0">
              <a:solidFill>
                <a:schemeClr val="accent1">
                  <a:lumMod val="50000"/>
                </a:schemeClr>
              </a:solidFill>
            </a:endParaRPr>
          </a:p>
        </p:txBody>
      </p:sp>
    </p:spTree>
    <p:extLst>
      <p:ext uri="{BB962C8B-B14F-4D97-AF65-F5344CB8AC3E}">
        <p14:creationId xmlns:p14="http://schemas.microsoft.com/office/powerpoint/2010/main" val="199473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par>
                                <p:cTn id="8" presetID="16" presetClass="entr" presetSubtype="26"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barn(inHorizontal)">
                                      <p:cBhvr>
                                        <p:cTn id="10" dur="500"/>
                                        <p:tgtEl>
                                          <p:spTgt spid="5">
                                            <p:txEl>
                                              <p:pRg st="0" end="0"/>
                                            </p:txEl>
                                          </p:spTgt>
                                        </p:tgtEl>
                                      </p:cBhvr>
                                    </p:animEffect>
                                  </p:childTnLst>
                                </p:cTn>
                              </p:par>
                              <p:par>
                                <p:cTn id="11" presetID="16" presetClass="entr" presetSubtype="26"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arn(inHorizontal)">
                                      <p:cBhvr>
                                        <p:cTn id="13" dur="500"/>
                                        <p:tgtEl>
                                          <p:spTgt spid="5">
                                            <p:txEl>
                                              <p:pRg st="2" end="2"/>
                                            </p:txEl>
                                          </p:spTgt>
                                        </p:tgtEl>
                                      </p:cBhvr>
                                    </p:animEffect>
                                  </p:childTnLst>
                                </p:cTn>
                              </p:par>
                              <p:par>
                                <p:cTn id="14" presetID="16" presetClass="entr" presetSubtype="26" fill="hold" nodeType="withEffect">
                                  <p:stCondLst>
                                    <p:cond delay="0"/>
                                  </p:stCondLst>
                                  <p:childTnLst>
                                    <p:set>
                                      <p:cBhvr>
                                        <p:cTn id="15" dur="1" fill="hold">
                                          <p:stCondLst>
                                            <p:cond delay="0"/>
                                          </p:stCondLst>
                                        </p:cTn>
                                        <p:tgtEl>
                                          <p:spTgt spid="7">
                                            <p:txEl>
                                              <p:pRg st="0" end="0"/>
                                            </p:txEl>
                                          </p:spTgt>
                                        </p:tgtEl>
                                        <p:attrNameLst>
                                          <p:attrName>style.visibility</p:attrName>
                                        </p:attrNameLst>
                                      </p:cBhvr>
                                      <p:to>
                                        <p:strVal val="visible"/>
                                      </p:to>
                                    </p:set>
                                    <p:animEffect transition="in" filter="barn(inHorizontal)">
                                      <p:cBhvr>
                                        <p:cTn id="16" dur="500"/>
                                        <p:tgtEl>
                                          <p:spTgt spid="7">
                                            <p:txEl>
                                              <p:pRg st="0" end="0"/>
                                            </p:txEl>
                                          </p:spTgt>
                                        </p:tgtEl>
                                      </p:cBhvr>
                                    </p:animEffect>
                                  </p:childTnLst>
                                </p:cTn>
                              </p:par>
                              <p:par>
                                <p:cTn id="17" presetID="16" presetClass="entr" presetSubtype="26" fill="hold" nodeType="with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Effect transition="in" filter="barn(inHorizontal)">
                                      <p:cBhvr>
                                        <p:cTn id="19" dur="500"/>
                                        <p:tgtEl>
                                          <p:spTgt spid="7">
                                            <p:txEl>
                                              <p:pRg st="1" end="1"/>
                                            </p:txEl>
                                          </p:spTgt>
                                        </p:tgtEl>
                                      </p:cBhvr>
                                    </p:animEffect>
                                  </p:childTnLst>
                                </p:cTn>
                              </p:par>
                              <p:par>
                                <p:cTn id="20" presetID="16" presetClass="entr" presetSubtype="26" fill="hold" nodeType="with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barn(inHorizontal)">
                                      <p:cBhvr>
                                        <p:cTn id="22" dur="500"/>
                                        <p:tgtEl>
                                          <p:spTgt spid="7">
                                            <p:txEl>
                                              <p:pRg st="2" end="2"/>
                                            </p:txEl>
                                          </p:spTgt>
                                        </p:tgtEl>
                                      </p:cBhvr>
                                    </p:animEffect>
                                  </p:childTnLst>
                                </p:cTn>
                              </p:par>
                              <p:par>
                                <p:cTn id="23" presetID="16" presetClass="entr" presetSubtype="26" fill="hold" nodeType="with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Effect transition="in" filter="barn(inHorizontal)">
                                      <p:cBhvr>
                                        <p:cTn id="25" dur="500"/>
                                        <p:tgtEl>
                                          <p:spTgt spid="7">
                                            <p:txEl>
                                              <p:pRg st="3" end="3"/>
                                            </p:txEl>
                                          </p:spTgt>
                                        </p:tgtEl>
                                      </p:cBhvr>
                                    </p:animEffect>
                                  </p:childTnLst>
                                </p:cTn>
                              </p:par>
                              <p:par>
                                <p:cTn id="26" presetID="16" presetClass="entr" presetSubtype="26" fill="hold" nodeType="with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animEffect transition="in" filter="barn(inHorizontal)">
                                      <p:cBhvr>
                                        <p:cTn id="28"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2133600" y="228601"/>
            <a:ext cx="6705600" cy="838199"/>
          </a:xfrm>
        </p:spPr>
        <p:txBody>
          <a:bodyPr>
            <a:noAutofit/>
          </a:bodyPr>
          <a:lstStyle/>
          <a:p>
            <a:pPr fontAlgn="base"/>
            <a:r>
              <a:rPr lang="ru-RU" sz="3200" b="1" i="1" dirty="0">
                <a:solidFill>
                  <a:srgbClr val="C00000"/>
                </a:solidFill>
              </a:rPr>
              <a:t>Развлекательные и юмористические</a:t>
            </a:r>
            <a:endParaRPr lang="ru-RU" sz="3200" b="1" dirty="0">
              <a:solidFill>
                <a:srgbClr val="C00000"/>
              </a:solidFill>
            </a:endParaRPr>
          </a:p>
        </p:txBody>
      </p:sp>
      <p:sp>
        <p:nvSpPr>
          <p:cNvPr id="5" name="Прямоугольник 4"/>
          <p:cNvSpPr/>
          <p:nvPr/>
        </p:nvSpPr>
        <p:spPr>
          <a:xfrm>
            <a:off x="2133600" y="1219201"/>
            <a:ext cx="5715000" cy="7294305"/>
          </a:xfrm>
          <a:prstGeom prst="rect">
            <a:avLst/>
          </a:prstGeom>
        </p:spPr>
        <p:txBody>
          <a:bodyPr wrap="square">
            <a:spAutoFit/>
          </a:bodyPr>
          <a:lstStyle/>
          <a:p>
            <a:r>
              <a:rPr lang="ru-RU" sz="2400" b="1" dirty="0">
                <a:solidFill>
                  <a:schemeClr val="accent1">
                    <a:lumMod val="50000"/>
                  </a:schemeClr>
                </a:solidFill>
              </a:rPr>
              <a:t>    </a:t>
            </a:r>
          </a:p>
          <a:p>
            <a:endParaRPr lang="ru-RU" sz="2400" b="1" dirty="0">
              <a:solidFill>
                <a:schemeClr val="accent1">
                  <a:lumMod val="50000"/>
                </a:schemeClr>
              </a:solidFill>
            </a:endParaRPr>
          </a:p>
          <a:p>
            <a:r>
              <a:rPr lang="ru-RU" sz="3600" b="1" dirty="0">
                <a:solidFill>
                  <a:srgbClr val="FF0000"/>
                </a:solidFill>
              </a:rPr>
              <a:t>               </a:t>
            </a:r>
          </a:p>
          <a:p>
            <a:endParaRPr lang="ru-RU" sz="3600" b="1" i="1" dirty="0">
              <a:solidFill>
                <a:srgbClr val="FF0000"/>
              </a:solidFill>
              <a:latin typeface="+mj-lt"/>
            </a:endParaRPr>
          </a:p>
          <a:p>
            <a:r>
              <a:rPr lang="ru-RU" sz="3600" b="1" i="1" dirty="0">
                <a:solidFill>
                  <a:srgbClr val="C00000"/>
                </a:solidFill>
                <a:latin typeface="+mj-lt"/>
              </a:rPr>
              <a:t>         </a:t>
            </a:r>
            <a:r>
              <a:rPr lang="en-US" sz="3600" b="1" i="1" dirty="0">
                <a:solidFill>
                  <a:srgbClr val="C00000"/>
                </a:solidFill>
                <a:latin typeface="+mj-lt"/>
              </a:rPr>
              <a:t>       </a:t>
            </a:r>
            <a:r>
              <a:rPr lang="ru-RU" sz="3600" b="1" i="1" dirty="0">
                <a:solidFill>
                  <a:srgbClr val="C00000"/>
                </a:solidFill>
                <a:latin typeface="+mj-lt"/>
              </a:rPr>
              <a:t>Спортивные</a:t>
            </a:r>
          </a:p>
          <a:p>
            <a:r>
              <a:rPr lang="ru-RU" sz="3600" b="1" i="1" dirty="0">
                <a:solidFill>
                  <a:srgbClr val="C00000"/>
                </a:solidFill>
                <a:latin typeface="+mj-lt"/>
              </a:rPr>
              <a:t> </a:t>
            </a:r>
            <a:endParaRPr lang="ru-RU" sz="3600" b="1" i="1" dirty="0">
              <a:solidFill>
                <a:srgbClr val="FF0000"/>
              </a:solidFill>
              <a:latin typeface="+mj-lt"/>
            </a:endParaRPr>
          </a:p>
          <a:p>
            <a:endParaRPr lang="ru-RU" sz="3600" b="1" dirty="0">
              <a:solidFill>
                <a:srgbClr val="FF0000"/>
              </a:solidFill>
            </a:endParaRPr>
          </a:p>
          <a:p>
            <a:endParaRPr lang="ru-RU" sz="2400" b="1" dirty="0">
              <a:solidFill>
                <a:srgbClr val="FF0000"/>
              </a:solidFill>
            </a:endParaRPr>
          </a:p>
          <a:p>
            <a:endParaRPr lang="ru-RU" sz="2400" b="1" dirty="0">
              <a:solidFill>
                <a:schemeClr val="accent1">
                  <a:lumMod val="50000"/>
                </a:schemeClr>
              </a:solidFill>
            </a:endParaRPr>
          </a:p>
          <a:p>
            <a:r>
              <a:rPr lang="ru-RU" sz="2400" b="1" dirty="0">
                <a:solidFill>
                  <a:schemeClr val="accent1">
                    <a:lumMod val="50000"/>
                  </a:schemeClr>
                </a:solidFill>
              </a:rPr>
              <a:t>                      </a:t>
            </a:r>
          </a:p>
          <a:p>
            <a:r>
              <a:rPr lang="ru-RU" sz="2400" b="1" dirty="0">
                <a:solidFill>
                  <a:schemeClr val="accent1">
                    <a:lumMod val="50000"/>
                  </a:schemeClr>
                </a:solidFill>
              </a:rPr>
              <a:t>               </a:t>
            </a:r>
          </a:p>
          <a:p>
            <a:r>
              <a:rPr lang="ru-RU" sz="2400" b="1" dirty="0">
                <a:solidFill>
                  <a:schemeClr val="accent1">
                    <a:lumMod val="50000"/>
                  </a:schemeClr>
                </a:solidFill>
              </a:rPr>
              <a:t>                          </a:t>
            </a: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p:txBody>
      </p:sp>
      <p:sp>
        <p:nvSpPr>
          <p:cNvPr id="9" name="Прямоугольник 8"/>
          <p:cNvSpPr/>
          <p:nvPr/>
        </p:nvSpPr>
        <p:spPr>
          <a:xfrm>
            <a:off x="2209800" y="1295400"/>
            <a:ext cx="4648200" cy="1569660"/>
          </a:xfrm>
          <a:prstGeom prst="rect">
            <a:avLst/>
          </a:prstGeom>
        </p:spPr>
        <p:txBody>
          <a:bodyPr wrap="square">
            <a:spAutoFit/>
          </a:bodyPr>
          <a:lstStyle/>
          <a:p>
            <a:pPr lvl="0" indent="450850" algn="just" fontAlgn="base">
              <a:spcBef>
                <a:spcPct val="0"/>
              </a:spcBef>
              <a:spcAft>
                <a:spcPct val="0"/>
              </a:spcAft>
            </a:pPr>
            <a:r>
              <a:rPr lang="ru-RU" sz="2400" b="1" dirty="0">
                <a:solidFill>
                  <a:srgbClr val="002060"/>
                </a:solidFill>
                <a:ea typeface="Times New Roman" pitchFamily="18" charset="0"/>
                <a:cs typeface="Times New Roman" pitchFamily="18" charset="0"/>
              </a:rPr>
              <a:t>- «</a:t>
            </a:r>
            <a:r>
              <a:rPr lang="ru-RU" sz="2400" b="1" dirty="0" err="1">
                <a:solidFill>
                  <a:srgbClr val="002060"/>
                </a:solidFill>
                <a:ea typeface="Times New Roman" pitchFamily="18" charset="0"/>
                <a:cs typeface="Times New Roman" pitchFamily="18" charset="0"/>
              </a:rPr>
              <a:t>Комеди</a:t>
            </a:r>
            <a:r>
              <a:rPr lang="ru-RU" sz="2400" b="1" dirty="0">
                <a:solidFill>
                  <a:srgbClr val="002060"/>
                </a:solidFill>
                <a:ea typeface="Times New Roman" pitchFamily="18" charset="0"/>
                <a:cs typeface="Times New Roman" pitchFamily="18" charset="0"/>
              </a:rPr>
              <a:t> </a:t>
            </a:r>
            <a:r>
              <a:rPr lang="ru-RU" sz="2400" b="1" dirty="0" err="1">
                <a:solidFill>
                  <a:srgbClr val="002060"/>
                </a:solidFill>
                <a:ea typeface="Times New Roman" pitchFamily="18" charset="0"/>
                <a:cs typeface="Times New Roman" pitchFamily="18" charset="0"/>
              </a:rPr>
              <a:t>Клаб</a:t>
            </a:r>
            <a:r>
              <a:rPr lang="ru-RU" sz="2400" b="1" dirty="0">
                <a:solidFill>
                  <a:srgbClr val="002060"/>
                </a:solidFill>
                <a:ea typeface="Times New Roman" pitchFamily="18" charset="0"/>
                <a:cs typeface="Times New Roman" pitchFamily="18" charset="0"/>
              </a:rPr>
              <a:t>» (ТНТ)</a:t>
            </a:r>
            <a:endParaRPr lang="ru-RU" sz="2400" b="1" dirty="0">
              <a:solidFill>
                <a:srgbClr val="002060"/>
              </a:solidFill>
              <a:cs typeface="Arial" pitchFamily="34" charset="0"/>
            </a:endParaRPr>
          </a:p>
          <a:p>
            <a:pPr lvl="0" indent="450850" algn="just" eaLnBrk="0" fontAlgn="base" hangingPunct="0">
              <a:spcBef>
                <a:spcPct val="0"/>
              </a:spcBef>
              <a:spcAft>
                <a:spcPct val="0"/>
              </a:spcAft>
            </a:pPr>
            <a:r>
              <a:rPr lang="ru-RU" sz="2400" b="1" dirty="0">
                <a:solidFill>
                  <a:srgbClr val="002060"/>
                </a:solidFill>
                <a:ea typeface="Times New Roman" pitchFamily="18" charset="0"/>
                <a:cs typeface="Times New Roman" pitchFamily="18" charset="0"/>
              </a:rPr>
              <a:t>- «Орел и решка. </a:t>
            </a:r>
            <a:r>
              <a:rPr lang="ru-RU" sz="2400" b="1" dirty="0" err="1">
                <a:solidFill>
                  <a:srgbClr val="002060"/>
                </a:solidFill>
                <a:ea typeface="Times New Roman" pitchFamily="18" charset="0"/>
                <a:cs typeface="Times New Roman" pitchFamily="18" charset="0"/>
              </a:rPr>
              <a:t>Шоппинг</a:t>
            </a:r>
            <a:r>
              <a:rPr lang="ru-RU" sz="2400" b="1" dirty="0">
                <a:solidFill>
                  <a:srgbClr val="002060"/>
                </a:solidFill>
                <a:ea typeface="Times New Roman" pitchFamily="18" charset="0"/>
                <a:cs typeface="Times New Roman" pitchFamily="18" charset="0"/>
              </a:rPr>
              <a:t>»</a:t>
            </a:r>
            <a:endParaRPr lang="ru-RU" sz="2400" b="1" dirty="0">
              <a:solidFill>
                <a:srgbClr val="002060"/>
              </a:solidFill>
              <a:cs typeface="Arial" pitchFamily="34" charset="0"/>
            </a:endParaRPr>
          </a:p>
          <a:p>
            <a:pPr lvl="0" indent="450850" algn="just" eaLnBrk="0" fontAlgn="base" hangingPunct="0">
              <a:spcBef>
                <a:spcPct val="0"/>
              </a:spcBef>
              <a:spcAft>
                <a:spcPct val="0"/>
              </a:spcAft>
            </a:pPr>
            <a:r>
              <a:rPr lang="en-US" sz="2400" b="1" dirty="0">
                <a:solidFill>
                  <a:srgbClr val="002060"/>
                </a:solidFill>
                <a:ea typeface="Times New Roman" pitchFamily="18" charset="0"/>
                <a:cs typeface="Times New Roman" pitchFamily="18" charset="0"/>
              </a:rPr>
              <a:t>- «COMEDY WOMAN» ( </a:t>
            </a:r>
            <a:r>
              <a:rPr lang="ru-RU" sz="2400" b="1" dirty="0">
                <a:solidFill>
                  <a:srgbClr val="002060"/>
                </a:solidFill>
                <a:ea typeface="Times New Roman" pitchFamily="18" charset="0"/>
                <a:cs typeface="Times New Roman" pitchFamily="18" charset="0"/>
              </a:rPr>
              <a:t>ТНТ</a:t>
            </a:r>
            <a:r>
              <a:rPr lang="en-US" sz="2400" b="1" dirty="0">
                <a:solidFill>
                  <a:srgbClr val="002060"/>
                </a:solidFill>
                <a:ea typeface="Times New Roman" pitchFamily="18" charset="0"/>
                <a:cs typeface="Times New Roman" pitchFamily="18" charset="0"/>
              </a:rPr>
              <a:t>)</a:t>
            </a:r>
            <a:endParaRPr lang="ru-RU" sz="2400" b="1" dirty="0">
              <a:solidFill>
                <a:srgbClr val="002060"/>
              </a:solidFill>
              <a:cs typeface="Arial" pitchFamily="34" charset="0"/>
            </a:endParaRPr>
          </a:p>
          <a:p>
            <a:pPr lvl="0" indent="450850" algn="just" eaLnBrk="0" fontAlgn="base" hangingPunct="0">
              <a:spcBef>
                <a:spcPct val="0"/>
              </a:spcBef>
              <a:spcAft>
                <a:spcPct val="0"/>
              </a:spcAft>
              <a:buFontTx/>
              <a:buChar char="-"/>
            </a:pPr>
            <a:r>
              <a:rPr lang="en-US" sz="2400" b="1" dirty="0">
                <a:solidFill>
                  <a:srgbClr val="002060"/>
                </a:solidFill>
                <a:ea typeface="Times New Roman" pitchFamily="18" charset="0"/>
                <a:cs typeface="Times New Roman" pitchFamily="18" charset="0"/>
              </a:rPr>
              <a:t>- «Stand up» (</a:t>
            </a:r>
            <a:r>
              <a:rPr lang="ru-RU" sz="2400" b="1" dirty="0">
                <a:solidFill>
                  <a:srgbClr val="002060"/>
                </a:solidFill>
                <a:ea typeface="Times New Roman" pitchFamily="18" charset="0"/>
                <a:cs typeface="Times New Roman" pitchFamily="18" charset="0"/>
              </a:rPr>
              <a:t>ТНТ</a:t>
            </a:r>
            <a:r>
              <a:rPr lang="en-US" sz="2400" b="1" dirty="0">
                <a:solidFill>
                  <a:srgbClr val="002060"/>
                </a:solidFill>
                <a:ea typeface="Times New Roman" pitchFamily="18" charset="0"/>
                <a:cs typeface="Times New Roman" pitchFamily="18" charset="0"/>
              </a:rPr>
              <a:t>)</a:t>
            </a:r>
            <a:endParaRPr lang="en-US" sz="2400" b="1" dirty="0">
              <a:solidFill>
                <a:srgbClr val="002060"/>
              </a:solidFill>
              <a:cs typeface="Arial" pitchFamily="34" charset="0"/>
            </a:endParaRPr>
          </a:p>
        </p:txBody>
      </p:sp>
      <p:sp>
        <p:nvSpPr>
          <p:cNvPr id="15" name="Прямоугольник 14"/>
          <p:cNvSpPr/>
          <p:nvPr/>
        </p:nvSpPr>
        <p:spPr>
          <a:xfrm>
            <a:off x="2286000" y="4398496"/>
            <a:ext cx="4572000" cy="1200329"/>
          </a:xfrm>
          <a:prstGeom prst="rect">
            <a:avLst/>
          </a:prstGeom>
        </p:spPr>
        <p:txBody>
          <a:bodyPr wrap="square">
            <a:spAutoFit/>
          </a:bodyPr>
          <a:lstStyle/>
          <a:p>
            <a:pPr lvl="0" indent="450850" algn="just" fontAlgn="base">
              <a:spcBef>
                <a:spcPct val="0"/>
              </a:spcBef>
              <a:spcAft>
                <a:spcPct val="0"/>
              </a:spcAft>
              <a:buFontTx/>
              <a:buChar char="-"/>
            </a:pPr>
            <a:r>
              <a:rPr lang="en-US" sz="2400" b="1" dirty="0">
                <a:solidFill>
                  <a:srgbClr val="002060"/>
                </a:solidFill>
                <a:ea typeface="Times New Roman" pitchFamily="18" charset="0"/>
                <a:cs typeface="Times New Roman" pitchFamily="18" charset="0"/>
              </a:rPr>
              <a:t>All sports (</a:t>
            </a:r>
            <a:r>
              <a:rPr lang="ru-RU" sz="2400" b="1" dirty="0">
                <a:solidFill>
                  <a:srgbClr val="002060"/>
                </a:solidFill>
                <a:ea typeface="Times New Roman" pitchFamily="18" charset="0"/>
                <a:cs typeface="Times New Roman" pitchFamily="18" charset="0"/>
              </a:rPr>
              <a:t> </a:t>
            </a:r>
            <a:r>
              <a:rPr lang="ru-RU" sz="2400" b="1" dirty="0" err="1">
                <a:solidFill>
                  <a:srgbClr val="002060"/>
                </a:solidFill>
                <a:ea typeface="Times New Roman" pitchFamily="18" charset="0"/>
                <a:cs typeface="Times New Roman" pitchFamily="18" charset="0"/>
              </a:rPr>
              <a:t>Евроспорт</a:t>
            </a:r>
            <a:r>
              <a:rPr lang="ru-RU" sz="2400" b="1" dirty="0">
                <a:solidFill>
                  <a:srgbClr val="002060"/>
                </a:solidFill>
                <a:ea typeface="Times New Roman" pitchFamily="18" charset="0"/>
                <a:cs typeface="Times New Roman" pitchFamily="18" charset="0"/>
              </a:rPr>
              <a:t>)</a:t>
            </a:r>
          </a:p>
          <a:p>
            <a:pPr lvl="0" indent="450850" algn="just" fontAlgn="base">
              <a:spcBef>
                <a:spcPct val="0"/>
              </a:spcBef>
              <a:spcAft>
                <a:spcPct val="0"/>
              </a:spcAft>
              <a:buFontTx/>
              <a:buChar char="-"/>
            </a:pPr>
            <a:r>
              <a:rPr lang="ru-RU" sz="2400" b="1" dirty="0" err="1">
                <a:solidFill>
                  <a:srgbClr val="002060"/>
                </a:solidFill>
                <a:ea typeface="Times New Roman" pitchFamily="18" charset="0"/>
                <a:cs typeface="Times New Roman" pitchFamily="18" charset="0"/>
              </a:rPr>
              <a:t>Рестлинг</a:t>
            </a:r>
            <a:r>
              <a:rPr lang="ru-RU" sz="2400" b="1" dirty="0">
                <a:solidFill>
                  <a:srgbClr val="002060"/>
                </a:solidFill>
                <a:ea typeface="Times New Roman" pitchFamily="18" charset="0"/>
                <a:cs typeface="Times New Roman" pitchFamily="18" charset="0"/>
              </a:rPr>
              <a:t> </a:t>
            </a:r>
            <a:r>
              <a:rPr lang="en-US" sz="2400" b="1" dirty="0">
                <a:solidFill>
                  <a:srgbClr val="002060"/>
                </a:solidFill>
                <a:ea typeface="Times New Roman" pitchFamily="18" charset="0"/>
                <a:cs typeface="Times New Roman" pitchFamily="18" charset="0"/>
              </a:rPr>
              <a:t>RAW (2+2)</a:t>
            </a:r>
          </a:p>
          <a:p>
            <a:pPr lvl="0" indent="450850" algn="just" fontAlgn="base">
              <a:spcBef>
                <a:spcPct val="0"/>
              </a:spcBef>
              <a:spcAft>
                <a:spcPct val="0"/>
              </a:spcAft>
              <a:buFontTx/>
              <a:buChar char="-"/>
            </a:pPr>
            <a:r>
              <a:rPr lang="en-US" sz="2400" b="1" dirty="0">
                <a:solidFill>
                  <a:srgbClr val="002060"/>
                </a:solidFill>
                <a:ea typeface="Times New Roman" pitchFamily="18" charset="0"/>
                <a:cs typeface="Times New Roman" pitchFamily="18" charset="0"/>
              </a:rPr>
              <a:t>Dream Team </a:t>
            </a:r>
            <a:endParaRPr lang="ru-RU" sz="2400" b="1" dirty="0">
              <a:solidFill>
                <a:srgbClr val="002060"/>
              </a:solidFill>
              <a:ea typeface="Times New Roman" pitchFamily="18" charset="0"/>
              <a:cs typeface="Times New Roman" pitchFamily="18" charset="0"/>
            </a:endParaRPr>
          </a:p>
        </p:txBody>
      </p:sp>
    </p:spTree>
    <p:extLst>
      <p:ext uri="{BB962C8B-B14F-4D97-AF65-F5344CB8AC3E}">
        <p14:creationId xmlns:p14="http://schemas.microsoft.com/office/powerpoint/2010/main" val="199473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par>
                                <p:cTn id="8" presetID="16" presetClass="entr" presetSubtype="26"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barn(inHorizontal)">
                                      <p:cBhvr>
                                        <p:cTn id="10" dur="500"/>
                                        <p:tgtEl>
                                          <p:spTgt spid="9">
                                            <p:txEl>
                                              <p:pRg st="0" end="0"/>
                                            </p:txEl>
                                          </p:spTgt>
                                        </p:tgtEl>
                                      </p:cBhvr>
                                    </p:animEffect>
                                  </p:childTnLst>
                                </p:cTn>
                              </p:par>
                              <p:par>
                                <p:cTn id="11" presetID="16" presetClass="entr" presetSubtype="26" fill="hold" nodeType="with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barn(inHorizontal)">
                                      <p:cBhvr>
                                        <p:cTn id="13" dur="500"/>
                                        <p:tgtEl>
                                          <p:spTgt spid="9">
                                            <p:txEl>
                                              <p:pRg st="1" end="1"/>
                                            </p:txEl>
                                          </p:spTgt>
                                        </p:tgtEl>
                                      </p:cBhvr>
                                    </p:animEffect>
                                  </p:childTnLst>
                                </p:cTn>
                              </p:par>
                              <p:par>
                                <p:cTn id="14" presetID="16" presetClass="entr" presetSubtype="26" fill="hold" nodeType="with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barn(inHorizontal)">
                                      <p:cBhvr>
                                        <p:cTn id="16" dur="500"/>
                                        <p:tgtEl>
                                          <p:spTgt spid="9">
                                            <p:txEl>
                                              <p:pRg st="2" end="2"/>
                                            </p:txEl>
                                          </p:spTgt>
                                        </p:tgtEl>
                                      </p:cBhvr>
                                    </p:animEffect>
                                  </p:childTnLst>
                                </p:cTn>
                              </p:par>
                              <p:par>
                                <p:cTn id="17" presetID="16" presetClass="entr" presetSubtype="26" fill="hold" nodeType="with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Effect transition="in" filter="barn(inHorizontal)">
                                      <p:cBhvr>
                                        <p:cTn id="19" dur="500"/>
                                        <p:tgtEl>
                                          <p:spTgt spid="9">
                                            <p:txEl>
                                              <p:pRg st="3" end="3"/>
                                            </p:txEl>
                                          </p:spTgt>
                                        </p:tgtEl>
                                      </p:cBhvr>
                                    </p:animEffect>
                                  </p:childTnLst>
                                </p:cTn>
                              </p:par>
                              <p:par>
                                <p:cTn id="20" presetID="16" presetClass="entr" presetSubtype="26" fill="hold" nodeType="with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arn(inHorizontal)">
                                      <p:cBhvr>
                                        <p:cTn id="22" dur="500"/>
                                        <p:tgtEl>
                                          <p:spTgt spid="5">
                                            <p:txEl>
                                              <p:pRg st="4" end="4"/>
                                            </p:txEl>
                                          </p:spTgt>
                                        </p:tgtEl>
                                      </p:cBhvr>
                                    </p:animEffect>
                                  </p:childTnLst>
                                </p:cTn>
                              </p:par>
                              <p:par>
                                <p:cTn id="23" presetID="16" presetClass="entr" presetSubtype="26"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barn(inHorizontal)">
                                      <p:cBhvr>
                                        <p:cTn id="25" dur="500"/>
                                        <p:tgtEl>
                                          <p:spTgt spid="5">
                                            <p:txEl>
                                              <p:pRg st="5" end="5"/>
                                            </p:txEl>
                                          </p:spTgt>
                                        </p:tgtEl>
                                      </p:cBhvr>
                                    </p:animEffect>
                                  </p:childTnLst>
                                </p:cTn>
                              </p:par>
                              <p:par>
                                <p:cTn id="26" presetID="16" presetClass="entr" presetSubtype="26" fill="hold" nodeType="withEffect">
                                  <p:stCondLst>
                                    <p:cond delay="0"/>
                                  </p:stCondLst>
                                  <p:childTnLst>
                                    <p:set>
                                      <p:cBhvr>
                                        <p:cTn id="27" dur="1" fill="hold">
                                          <p:stCondLst>
                                            <p:cond delay="0"/>
                                          </p:stCondLst>
                                        </p:cTn>
                                        <p:tgtEl>
                                          <p:spTgt spid="15">
                                            <p:txEl>
                                              <p:pRg st="0" end="0"/>
                                            </p:txEl>
                                          </p:spTgt>
                                        </p:tgtEl>
                                        <p:attrNameLst>
                                          <p:attrName>style.visibility</p:attrName>
                                        </p:attrNameLst>
                                      </p:cBhvr>
                                      <p:to>
                                        <p:strVal val="visible"/>
                                      </p:to>
                                    </p:set>
                                    <p:animEffect transition="in" filter="barn(inHorizontal)">
                                      <p:cBhvr>
                                        <p:cTn id="28" dur="500"/>
                                        <p:tgtEl>
                                          <p:spTgt spid="15">
                                            <p:txEl>
                                              <p:pRg st="0" end="0"/>
                                            </p:txEl>
                                          </p:spTgt>
                                        </p:tgtEl>
                                      </p:cBhvr>
                                    </p:animEffect>
                                  </p:childTnLst>
                                </p:cTn>
                              </p:par>
                              <p:par>
                                <p:cTn id="29" presetID="16" presetClass="entr" presetSubtype="26" fill="hold" nodeType="withEffect">
                                  <p:stCondLst>
                                    <p:cond delay="0"/>
                                  </p:stCondLst>
                                  <p:childTnLst>
                                    <p:set>
                                      <p:cBhvr>
                                        <p:cTn id="30" dur="1" fill="hold">
                                          <p:stCondLst>
                                            <p:cond delay="0"/>
                                          </p:stCondLst>
                                        </p:cTn>
                                        <p:tgtEl>
                                          <p:spTgt spid="15">
                                            <p:txEl>
                                              <p:pRg st="1" end="1"/>
                                            </p:txEl>
                                          </p:spTgt>
                                        </p:tgtEl>
                                        <p:attrNameLst>
                                          <p:attrName>style.visibility</p:attrName>
                                        </p:attrNameLst>
                                      </p:cBhvr>
                                      <p:to>
                                        <p:strVal val="visible"/>
                                      </p:to>
                                    </p:set>
                                    <p:animEffect transition="in" filter="barn(inHorizontal)">
                                      <p:cBhvr>
                                        <p:cTn id="31" dur="500"/>
                                        <p:tgtEl>
                                          <p:spTgt spid="15">
                                            <p:txEl>
                                              <p:pRg st="1" end="1"/>
                                            </p:txEl>
                                          </p:spTgt>
                                        </p:tgtEl>
                                      </p:cBhvr>
                                    </p:animEffect>
                                  </p:childTnLst>
                                </p:cTn>
                              </p:par>
                              <p:par>
                                <p:cTn id="32" presetID="16" presetClass="entr" presetSubtype="26" fill="hold" nodeType="withEffect">
                                  <p:stCondLst>
                                    <p:cond delay="0"/>
                                  </p:stCondLst>
                                  <p:childTnLst>
                                    <p:set>
                                      <p:cBhvr>
                                        <p:cTn id="33" dur="1" fill="hold">
                                          <p:stCondLst>
                                            <p:cond delay="0"/>
                                          </p:stCondLst>
                                        </p:cTn>
                                        <p:tgtEl>
                                          <p:spTgt spid="15">
                                            <p:txEl>
                                              <p:pRg st="2" end="2"/>
                                            </p:txEl>
                                          </p:spTgt>
                                        </p:tgtEl>
                                        <p:attrNameLst>
                                          <p:attrName>style.visibility</p:attrName>
                                        </p:attrNameLst>
                                      </p:cBhvr>
                                      <p:to>
                                        <p:strVal val="visible"/>
                                      </p:to>
                                    </p:set>
                                    <p:animEffect transition="in" filter="barn(inHorizontal)">
                                      <p:cBhvr>
                                        <p:cTn id="34" dur="500"/>
                                        <p:tgtEl>
                                          <p:spTgt spid="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2133600" y="228601"/>
            <a:ext cx="6705600" cy="1676399"/>
          </a:xfrm>
        </p:spPr>
        <p:txBody>
          <a:bodyPr>
            <a:normAutofit fontScale="90000"/>
          </a:bodyPr>
          <a:lstStyle/>
          <a:p>
            <a:pPr fontAlgn="base"/>
            <a:br>
              <a:rPr lang="en-US" sz="3600" b="1" i="1" dirty="0">
                <a:solidFill>
                  <a:srgbClr val="C00000"/>
                </a:solidFill>
              </a:rPr>
            </a:br>
            <a:r>
              <a:rPr lang="ru-RU" sz="3600" b="1" i="1" dirty="0">
                <a:solidFill>
                  <a:srgbClr val="C00000"/>
                </a:solidFill>
              </a:rPr>
              <a:t>Информационные программ</a:t>
            </a:r>
            <a:br>
              <a:rPr lang="en-US" sz="3600" b="1" i="1" dirty="0">
                <a:solidFill>
                  <a:srgbClr val="C00000"/>
                </a:solidFill>
              </a:rPr>
            </a:br>
            <a:r>
              <a:rPr lang="ru-RU" sz="3100" dirty="0">
                <a:solidFill>
                  <a:srgbClr val="002060"/>
                </a:solidFill>
              </a:rPr>
              <a:t>- </a:t>
            </a:r>
            <a:r>
              <a:rPr lang="ru-RU" sz="3100" b="1" dirty="0">
                <a:solidFill>
                  <a:srgbClr val="002060"/>
                </a:solidFill>
              </a:rPr>
              <a:t>«</a:t>
            </a:r>
            <a:r>
              <a:rPr lang="ru-RU" sz="3100" b="1" dirty="0" err="1">
                <a:solidFill>
                  <a:srgbClr val="002060"/>
                </a:solidFill>
              </a:rPr>
              <a:t>Евроньюс</a:t>
            </a:r>
            <a:r>
              <a:rPr lang="ru-RU" sz="3100" b="1" dirty="0">
                <a:solidFill>
                  <a:srgbClr val="002060"/>
                </a:solidFill>
              </a:rPr>
              <a:t>» (Культура) </a:t>
            </a:r>
            <a:br>
              <a:rPr lang="ru-RU" sz="3100" b="1" dirty="0">
                <a:solidFill>
                  <a:srgbClr val="002060"/>
                </a:solidFill>
              </a:rPr>
            </a:br>
            <a:r>
              <a:rPr lang="en-US" sz="3100" b="1" dirty="0">
                <a:solidFill>
                  <a:srgbClr val="002060"/>
                </a:solidFill>
              </a:rPr>
              <a:t>       </a:t>
            </a:r>
            <a:r>
              <a:rPr lang="ru-RU" sz="3100" b="1" dirty="0">
                <a:solidFill>
                  <a:srgbClr val="002060"/>
                </a:solidFill>
              </a:rPr>
              <a:t>- «Пятница </a:t>
            </a:r>
            <a:r>
              <a:rPr lang="ru-RU" sz="3100" b="1" dirty="0" err="1">
                <a:solidFill>
                  <a:srgbClr val="002060"/>
                </a:solidFill>
              </a:rPr>
              <a:t>News</a:t>
            </a:r>
            <a:r>
              <a:rPr lang="ru-RU" sz="3100" b="1" dirty="0">
                <a:solidFill>
                  <a:srgbClr val="002060"/>
                </a:solidFill>
              </a:rPr>
              <a:t>»  (Пятница</a:t>
            </a:r>
            <a:r>
              <a:rPr lang="ru-RU" sz="3100" dirty="0">
                <a:solidFill>
                  <a:srgbClr val="002060"/>
                </a:solidFill>
              </a:rPr>
              <a:t>)</a:t>
            </a:r>
            <a:br>
              <a:rPr lang="ru-RU" sz="3600" dirty="0">
                <a:solidFill>
                  <a:srgbClr val="002060"/>
                </a:solidFill>
              </a:rPr>
            </a:br>
            <a:endParaRPr lang="ru-RU" sz="3600" b="1" dirty="0">
              <a:solidFill>
                <a:srgbClr val="002060"/>
              </a:solidFill>
            </a:endParaRPr>
          </a:p>
        </p:txBody>
      </p:sp>
      <p:sp>
        <p:nvSpPr>
          <p:cNvPr id="4" name="TextBox 3"/>
          <p:cNvSpPr txBox="1"/>
          <p:nvPr/>
        </p:nvSpPr>
        <p:spPr>
          <a:xfrm>
            <a:off x="2286000" y="1752600"/>
            <a:ext cx="6096000" cy="384721"/>
          </a:xfrm>
          <a:prstGeom prst="rect">
            <a:avLst/>
          </a:prstGeom>
          <a:noFill/>
        </p:spPr>
        <p:txBody>
          <a:bodyPr wrap="square" rtlCol="0">
            <a:spAutoFit/>
          </a:bodyPr>
          <a:lstStyle/>
          <a:p>
            <a:pPr marL="285750" indent="-285750"/>
            <a:r>
              <a:rPr lang="en-US" sz="1900" dirty="0">
                <a:solidFill>
                  <a:srgbClr val="282828"/>
                </a:solidFill>
              </a:rPr>
              <a:t>.</a:t>
            </a:r>
          </a:p>
        </p:txBody>
      </p:sp>
      <p:sp>
        <p:nvSpPr>
          <p:cNvPr id="5" name="Прямоугольник 4"/>
          <p:cNvSpPr/>
          <p:nvPr/>
        </p:nvSpPr>
        <p:spPr>
          <a:xfrm>
            <a:off x="2209800" y="1219200"/>
            <a:ext cx="5638800" cy="6370975"/>
          </a:xfrm>
          <a:prstGeom prst="rect">
            <a:avLst/>
          </a:prstGeom>
        </p:spPr>
        <p:txBody>
          <a:bodyPr wrap="square">
            <a:spAutoFit/>
          </a:bodyPr>
          <a:lstStyle/>
          <a:p>
            <a:r>
              <a:rPr lang="ru-RU" sz="2400" b="1" dirty="0">
                <a:solidFill>
                  <a:schemeClr val="accent1">
                    <a:lumMod val="50000"/>
                  </a:schemeClr>
                </a:solidFill>
              </a:rPr>
              <a:t> </a:t>
            </a:r>
          </a:p>
          <a:p>
            <a:r>
              <a:rPr lang="ru-RU" sz="3600" b="1" dirty="0">
                <a:solidFill>
                  <a:srgbClr val="C00000"/>
                </a:solidFill>
              </a:rPr>
              <a:t>               </a:t>
            </a:r>
            <a:endParaRPr lang="en-US" sz="3600" b="1" dirty="0">
              <a:solidFill>
                <a:srgbClr val="C00000"/>
              </a:solidFill>
            </a:endParaRPr>
          </a:p>
          <a:p>
            <a:r>
              <a:rPr lang="en-US" sz="3600" b="1" i="1" dirty="0">
                <a:solidFill>
                  <a:srgbClr val="C00000"/>
                </a:solidFill>
              </a:rPr>
              <a:t>               </a:t>
            </a:r>
            <a:r>
              <a:rPr lang="ru-RU" sz="3600" b="1" i="1" dirty="0">
                <a:solidFill>
                  <a:srgbClr val="C00000"/>
                </a:solidFill>
              </a:rPr>
              <a:t> </a:t>
            </a:r>
            <a:r>
              <a:rPr lang="ru-RU" sz="3600" b="1" i="1" dirty="0" err="1">
                <a:solidFill>
                  <a:srgbClr val="C00000"/>
                </a:solidFill>
              </a:rPr>
              <a:t>Реалити</a:t>
            </a:r>
            <a:r>
              <a:rPr lang="ru-RU" sz="3600" b="1" i="1" dirty="0">
                <a:solidFill>
                  <a:srgbClr val="C00000"/>
                </a:solidFill>
              </a:rPr>
              <a:t> шоу</a:t>
            </a:r>
          </a:p>
          <a:p>
            <a:r>
              <a:rPr lang="ru-RU" sz="3600" b="1" i="1" dirty="0">
                <a:solidFill>
                  <a:srgbClr val="C00000"/>
                </a:solidFill>
              </a:rPr>
              <a:t> </a:t>
            </a:r>
            <a:endParaRPr lang="ru-RU" sz="3600" b="1" i="1" dirty="0">
              <a:solidFill>
                <a:srgbClr val="C00000"/>
              </a:solidFill>
              <a:latin typeface="+mj-lt"/>
            </a:endParaRPr>
          </a:p>
          <a:p>
            <a:endParaRPr lang="ru-RU" sz="3600" b="1" dirty="0">
              <a:solidFill>
                <a:srgbClr val="FF0000"/>
              </a:solidFill>
            </a:endParaRPr>
          </a:p>
          <a:p>
            <a:endParaRPr lang="ru-RU" sz="2400" b="1" dirty="0">
              <a:solidFill>
                <a:srgbClr val="FF0000"/>
              </a:solidFill>
            </a:endParaRPr>
          </a:p>
          <a:p>
            <a:endParaRPr lang="ru-RU" sz="2400" b="1" dirty="0">
              <a:solidFill>
                <a:schemeClr val="accent1">
                  <a:lumMod val="50000"/>
                </a:schemeClr>
              </a:solidFill>
            </a:endParaRPr>
          </a:p>
          <a:p>
            <a:r>
              <a:rPr lang="ru-RU" sz="2400" b="1" dirty="0">
                <a:solidFill>
                  <a:schemeClr val="accent1">
                    <a:lumMod val="50000"/>
                  </a:schemeClr>
                </a:solidFill>
              </a:rPr>
              <a:t>                      </a:t>
            </a:r>
          </a:p>
          <a:p>
            <a:r>
              <a:rPr lang="ru-RU" sz="2400" b="1" dirty="0">
                <a:solidFill>
                  <a:schemeClr val="accent1">
                    <a:lumMod val="50000"/>
                  </a:schemeClr>
                </a:solidFill>
              </a:rPr>
              <a:t>               </a:t>
            </a:r>
          </a:p>
          <a:p>
            <a:r>
              <a:rPr lang="ru-RU" sz="2400" b="1" dirty="0">
                <a:solidFill>
                  <a:schemeClr val="accent1">
                    <a:lumMod val="50000"/>
                  </a:schemeClr>
                </a:solidFill>
              </a:rPr>
              <a:t>                          </a:t>
            </a: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a:p>
            <a:endParaRPr lang="ru-RU" sz="2400" b="1" dirty="0">
              <a:solidFill>
                <a:schemeClr val="accent1">
                  <a:lumMod val="50000"/>
                </a:schemeClr>
              </a:solidFill>
            </a:endParaRPr>
          </a:p>
        </p:txBody>
      </p:sp>
      <p:sp>
        <p:nvSpPr>
          <p:cNvPr id="36865" name="Rectangle 1"/>
          <p:cNvSpPr>
            <a:spLocks noChangeArrowheads="1"/>
          </p:cNvSpPr>
          <p:nvPr/>
        </p:nvSpPr>
        <p:spPr bwMode="auto">
          <a:xfrm>
            <a:off x="2362200" y="2114491"/>
            <a:ext cx="5867400"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a:ln>
                  <a:noFill/>
                </a:ln>
                <a:solidFill>
                  <a:srgbClr val="000000"/>
                </a:solidFill>
                <a:effectLst/>
                <a:latin typeface="Calibri" pitchFamily="34" charset="0"/>
                <a:ea typeface="Times New Roman" pitchFamily="18" charset="0"/>
                <a:cs typeface="Times New Roman" pitchFamily="18" charset="0"/>
              </a:rPr>
              <a:t>- </a:t>
            </a:r>
          </a:p>
          <a:p>
            <a:pPr marL="0" marR="0" lvl="0" indent="450850" algn="just" defTabSz="914400" rtl="0" eaLnBrk="1" fontAlgn="base" latinLnBrk="0" hangingPunct="1">
              <a:lnSpc>
                <a:spcPct val="100000"/>
              </a:lnSpc>
              <a:spcBef>
                <a:spcPct val="0"/>
              </a:spcBef>
              <a:spcAft>
                <a:spcPct val="0"/>
              </a:spcAft>
              <a:buClrTx/>
              <a:buSzTx/>
              <a:buFontTx/>
              <a:buNone/>
              <a:tabLst/>
            </a:pPr>
            <a:endParaRPr lang="ru-RU" sz="1400" dirty="0">
              <a:solidFill>
                <a:srgbClr val="000000"/>
              </a:solidFill>
              <a:latin typeface="Calibri" pitchFamily="34"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r>
              <a:rPr lang="ru-RU" sz="2400" dirty="0">
                <a:solidFill>
                  <a:srgbClr val="002060"/>
                </a:solidFill>
                <a:latin typeface="Calibri" pitchFamily="34" charset="0"/>
                <a:ea typeface="Times New Roman" pitchFamily="18" charset="0"/>
                <a:cs typeface="Times New Roman" pitchFamily="18" charset="0"/>
              </a:rPr>
              <a:t>      </a:t>
            </a:r>
          </a:p>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rgbClr val="00206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a:ln>
                  <a:noFill/>
                </a:ln>
                <a:solidFill>
                  <a:srgbClr val="002060"/>
                </a:solidFill>
                <a:effectLst/>
                <a:ea typeface="Times New Roman" pitchFamily="18" charset="0"/>
                <a:cs typeface="Times New Roman" pitchFamily="18" charset="0"/>
              </a:rPr>
              <a:t>«</a:t>
            </a:r>
            <a:r>
              <a:rPr kumimoji="0" lang="ru-RU" sz="2400" b="1" i="0" u="none" strike="noStrike" cap="none" normalizeH="0" baseline="0" dirty="0" err="1">
                <a:ln>
                  <a:noFill/>
                </a:ln>
                <a:solidFill>
                  <a:srgbClr val="002060"/>
                </a:solidFill>
                <a:effectLst/>
                <a:ea typeface="Times New Roman" pitchFamily="18" charset="0"/>
                <a:cs typeface="Times New Roman" pitchFamily="18" charset="0"/>
              </a:rPr>
              <a:t>Starbook</a:t>
            </a:r>
            <a:r>
              <a:rPr kumimoji="0" lang="ru-RU" sz="2400" b="1" i="0" u="none" strike="noStrike" cap="none" normalizeH="0" baseline="0" dirty="0">
                <a:ln>
                  <a:noFill/>
                </a:ln>
                <a:solidFill>
                  <a:srgbClr val="002060"/>
                </a:solidFill>
                <a:effectLst/>
                <a:ea typeface="Times New Roman" pitchFamily="18" charset="0"/>
                <a:cs typeface="Times New Roman" pitchFamily="18" charset="0"/>
              </a:rPr>
              <a:t>. Звездные скандалы» (Ю)</a:t>
            </a:r>
            <a:endParaRPr kumimoji="0" lang="ru-RU" sz="2400" b="1" i="0" u="none" strike="noStrike" cap="none" normalizeH="0" baseline="0" dirty="0">
              <a:ln>
                <a:noFill/>
              </a:ln>
              <a:solidFill>
                <a:srgbClr val="002060"/>
              </a:solidFill>
              <a:effectLst/>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tabLst/>
            </a:pPr>
            <a:r>
              <a:rPr kumimoji="0" lang="ru-RU" sz="2400" b="1" i="0" u="none" strike="noStrike" cap="none" normalizeH="0" baseline="0" dirty="0">
                <a:ln>
                  <a:noFill/>
                </a:ln>
                <a:solidFill>
                  <a:srgbClr val="002060"/>
                </a:solidFill>
                <a:effectLst/>
                <a:ea typeface="Times New Roman" pitchFamily="18" charset="0"/>
                <a:cs typeface="Times New Roman" pitchFamily="18" charset="0"/>
              </a:rPr>
              <a:t>- «Дом-2. </a:t>
            </a:r>
            <a:r>
              <a:rPr kumimoji="0" lang="ru-RU" sz="2400" b="1" i="0" u="none" strike="noStrike" cap="none" normalizeH="0" baseline="0" dirty="0" err="1">
                <a:ln>
                  <a:noFill/>
                </a:ln>
                <a:solidFill>
                  <a:srgbClr val="002060"/>
                </a:solidFill>
                <a:effectLst/>
                <a:ea typeface="Times New Roman" pitchFamily="18" charset="0"/>
                <a:cs typeface="Times New Roman" pitchFamily="18" charset="0"/>
              </a:rPr>
              <a:t>Lite</a:t>
            </a:r>
            <a:r>
              <a:rPr kumimoji="0" lang="ru-RU" sz="2400" b="1" i="0" u="none" strike="noStrike" cap="none" normalizeH="0" baseline="0" dirty="0">
                <a:ln>
                  <a:noFill/>
                </a:ln>
                <a:solidFill>
                  <a:srgbClr val="002060"/>
                </a:solidFill>
                <a:effectLst/>
                <a:ea typeface="Times New Roman" pitchFamily="18" charset="0"/>
                <a:cs typeface="Times New Roman" pitchFamily="18" charset="0"/>
              </a:rPr>
              <a:t>» (Ю)</a:t>
            </a:r>
          </a:p>
          <a:p>
            <a:pPr marL="0" marR="0" lvl="0" indent="450850" algn="just" defTabSz="914400" rtl="0" eaLnBrk="0" fontAlgn="base" latinLnBrk="0" hangingPunct="0">
              <a:lnSpc>
                <a:spcPct val="100000"/>
              </a:lnSpc>
              <a:spcBef>
                <a:spcPct val="0"/>
              </a:spcBef>
              <a:spcAft>
                <a:spcPct val="0"/>
              </a:spcAft>
              <a:buClrTx/>
              <a:buSzTx/>
              <a:buFontTx/>
              <a:buChar char="-"/>
              <a:tabLst/>
            </a:pPr>
            <a:endParaRPr lang="ru-RU" sz="2400" b="1" dirty="0">
              <a:solidFill>
                <a:srgbClr val="002060"/>
              </a:solidFill>
              <a:latin typeface="Calibri" pitchFamily="34"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pPr>
            <a:endParaRPr kumimoji="0" lang="en-US" sz="2400" b="1" i="0" u="none" strike="noStrike" cap="none" normalizeH="0" baseline="0" dirty="0">
              <a:ln>
                <a:noFill/>
              </a:ln>
              <a:solidFill>
                <a:srgbClr val="C00000"/>
              </a:solidFill>
              <a:effectLst/>
              <a:latin typeface="+mj-lt"/>
              <a:ea typeface="Times New Roman" pitchFamily="18" charset="0"/>
              <a:cs typeface="Times New Roman" pitchFamily="18" charset="0"/>
            </a:endParaRPr>
          </a:p>
          <a:p>
            <a:pPr lvl="0" indent="450850" algn="just" eaLnBrk="0" fontAlgn="base" hangingPunct="0">
              <a:spcBef>
                <a:spcPct val="0"/>
              </a:spcBef>
              <a:spcAft>
                <a:spcPct val="0"/>
              </a:spcAft>
            </a:pPr>
            <a:r>
              <a:rPr lang="ru-RU" sz="3600" b="1" dirty="0">
                <a:solidFill>
                  <a:srgbClr val="C00000"/>
                </a:solidFill>
                <a:latin typeface="+mj-lt"/>
              </a:rPr>
              <a:t>                 Ток шоу </a:t>
            </a:r>
          </a:p>
          <a:p>
            <a:pPr lvl="0" indent="450850" algn="just" eaLnBrk="0" fontAlgn="base" hangingPunct="0">
              <a:spcBef>
                <a:spcPct val="0"/>
              </a:spcBef>
              <a:spcAft>
                <a:spcPct val="0"/>
              </a:spcAft>
            </a:pPr>
            <a:endParaRPr lang="en-US" sz="3600" b="1" dirty="0">
              <a:solidFill>
                <a:srgbClr val="C00000"/>
              </a:solidFill>
              <a:latin typeface="+mj-lt"/>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sp>
        <p:nvSpPr>
          <p:cNvPr id="9" name="Прямоугольник 8"/>
          <p:cNvSpPr/>
          <p:nvPr/>
        </p:nvSpPr>
        <p:spPr>
          <a:xfrm flipV="1">
            <a:off x="1828800" y="3048000"/>
            <a:ext cx="457200" cy="307777"/>
          </a:xfrm>
          <a:prstGeom prst="rect">
            <a:avLst/>
          </a:prstGeom>
        </p:spPr>
        <p:txBody>
          <a:bodyPr wrap="square">
            <a:spAutoFit/>
          </a:bodyPr>
          <a:lstStyle/>
          <a:p>
            <a:pPr lvl="0" indent="450850" algn="just" fontAlgn="base">
              <a:spcBef>
                <a:spcPct val="0"/>
              </a:spcBef>
              <a:spcAft>
                <a:spcPct val="0"/>
              </a:spcAft>
            </a:pPr>
            <a:r>
              <a:rPr lang="ru-RU" sz="1400" dirty="0">
                <a:solidFill>
                  <a:srgbClr val="000000"/>
                </a:solidFill>
                <a:latin typeface="Calibri" pitchFamily="34" charset="0"/>
                <a:ea typeface="Times New Roman" pitchFamily="18" charset="0"/>
                <a:cs typeface="Times New Roman" pitchFamily="18" charset="0"/>
              </a:rPr>
              <a:t> </a:t>
            </a:r>
            <a:endParaRPr lang="ru-RU" dirty="0">
              <a:solidFill>
                <a:srgbClr val="FFFFFF"/>
              </a:solidFill>
              <a:latin typeface="Arial" pitchFamily="34" charset="0"/>
              <a:cs typeface="Arial" pitchFamily="34" charset="0"/>
            </a:endParaRPr>
          </a:p>
        </p:txBody>
      </p:sp>
      <p:sp>
        <p:nvSpPr>
          <p:cNvPr id="36866" name="Rectangle 2"/>
          <p:cNvSpPr>
            <a:spLocks noChangeArrowheads="1"/>
          </p:cNvSpPr>
          <p:nvPr/>
        </p:nvSpPr>
        <p:spPr bwMode="auto">
          <a:xfrm>
            <a:off x="2362200" y="4859287"/>
            <a:ext cx="5105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400" b="1" u="none" strike="noStrike" cap="none" normalizeH="0" baseline="0" dirty="0">
                <a:ln>
                  <a:noFill/>
                </a:ln>
                <a:solidFill>
                  <a:srgbClr val="002060"/>
                </a:solidFill>
                <a:effectLst/>
                <a:ea typeface="Times New Roman" pitchFamily="18" charset="0"/>
                <a:cs typeface="Times New Roman" pitchFamily="18" charset="0"/>
              </a:rPr>
              <a:t>- «Богиня </a:t>
            </a:r>
            <a:r>
              <a:rPr kumimoji="0" lang="ru-RU" sz="2400" b="1" u="none" strike="noStrike" cap="none" normalizeH="0" baseline="0" dirty="0" err="1">
                <a:ln>
                  <a:noFill/>
                </a:ln>
                <a:solidFill>
                  <a:srgbClr val="002060"/>
                </a:solidFill>
                <a:effectLst/>
                <a:ea typeface="Times New Roman" pitchFamily="18" charset="0"/>
                <a:cs typeface="Times New Roman" pitchFamily="18" charset="0"/>
              </a:rPr>
              <a:t>шоппинга</a:t>
            </a:r>
            <a:r>
              <a:rPr kumimoji="0" lang="ru-RU" sz="2400" b="1" u="none" strike="noStrike" cap="none" normalizeH="0" baseline="0" dirty="0">
                <a:ln>
                  <a:noFill/>
                </a:ln>
                <a:solidFill>
                  <a:srgbClr val="002060"/>
                </a:solidFill>
                <a:effectLst/>
                <a:ea typeface="Times New Roman" pitchFamily="18" charset="0"/>
                <a:cs typeface="Times New Roman" pitchFamily="18" charset="0"/>
              </a:rPr>
              <a:t>» ( Пятница)</a:t>
            </a:r>
            <a:endParaRPr kumimoji="0" lang="ru-RU" sz="2400" b="1" u="none" strike="noStrike" cap="none" normalizeH="0" baseline="0" dirty="0">
              <a:ln>
                <a:noFill/>
              </a:ln>
              <a:solidFill>
                <a:srgbClr val="002060"/>
              </a:solidFill>
              <a:effectLst/>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400" b="1" u="none" strike="noStrike" cap="none" normalizeH="0" baseline="0" dirty="0">
                <a:ln>
                  <a:noFill/>
                </a:ln>
                <a:solidFill>
                  <a:srgbClr val="002060"/>
                </a:solidFill>
                <a:effectLst/>
                <a:ea typeface="Times New Roman" pitchFamily="18" charset="0"/>
                <a:cs typeface="Times New Roman" pitchFamily="18" charset="0"/>
              </a:rPr>
              <a:t>- «</a:t>
            </a:r>
            <a:r>
              <a:rPr kumimoji="0" lang="ru-RU" sz="2400" b="1" u="none" strike="noStrike" cap="none" normalizeH="0" baseline="0" dirty="0" err="1">
                <a:ln>
                  <a:noFill/>
                </a:ln>
                <a:solidFill>
                  <a:srgbClr val="002060"/>
                </a:solidFill>
                <a:effectLst/>
                <a:ea typeface="Times New Roman" pitchFamily="18" charset="0"/>
                <a:cs typeface="Times New Roman" pitchFamily="18" charset="0"/>
              </a:rPr>
              <a:t>Фэшн</a:t>
            </a:r>
            <a:r>
              <a:rPr kumimoji="0" lang="ru-RU" sz="2400" b="1" u="none" strike="noStrike" cap="none" normalizeH="0" baseline="0" dirty="0">
                <a:ln>
                  <a:noFill/>
                </a:ln>
                <a:solidFill>
                  <a:srgbClr val="002060"/>
                </a:solidFill>
                <a:effectLst/>
                <a:ea typeface="Times New Roman" pitchFamily="18" charset="0"/>
                <a:cs typeface="Times New Roman" pitchFamily="18" charset="0"/>
              </a:rPr>
              <a:t> терапия» (ТНТ)</a:t>
            </a:r>
            <a:endParaRPr kumimoji="0" lang="ru-RU" sz="2400" b="1" u="none" strike="noStrike" cap="none" normalizeH="0" baseline="0" dirty="0">
              <a:ln>
                <a:noFill/>
              </a:ln>
              <a:solidFill>
                <a:srgbClr val="002060"/>
              </a:solidFill>
              <a:effectLst/>
              <a:cs typeface="Arial" pitchFamily="34" charset="0"/>
            </a:endParaRPr>
          </a:p>
        </p:txBody>
      </p:sp>
    </p:spTree>
    <p:extLst>
      <p:ext uri="{BB962C8B-B14F-4D97-AF65-F5344CB8AC3E}">
        <p14:creationId xmlns:p14="http://schemas.microsoft.com/office/powerpoint/2010/main" val="199473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par>
                                <p:cTn id="8" presetID="16" presetClass="entr" presetSubtype="26" fill="hold" nodeType="withEffect">
                                  <p:stCondLst>
                                    <p:cond delay="0"/>
                                  </p:stCondLst>
                                  <p:childTnLst>
                                    <p:set>
                                      <p:cBhvr>
                                        <p:cTn id="9" dur="1" fill="hold">
                                          <p:stCondLst>
                                            <p:cond delay="0"/>
                                          </p:stCondLst>
                                        </p:cTn>
                                        <p:tgtEl>
                                          <p:spTgt spid="36866">
                                            <p:txEl>
                                              <p:pRg st="0" end="0"/>
                                            </p:txEl>
                                          </p:spTgt>
                                        </p:tgtEl>
                                        <p:attrNameLst>
                                          <p:attrName>style.visibility</p:attrName>
                                        </p:attrNameLst>
                                      </p:cBhvr>
                                      <p:to>
                                        <p:strVal val="visible"/>
                                      </p:to>
                                    </p:set>
                                    <p:animEffect transition="in" filter="barn(inHorizontal)">
                                      <p:cBhvr>
                                        <p:cTn id="10" dur="500"/>
                                        <p:tgtEl>
                                          <p:spTgt spid="36866">
                                            <p:txEl>
                                              <p:pRg st="0" end="0"/>
                                            </p:txEl>
                                          </p:spTgt>
                                        </p:tgtEl>
                                      </p:cBhvr>
                                    </p:animEffect>
                                  </p:childTnLst>
                                </p:cTn>
                              </p:par>
                              <p:par>
                                <p:cTn id="11" presetID="16" presetClass="entr" presetSubtype="26" fill="hold" nodeType="withEffect">
                                  <p:stCondLst>
                                    <p:cond delay="0"/>
                                  </p:stCondLst>
                                  <p:childTnLst>
                                    <p:set>
                                      <p:cBhvr>
                                        <p:cTn id="12" dur="1" fill="hold">
                                          <p:stCondLst>
                                            <p:cond delay="0"/>
                                          </p:stCondLst>
                                        </p:cTn>
                                        <p:tgtEl>
                                          <p:spTgt spid="36866">
                                            <p:txEl>
                                              <p:pRg st="1" end="1"/>
                                            </p:txEl>
                                          </p:spTgt>
                                        </p:tgtEl>
                                        <p:attrNameLst>
                                          <p:attrName>style.visibility</p:attrName>
                                        </p:attrNameLst>
                                      </p:cBhvr>
                                      <p:to>
                                        <p:strVal val="visible"/>
                                      </p:to>
                                    </p:set>
                                    <p:animEffect transition="in" filter="barn(inHorizontal)">
                                      <p:cBhvr>
                                        <p:cTn id="13" dur="500"/>
                                        <p:tgtEl>
                                          <p:spTgt spid="36866">
                                            <p:txEl>
                                              <p:pRg st="1" end="1"/>
                                            </p:txEl>
                                          </p:spTgt>
                                        </p:tgtEl>
                                      </p:cBhvr>
                                    </p:animEffect>
                                  </p:childTnLst>
                                </p:cTn>
                              </p:par>
                              <p:par>
                                <p:cTn id="14" presetID="16" presetClass="entr" presetSubtype="26" fill="hold" nodeType="withEffect">
                                  <p:stCondLst>
                                    <p:cond delay="0"/>
                                  </p:stCondLst>
                                  <p:childTnLst>
                                    <p:set>
                                      <p:cBhvr>
                                        <p:cTn id="15" dur="1" fill="hold">
                                          <p:stCondLst>
                                            <p:cond delay="0"/>
                                          </p:stCondLst>
                                        </p:cTn>
                                        <p:tgtEl>
                                          <p:spTgt spid="36865">
                                            <p:txEl>
                                              <p:pRg st="3" end="3"/>
                                            </p:txEl>
                                          </p:spTgt>
                                        </p:tgtEl>
                                        <p:attrNameLst>
                                          <p:attrName>style.visibility</p:attrName>
                                        </p:attrNameLst>
                                      </p:cBhvr>
                                      <p:to>
                                        <p:strVal val="visible"/>
                                      </p:to>
                                    </p:set>
                                    <p:animEffect transition="in" filter="barn(inHorizontal)">
                                      <p:cBhvr>
                                        <p:cTn id="16" dur="500"/>
                                        <p:tgtEl>
                                          <p:spTgt spid="36865">
                                            <p:txEl>
                                              <p:pRg st="3" end="3"/>
                                            </p:txEl>
                                          </p:spTgt>
                                        </p:tgtEl>
                                      </p:cBhvr>
                                    </p:animEffect>
                                  </p:childTnLst>
                                </p:cTn>
                              </p:par>
                              <p:par>
                                <p:cTn id="17" presetID="16" presetClass="entr" presetSubtype="26" fill="hold" nodeType="withEffect">
                                  <p:stCondLst>
                                    <p:cond delay="0"/>
                                  </p:stCondLst>
                                  <p:childTnLst>
                                    <p:set>
                                      <p:cBhvr>
                                        <p:cTn id="18" dur="1" fill="hold">
                                          <p:stCondLst>
                                            <p:cond delay="0"/>
                                          </p:stCondLst>
                                        </p:cTn>
                                        <p:tgtEl>
                                          <p:spTgt spid="36865">
                                            <p:txEl>
                                              <p:pRg st="4" end="4"/>
                                            </p:txEl>
                                          </p:spTgt>
                                        </p:tgtEl>
                                        <p:attrNameLst>
                                          <p:attrName>style.visibility</p:attrName>
                                        </p:attrNameLst>
                                      </p:cBhvr>
                                      <p:to>
                                        <p:strVal val="visible"/>
                                      </p:to>
                                    </p:set>
                                    <p:animEffect transition="in" filter="barn(inHorizontal)">
                                      <p:cBhvr>
                                        <p:cTn id="19" dur="500"/>
                                        <p:tgtEl>
                                          <p:spTgt spid="3686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381000" y="0"/>
            <a:ext cx="4114800" cy="6126163"/>
          </a:xfrm>
        </p:spPr>
        <p:txBody>
          <a:bodyPr>
            <a:normAutofit fontScale="92500"/>
          </a:bodyPr>
          <a:lstStyle/>
          <a:p>
            <a:pPr>
              <a:buNone/>
            </a:pPr>
            <a:r>
              <a:rPr lang="en-US" b="1" dirty="0">
                <a:solidFill>
                  <a:srgbClr val="00B050"/>
                </a:solidFill>
              </a:rPr>
              <a:t>1. O</a:t>
            </a:r>
            <a:r>
              <a:rPr lang="ru-RU" b="1" dirty="0" err="1">
                <a:solidFill>
                  <a:srgbClr val="00B050"/>
                </a:solidFill>
              </a:rPr>
              <a:t>n</a:t>
            </a:r>
            <a:r>
              <a:rPr lang="ru-RU" b="1" dirty="0">
                <a:solidFill>
                  <a:srgbClr val="00B050"/>
                </a:solidFill>
              </a:rPr>
              <a:t> </a:t>
            </a:r>
            <a:r>
              <a:rPr lang="ru-RU" b="1" dirty="0" err="1">
                <a:solidFill>
                  <a:srgbClr val="00B050"/>
                </a:solidFill>
              </a:rPr>
              <a:t>the</a:t>
            </a:r>
            <a:r>
              <a:rPr lang="ru-RU" b="1" dirty="0">
                <a:solidFill>
                  <a:srgbClr val="00B050"/>
                </a:solidFill>
              </a:rPr>
              <a:t> </a:t>
            </a:r>
            <a:r>
              <a:rPr lang="ru-RU" b="1" dirty="0" err="1">
                <a:solidFill>
                  <a:srgbClr val="00B050"/>
                </a:solidFill>
              </a:rPr>
              <a:t>basis</a:t>
            </a:r>
            <a:r>
              <a:rPr lang="ru-RU" b="1" dirty="0">
                <a:solidFill>
                  <a:srgbClr val="00B050"/>
                </a:solidFill>
              </a:rPr>
              <a:t> </a:t>
            </a:r>
            <a:r>
              <a:rPr lang="ru-RU" b="1" dirty="0" err="1">
                <a:solidFill>
                  <a:srgbClr val="00B050"/>
                </a:solidFill>
              </a:rPr>
              <a:t>of</a:t>
            </a:r>
            <a:r>
              <a:rPr lang="ru-RU" b="1" dirty="0">
                <a:solidFill>
                  <a:srgbClr val="00B050"/>
                </a:solidFill>
              </a:rPr>
              <a:t> </a:t>
            </a:r>
            <a:r>
              <a:rPr lang="ru-RU" b="1" dirty="0" err="1">
                <a:solidFill>
                  <a:srgbClr val="00B050"/>
                </a:solidFill>
              </a:rPr>
              <a:t>transcription</a:t>
            </a:r>
            <a:endParaRPr lang="ru-RU" b="1" dirty="0">
              <a:solidFill>
                <a:srgbClr val="00B050"/>
              </a:solidFill>
            </a:endParaRPr>
          </a:p>
          <a:p>
            <a:pPr>
              <a:buNone/>
            </a:pPr>
            <a:r>
              <a:rPr lang="ru-RU" dirty="0"/>
              <a:t> «</a:t>
            </a:r>
            <a:r>
              <a:rPr lang="ru-RU" dirty="0" err="1"/>
              <a:t>V-PROkate</a:t>
            </a:r>
            <a:r>
              <a:rPr lang="ru-RU" dirty="0"/>
              <a:t>» (</a:t>
            </a:r>
            <a:r>
              <a:rPr lang="ru-RU" dirty="0" err="1"/>
              <a:t>МУЗ-тв</a:t>
            </a:r>
            <a:r>
              <a:rPr lang="ru-RU" dirty="0"/>
              <a:t>),</a:t>
            </a:r>
            <a:endParaRPr lang="en-US" dirty="0"/>
          </a:p>
          <a:p>
            <a:pPr>
              <a:buNone/>
            </a:pPr>
            <a:r>
              <a:rPr lang="ru-RU" dirty="0"/>
              <a:t>«</a:t>
            </a:r>
            <a:r>
              <a:rPr lang="ru-RU" dirty="0" err="1"/>
              <a:t>PROОбзор</a:t>
            </a:r>
            <a:r>
              <a:rPr lang="ru-RU" dirty="0"/>
              <a:t>» (МУЗ-ТВ), </a:t>
            </a:r>
            <a:endParaRPr lang="en-US" dirty="0"/>
          </a:p>
          <a:p>
            <a:pPr>
              <a:buNone/>
            </a:pPr>
            <a:r>
              <a:rPr lang="ru-RU" dirty="0"/>
              <a:t>«</a:t>
            </a:r>
            <a:r>
              <a:rPr lang="ru-RU" dirty="0" err="1"/>
              <a:t>ЕХперименты</a:t>
            </a:r>
            <a:r>
              <a:rPr lang="ru-RU" dirty="0"/>
              <a:t>» (Россия 2), </a:t>
            </a:r>
            <a:endParaRPr lang="en-US" dirty="0"/>
          </a:p>
          <a:p>
            <a:pPr>
              <a:buNone/>
            </a:pPr>
            <a:r>
              <a:rPr lang="ru-RU" dirty="0"/>
              <a:t>«</a:t>
            </a:r>
            <a:r>
              <a:rPr lang="ru-RU" dirty="0" err="1"/>
              <a:t>Профеssионалы</a:t>
            </a:r>
            <a:r>
              <a:rPr lang="ru-RU" dirty="0"/>
              <a:t>»  (СТС),</a:t>
            </a:r>
            <a:endParaRPr lang="en-US" dirty="0"/>
          </a:p>
          <a:p>
            <a:pPr>
              <a:buNone/>
            </a:pPr>
            <a:r>
              <a:rPr lang="ru-RU" dirty="0"/>
              <a:t>«ACADEMIA» (Россия Культура).</a:t>
            </a:r>
          </a:p>
          <a:p>
            <a:pPr>
              <a:buNone/>
            </a:pPr>
            <a:endParaRPr lang="ru-RU" b="1" dirty="0">
              <a:solidFill>
                <a:srgbClr val="C00000"/>
              </a:solidFill>
            </a:endParaRPr>
          </a:p>
        </p:txBody>
      </p:sp>
      <p:sp>
        <p:nvSpPr>
          <p:cNvPr id="4" name="Содержимое 3"/>
          <p:cNvSpPr>
            <a:spLocks noGrp="1"/>
          </p:cNvSpPr>
          <p:nvPr>
            <p:ph sz="half" idx="2"/>
          </p:nvPr>
        </p:nvSpPr>
        <p:spPr>
          <a:xfrm>
            <a:off x="4648200" y="0"/>
            <a:ext cx="3810000" cy="6096001"/>
          </a:xfrm>
        </p:spPr>
        <p:txBody>
          <a:bodyPr>
            <a:normAutofit fontScale="92500"/>
          </a:bodyPr>
          <a:lstStyle/>
          <a:p>
            <a:pPr>
              <a:buNone/>
            </a:pPr>
            <a:r>
              <a:rPr lang="en-US" b="1" dirty="0">
                <a:solidFill>
                  <a:srgbClr val="00B050"/>
                </a:solidFill>
              </a:rPr>
              <a:t>2. </a:t>
            </a:r>
            <a:r>
              <a:rPr lang="ru-RU" b="1" dirty="0">
                <a:solidFill>
                  <a:srgbClr val="00B050"/>
                </a:solidFill>
              </a:rPr>
              <a:t>The </a:t>
            </a:r>
            <a:r>
              <a:rPr lang="ru-RU" b="1" dirty="0" err="1">
                <a:solidFill>
                  <a:srgbClr val="00B050"/>
                </a:solidFill>
              </a:rPr>
              <a:t>combination</a:t>
            </a:r>
            <a:r>
              <a:rPr lang="ru-RU" b="1" dirty="0">
                <a:solidFill>
                  <a:srgbClr val="00B050"/>
                </a:solidFill>
              </a:rPr>
              <a:t> (English </a:t>
            </a:r>
            <a:r>
              <a:rPr lang="ru-RU" b="1" dirty="0" err="1">
                <a:solidFill>
                  <a:srgbClr val="00B050"/>
                </a:solidFill>
              </a:rPr>
              <a:t>words</a:t>
            </a:r>
            <a:r>
              <a:rPr lang="ru-RU" b="1" dirty="0">
                <a:solidFill>
                  <a:srgbClr val="00B050"/>
                </a:solidFill>
              </a:rPr>
              <a:t> </a:t>
            </a:r>
            <a:r>
              <a:rPr lang="ru-RU" b="1" dirty="0" err="1">
                <a:solidFill>
                  <a:srgbClr val="00B050"/>
                </a:solidFill>
              </a:rPr>
              <a:t>with</a:t>
            </a:r>
            <a:r>
              <a:rPr lang="ru-RU" b="1" dirty="0">
                <a:solidFill>
                  <a:srgbClr val="00B050"/>
                </a:solidFill>
              </a:rPr>
              <a:t> </a:t>
            </a:r>
            <a:r>
              <a:rPr lang="ru-RU" b="1" dirty="0" err="1">
                <a:solidFill>
                  <a:srgbClr val="00B050"/>
                </a:solidFill>
              </a:rPr>
              <a:t>Russian</a:t>
            </a:r>
            <a:r>
              <a:rPr lang="ru-RU" b="1" dirty="0">
                <a:solidFill>
                  <a:srgbClr val="00B050"/>
                </a:solidFill>
              </a:rPr>
              <a:t> </a:t>
            </a:r>
            <a:r>
              <a:rPr lang="ru-RU" b="1" dirty="0" err="1">
                <a:solidFill>
                  <a:srgbClr val="00B050"/>
                </a:solidFill>
              </a:rPr>
              <a:t>words</a:t>
            </a:r>
            <a:r>
              <a:rPr lang="ru-RU" b="1" dirty="0">
                <a:solidFill>
                  <a:srgbClr val="00B050"/>
                </a:solidFill>
              </a:rPr>
              <a:t>)</a:t>
            </a:r>
          </a:p>
          <a:p>
            <a:pPr>
              <a:buNone/>
            </a:pPr>
            <a:r>
              <a:rPr lang="ru-RU" dirty="0"/>
              <a:t>«PRO-новости» (</a:t>
            </a:r>
            <a:r>
              <a:rPr lang="ru-RU" dirty="0" err="1"/>
              <a:t>МУЗ-тв</a:t>
            </a:r>
            <a:r>
              <a:rPr lang="ru-RU" dirty="0"/>
              <a:t>); </a:t>
            </a:r>
          </a:p>
          <a:p>
            <a:pPr>
              <a:buNone/>
            </a:pPr>
            <a:r>
              <a:rPr lang="ru-RU" dirty="0"/>
              <a:t>«</a:t>
            </a:r>
            <a:r>
              <a:rPr lang="ru-RU" dirty="0" err="1"/>
              <a:t>TopHit</a:t>
            </a:r>
            <a:r>
              <a:rPr lang="ru-RU" dirty="0"/>
              <a:t> </a:t>
            </a:r>
            <a:r>
              <a:rPr lang="ru-RU" dirty="0" err="1"/>
              <a:t>чарт</a:t>
            </a:r>
            <a:r>
              <a:rPr lang="ru-RU" dirty="0"/>
              <a:t>» (</a:t>
            </a:r>
            <a:r>
              <a:rPr lang="ru-RU" dirty="0" err="1"/>
              <a:t>МУЗ-тв</a:t>
            </a:r>
            <a:r>
              <a:rPr lang="ru-RU" dirty="0"/>
              <a:t>); </a:t>
            </a:r>
          </a:p>
          <a:p>
            <a:pPr>
              <a:buNone/>
            </a:pPr>
            <a:r>
              <a:rPr lang="ru-RU" dirty="0"/>
              <a:t>«NEWS БЛОК» (МTV Россия); </a:t>
            </a:r>
          </a:p>
          <a:p>
            <a:pPr>
              <a:buNone/>
            </a:pPr>
            <a:r>
              <a:rPr lang="ru-RU" dirty="0"/>
              <a:t>«</a:t>
            </a:r>
            <a:r>
              <a:rPr lang="ru-RU" dirty="0" err="1"/>
              <a:t>Big</a:t>
            </a:r>
            <a:r>
              <a:rPr lang="ru-RU" dirty="0"/>
              <a:t> </a:t>
            </a:r>
            <a:r>
              <a:rPr lang="ru-RU" dirty="0" err="1"/>
              <a:t>love</a:t>
            </a:r>
            <a:r>
              <a:rPr lang="ru-RU" dirty="0"/>
              <a:t> </a:t>
            </a:r>
            <a:r>
              <a:rPr lang="ru-RU" dirty="0" err="1"/>
              <a:t>чарт</a:t>
            </a:r>
            <a:r>
              <a:rPr lang="ru-RU" dirty="0"/>
              <a:t>» (</a:t>
            </a:r>
            <a:r>
              <a:rPr lang="ru-RU" dirty="0" err="1"/>
              <a:t>МУЗ-тв</a:t>
            </a:r>
            <a:r>
              <a:rPr lang="ru-RU" dirty="0"/>
              <a:t>); </a:t>
            </a:r>
          </a:p>
          <a:p>
            <a:pPr>
              <a:buNone/>
            </a:pPr>
            <a:r>
              <a:rPr lang="ru-RU" dirty="0"/>
              <a:t>«</a:t>
            </a:r>
            <a:r>
              <a:rPr lang="ru-RU" dirty="0" err="1"/>
              <a:t>Стерео_утро</a:t>
            </a:r>
            <a:r>
              <a:rPr lang="ru-RU" dirty="0"/>
              <a:t>. The </a:t>
            </a:r>
            <a:r>
              <a:rPr lang="ru-RU" dirty="0" err="1"/>
              <a:t>best</a:t>
            </a:r>
            <a:r>
              <a:rPr lang="ru-RU" dirty="0"/>
              <a:t>» (МTV Россия);</a:t>
            </a:r>
          </a:p>
          <a:p>
            <a:pPr>
              <a:buNone/>
            </a:pPr>
            <a:r>
              <a:rPr lang="ru-RU" dirty="0"/>
              <a:t> «LOVE машина» (МTV Россия); </a:t>
            </a:r>
          </a:p>
          <a:p>
            <a:pPr>
              <a:buNone/>
            </a:pPr>
            <a:r>
              <a:rPr lang="ru-RU" sz="2400" dirty="0"/>
              <a:t> </a:t>
            </a:r>
            <a:endParaRPr lang="ru-RU" sz="24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dissolve">
                                      <p:cBhvr>
                                        <p:cTn id="11" dur="500"/>
                                        <p:tgtEl>
                                          <p:spTgt spid="3">
                                            <p:txEl>
                                              <p:pRg st="1" end="1"/>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ssolve">
                                      <p:cBhvr>
                                        <p:cTn id="19" dur="500"/>
                                        <p:tgtEl>
                                          <p:spTgt spid="3">
                                            <p:txEl>
                                              <p:pRg st="4" end="4"/>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dissolve">
                                      <p:cBhvr>
                                        <p:cTn id="23" dur="500"/>
                                        <p:tgtEl>
                                          <p:spTgt spid="3">
                                            <p:txEl>
                                              <p:pRg st="5" end="5"/>
                                            </p:txEl>
                                          </p:spTgt>
                                        </p:tgtEl>
                                      </p:cBhvr>
                                    </p:animEffect>
                                  </p:childTnLst>
                                </p:cTn>
                              </p:par>
                            </p:childTnLst>
                          </p:cTn>
                        </p:par>
                        <p:par>
                          <p:cTn id="24" fill="hold">
                            <p:stCondLst>
                              <p:cond delay="2500"/>
                            </p:stCondLst>
                            <p:childTnLst>
                              <p:par>
                                <p:cTn id="25" presetID="9" presetClass="entr" presetSubtype="0" fill="hold" nodeType="after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ssolve">
                                      <p:cBhvr>
                                        <p:cTn id="27" dur="500"/>
                                        <p:tgtEl>
                                          <p:spTgt spid="3">
                                            <p:txEl>
                                              <p:pRg st="2" end="2"/>
                                            </p:txEl>
                                          </p:spTgt>
                                        </p:tgtEl>
                                      </p:cBhvr>
                                    </p:animEffect>
                                  </p:childTnLst>
                                </p:cTn>
                              </p:par>
                            </p:childTnLst>
                          </p:cTn>
                        </p:par>
                        <p:par>
                          <p:cTn id="28" fill="hold">
                            <p:stCondLst>
                              <p:cond delay="3000"/>
                            </p:stCondLst>
                            <p:childTnLst>
                              <p:par>
                                <p:cTn id="29" presetID="22" presetClass="entr" presetSubtype="4" fill="hold" nodeType="after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wipe(down)">
                                      <p:cBhvr>
                                        <p:cTn id="31" dur="500"/>
                                        <p:tgtEl>
                                          <p:spTgt spid="4">
                                            <p:txEl>
                                              <p:pRg st="0" end="0"/>
                                            </p:txEl>
                                          </p:spTgt>
                                        </p:tgtEl>
                                      </p:cBhvr>
                                    </p:animEffect>
                                  </p:childTnLst>
                                </p:cTn>
                              </p:par>
                            </p:childTnLst>
                          </p:cTn>
                        </p:par>
                        <p:par>
                          <p:cTn id="32" fill="hold">
                            <p:stCondLst>
                              <p:cond delay="3500"/>
                            </p:stCondLst>
                            <p:childTnLst>
                              <p:par>
                                <p:cTn id="33" presetID="9" presetClass="entr" presetSubtype="0" fill="hold" nodeType="after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animEffect transition="in" filter="dissolve">
                                      <p:cBhvr>
                                        <p:cTn id="35" dur="500"/>
                                        <p:tgtEl>
                                          <p:spTgt spid="4">
                                            <p:txEl>
                                              <p:pRg st="1" end="1"/>
                                            </p:txEl>
                                          </p:spTgt>
                                        </p:tgtEl>
                                      </p:cBhvr>
                                    </p:animEffect>
                                  </p:childTnLst>
                                </p:cTn>
                              </p:par>
                            </p:childTnLst>
                          </p:cTn>
                        </p:par>
                        <p:par>
                          <p:cTn id="36" fill="hold">
                            <p:stCondLst>
                              <p:cond delay="4000"/>
                            </p:stCondLst>
                            <p:childTnLst>
                              <p:par>
                                <p:cTn id="37" presetID="9" presetClass="entr" presetSubtype="0" fill="hold" nodeType="after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animEffect transition="in" filter="dissolve">
                                      <p:cBhvr>
                                        <p:cTn id="39" dur="500"/>
                                        <p:tgtEl>
                                          <p:spTgt spid="4">
                                            <p:txEl>
                                              <p:pRg st="2" end="2"/>
                                            </p:txEl>
                                          </p:spTgt>
                                        </p:tgtEl>
                                      </p:cBhvr>
                                    </p:animEffect>
                                  </p:childTnLst>
                                </p:cTn>
                              </p:par>
                            </p:childTnLst>
                          </p:cTn>
                        </p:par>
                        <p:par>
                          <p:cTn id="40" fill="hold">
                            <p:stCondLst>
                              <p:cond delay="4500"/>
                            </p:stCondLst>
                            <p:childTnLst>
                              <p:par>
                                <p:cTn id="41" presetID="9" presetClass="entr" presetSubtype="0" fill="hold" nodeType="after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Effect transition="in" filter="dissolve">
                                      <p:cBhvr>
                                        <p:cTn id="43" dur="500"/>
                                        <p:tgtEl>
                                          <p:spTgt spid="4">
                                            <p:txEl>
                                              <p:pRg st="3" end="3"/>
                                            </p:txEl>
                                          </p:spTgt>
                                        </p:tgtEl>
                                      </p:cBhvr>
                                    </p:animEffect>
                                  </p:childTnLst>
                                </p:cTn>
                              </p:par>
                            </p:childTnLst>
                          </p:cTn>
                        </p:par>
                        <p:par>
                          <p:cTn id="44" fill="hold">
                            <p:stCondLst>
                              <p:cond delay="5000"/>
                            </p:stCondLst>
                            <p:childTnLst>
                              <p:par>
                                <p:cTn id="45" presetID="9" presetClass="entr" presetSubtype="0" fill="hold" nodeType="after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animEffect transition="in" filter="dissolve">
                                      <p:cBhvr>
                                        <p:cTn id="47" dur="500"/>
                                        <p:tgtEl>
                                          <p:spTgt spid="4">
                                            <p:txEl>
                                              <p:pRg st="4" end="4"/>
                                            </p:txEl>
                                          </p:spTgt>
                                        </p:tgtEl>
                                      </p:cBhvr>
                                    </p:animEffect>
                                  </p:childTnLst>
                                </p:cTn>
                              </p:par>
                            </p:childTnLst>
                          </p:cTn>
                        </p:par>
                        <p:par>
                          <p:cTn id="48" fill="hold">
                            <p:stCondLst>
                              <p:cond delay="5500"/>
                            </p:stCondLst>
                            <p:childTnLst>
                              <p:par>
                                <p:cTn id="49" presetID="9" presetClass="entr" presetSubtype="0" fill="hold" nodeType="afterEffect">
                                  <p:stCondLst>
                                    <p:cond delay="0"/>
                                  </p:stCondLst>
                                  <p:childTnLst>
                                    <p:set>
                                      <p:cBhvr>
                                        <p:cTn id="50" dur="1" fill="hold">
                                          <p:stCondLst>
                                            <p:cond delay="0"/>
                                          </p:stCondLst>
                                        </p:cTn>
                                        <p:tgtEl>
                                          <p:spTgt spid="4">
                                            <p:txEl>
                                              <p:pRg st="5" end="5"/>
                                            </p:txEl>
                                          </p:spTgt>
                                        </p:tgtEl>
                                        <p:attrNameLst>
                                          <p:attrName>style.visibility</p:attrName>
                                        </p:attrNameLst>
                                      </p:cBhvr>
                                      <p:to>
                                        <p:strVal val="visible"/>
                                      </p:to>
                                    </p:set>
                                    <p:animEffect transition="in" filter="dissolve">
                                      <p:cBhvr>
                                        <p:cTn id="51" dur="500"/>
                                        <p:tgtEl>
                                          <p:spTgt spid="4">
                                            <p:txEl>
                                              <p:pRg st="5" end="5"/>
                                            </p:txEl>
                                          </p:spTgt>
                                        </p:tgtEl>
                                      </p:cBhvr>
                                    </p:animEffect>
                                  </p:childTnLst>
                                </p:cTn>
                              </p:par>
                            </p:childTnLst>
                          </p:cTn>
                        </p:par>
                        <p:par>
                          <p:cTn id="52" fill="hold">
                            <p:stCondLst>
                              <p:cond delay="6000"/>
                            </p:stCondLst>
                            <p:childTnLst>
                              <p:par>
                                <p:cTn id="53" presetID="9" presetClass="entr" presetSubtype="0" fill="hold" nodeType="afterEffect">
                                  <p:stCondLst>
                                    <p:cond delay="0"/>
                                  </p:stCondLst>
                                  <p:childTnLst>
                                    <p:set>
                                      <p:cBhvr>
                                        <p:cTn id="54" dur="1" fill="hold">
                                          <p:stCondLst>
                                            <p:cond delay="0"/>
                                          </p:stCondLst>
                                        </p:cTn>
                                        <p:tgtEl>
                                          <p:spTgt spid="4">
                                            <p:txEl>
                                              <p:pRg st="6" end="6"/>
                                            </p:txEl>
                                          </p:spTgt>
                                        </p:tgtEl>
                                        <p:attrNameLst>
                                          <p:attrName>style.visibility</p:attrName>
                                        </p:attrNameLst>
                                      </p:cBhvr>
                                      <p:to>
                                        <p:strVal val="visible"/>
                                      </p:to>
                                    </p:set>
                                    <p:animEffect transition="in" filter="dissolve">
                                      <p:cBhvr>
                                        <p:cTn id="55"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Custom 23">
      <a:dk1>
        <a:srgbClr val="FFFFFF"/>
      </a:dk1>
      <a:lt1>
        <a:sysClr val="window" lastClr="FFFFFF"/>
      </a:lt1>
      <a:dk2>
        <a:srgbClr val="FFFFFF"/>
      </a:dk2>
      <a:lt2>
        <a:srgbClr val="EEECE1"/>
      </a:lt2>
      <a:accent1>
        <a:srgbClr val="092EE5"/>
      </a:accent1>
      <a:accent2>
        <a:srgbClr val="029EF4"/>
      </a:accent2>
      <a:accent3>
        <a:srgbClr val="5FC5FD"/>
      </a:accent3>
      <a:accent4>
        <a:srgbClr val="2BD3F5"/>
      </a:accent4>
      <a:accent5>
        <a:srgbClr val="44BCFE"/>
      </a:accent5>
      <a:accent6>
        <a:srgbClr val="82D2FE"/>
      </a:accent6>
      <a:hlink>
        <a:srgbClr val="7F7F7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5_Office Theme">
  <a:themeElements>
    <a:clrScheme name="Custom 23">
      <a:dk1>
        <a:srgbClr val="FFFFFF"/>
      </a:dk1>
      <a:lt1>
        <a:sysClr val="window" lastClr="FFFFFF"/>
      </a:lt1>
      <a:dk2>
        <a:srgbClr val="FFFFFF"/>
      </a:dk2>
      <a:lt2>
        <a:srgbClr val="EEECE1"/>
      </a:lt2>
      <a:accent1>
        <a:srgbClr val="092EE5"/>
      </a:accent1>
      <a:accent2>
        <a:srgbClr val="029EF4"/>
      </a:accent2>
      <a:accent3>
        <a:srgbClr val="5FC5FD"/>
      </a:accent3>
      <a:accent4>
        <a:srgbClr val="2BD3F5"/>
      </a:accent4>
      <a:accent5>
        <a:srgbClr val="44BCFE"/>
      </a:accent5>
      <a:accent6>
        <a:srgbClr val="82D2FE"/>
      </a:accent6>
      <a:hlink>
        <a:srgbClr val="7F7F7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1948</TotalTime>
  <Words>749</Words>
  <Application>Microsoft Office PowerPoint</Application>
  <PresentationFormat>Экран (4:3)</PresentationFormat>
  <Paragraphs>131</Paragraphs>
  <Slides>16</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2</vt:i4>
      </vt:variant>
      <vt:variant>
        <vt:lpstr>Заголовки слайдов</vt:lpstr>
      </vt:variant>
      <vt:variant>
        <vt:i4>16</vt:i4>
      </vt:variant>
    </vt:vector>
  </HeadingPairs>
  <TitlesOfParts>
    <vt:vector size="22" baseType="lpstr">
      <vt:lpstr>Arial</vt:lpstr>
      <vt:lpstr>Calibri</vt:lpstr>
      <vt:lpstr>Times New Roman</vt:lpstr>
      <vt:lpstr>Wingdings</vt:lpstr>
      <vt:lpstr>1_Office Theme</vt:lpstr>
      <vt:lpstr>15_Office Theme</vt:lpstr>
      <vt:lpstr>Презентация PowerPoint</vt:lpstr>
      <vt:lpstr>Презентация PowerPoint</vt:lpstr>
      <vt:lpstr>                   Оbjectives:  </vt:lpstr>
      <vt:lpstr>Гипотеза исследования:</vt:lpstr>
      <vt:lpstr>Заимствование — это копирование (обычно неполное и неточное) слова или выражения одного языка в другой</vt:lpstr>
      <vt:lpstr>Музыкальные</vt:lpstr>
      <vt:lpstr>Развлекательные и юмористические</vt:lpstr>
      <vt:lpstr> Информационные программ - «Евроньюс» (Культура)         - «Пятница News»  (Пятница) </vt:lpstr>
      <vt:lpstr>Презентация PowerPoint</vt:lpstr>
      <vt:lpstr>Презентация PowerPoint</vt:lpstr>
      <vt:lpstr>Обращаете ли вы внимание на телепередачи, в названиях которых есть английские слова? </vt:lpstr>
      <vt:lpstr>Как вы думаете, с какой целью создатели телепередач используют в их названии английские элементы? </vt:lpstr>
      <vt:lpstr>Сложно бы российским телеканалам обойтись без англоязычных слов?</vt:lpstr>
      <vt:lpstr>Какие передачи вы предпочитаете смотреть с русскими или английскими названиями?</vt:lpstr>
      <vt:lpstr>Conclusion</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1</cp:lastModifiedBy>
  <cp:revision>251</cp:revision>
  <dcterms:created xsi:type="dcterms:W3CDTF">2012-04-26T17:06:14Z</dcterms:created>
  <dcterms:modified xsi:type="dcterms:W3CDTF">2025-10-27T02:59:15Z</dcterms:modified>
</cp:coreProperties>
</file>