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9" r:id="rId4"/>
    <p:sldId id="261" r:id="rId5"/>
    <p:sldId id="278" r:id="rId6"/>
    <p:sldId id="289" r:id="rId7"/>
    <p:sldId id="265" r:id="rId8"/>
    <p:sldId id="279" r:id="rId9"/>
    <p:sldId id="277" r:id="rId10"/>
    <p:sldId id="268" r:id="rId11"/>
    <p:sldId id="282" r:id="rId12"/>
    <p:sldId id="280" r:id="rId13"/>
    <p:sldId id="274" r:id="rId14"/>
    <p:sldId id="285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18" autoAdjust="0"/>
  </p:normalViewPr>
  <p:slideViewPr>
    <p:cSldViewPr>
      <p:cViewPr>
        <p:scale>
          <a:sx n="81" d="100"/>
          <a:sy n="81" d="100"/>
        </p:scale>
        <p:origin x="-47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73851-3C7E-4A74-8AC7-53A5A1D1D4C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75BB43-5DE3-4CD0-A7B5-FD7DF6FCFE69}">
      <dgm:prSet custT="1"/>
      <dgm:spPr/>
      <dgm:t>
        <a:bodyPr/>
        <a:lstStyle/>
        <a:p>
          <a:r>
            <a:rPr lang="ru-RU" sz="1400" dirty="0" smtClean="0">
              <a:latin typeface="Constantia" pitchFamily="18" charset="0"/>
              <a:cs typeface="Times New Roman" pitchFamily="18" charset="0"/>
            </a:rPr>
            <a:t>изучение современных методик и разработка блока задач  для совершенствования взаимодействия с родителями специалистов и воспитателей дошкольного образовательного учреждения для создания комплексной системы коррекционно-развивающей деятельности с детьми с ТНР;</a:t>
          </a:r>
        </a:p>
      </dgm:t>
    </dgm:pt>
    <dgm:pt modelId="{5545C1C6-6BE2-4281-BD68-40229BF7A837}" type="parTrans" cxnId="{A3CED4AB-1EDF-4DF6-B762-47EB8DD6DB7A}">
      <dgm:prSet/>
      <dgm:spPr/>
      <dgm:t>
        <a:bodyPr/>
        <a:lstStyle/>
        <a:p>
          <a:endParaRPr lang="ru-RU"/>
        </a:p>
      </dgm:t>
    </dgm:pt>
    <dgm:pt modelId="{B476402B-ACD1-47DE-8AC6-FF1B0701D5F4}" type="sibTrans" cxnId="{A3CED4AB-1EDF-4DF6-B762-47EB8DD6DB7A}">
      <dgm:prSet/>
      <dgm:spPr/>
      <dgm:t>
        <a:bodyPr/>
        <a:lstStyle/>
        <a:p>
          <a:endParaRPr lang="ru-RU"/>
        </a:p>
      </dgm:t>
    </dgm:pt>
    <dgm:pt modelId="{52BB3F63-0D6F-4FBC-A6EE-9C0EABA1DBEE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определение и разработка вариативных форм и методов работы по взаимодействию с родителями,  имеющими детей с ТНР в коррекционной работе специалистов детского сада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;</a:t>
          </a:r>
        </a:p>
      </dgm:t>
    </dgm:pt>
    <dgm:pt modelId="{B9450CF0-5C92-4478-8A60-44DB110192B5}" type="parTrans" cxnId="{DF9B9C4F-FFF8-4745-AD0B-2EE1AAAD1070}">
      <dgm:prSet/>
      <dgm:spPr/>
      <dgm:t>
        <a:bodyPr/>
        <a:lstStyle/>
        <a:p>
          <a:endParaRPr lang="ru-RU"/>
        </a:p>
      </dgm:t>
    </dgm:pt>
    <dgm:pt modelId="{2A4B1EFA-7E4D-42A5-AA84-9A0B1DCAEDB8}" type="sibTrans" cxnId="{DF9B9C4F-FFF8-4745-AD0B-2EE1AAAD1070}">
      <dgm:prSet/>
      <dgm:spPr/>
      <dgm:t>
        <a:bodyPr/>
        <a:lstStyle/>
        <a:p>
          <a:endParaRPr lang="ru-RU"/>
        </a:p>
      </dgm:t>
    </dgm:pt>
    <dgm:pt modelId="{3AC48C6D-5ED8-44AC-BE24-E2933AFA92E5}">
      <dgm:prSet custT="1"/>
      <dgm:spPr/>
      <dgm:t>
        <a:bodyPr/>
        <a:lstStyle/>
        <a:p>
          <a:r>
            <a:rPr lang="ru-RU" sz="1600" dirty="0" smtClean="0">
              <a:latin typeface="Constantia" pitchFamily="18" charset="0"/>
              <a:cs typeface="Times New Roman" pitchFamily="18" charset="0"/>
            </a:rPr>
            <a:t>технологии эффективного взаимодействия логопеда и родителей, способствующей повышению качества коррекционно-логопедической работы.</a:t>
          </a:r>
        </a:p>
      </dgm:t>
    </dgm:pt>
    <dgm:pt modelId="{65E1BC79-E5FC-4A07-A471-9D4AF5BC6E01}" type="parTrans" cxnId="{3FE3690C-A88F-4401-B84B-C7C5408FF3F3}">
      <dgm:prSet/>
      <dgm:spPr/>
      <dgm:t>
        <a:bodyPr/>
        <a:lstStyle/>
        <a:p>
          <a:endParaRPr lang="ru-RU"/>
        </a:p>
      </dgm:t>
    </dgm:pt>
    <dgm:pt modelId="{990AC29F-1D97-4AD4-8FBB-49E3A3C09DB3}" type="sibTrans" cxnId="{3FE3690C-A88F-4401-B84B-C7C5408FF3F3}">
      <dgm:prSet/>
      <dgm:spPr/>
      <dgm:t>
        <a:bodyPr/>
        <a:lstStyle/>
        <a:p>
          <a:endParaRPr lang="ru-RU"/>
        </a:p>
      </dgm:t>
    </dgm:pt>
    <dgm:pt modelId="{8E8E993C-F38B-430C-9A80-33E2287E8CB3}" type="pres">
      <dgm:prSet presAssocID="{62673851-3C7E-4A74-8AC7-53A5A1D1D4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5731C8-A684-4A4E-8C94-E051EFE10582}" type="pres">
      <dgm:prSet presAssocID="{DF75BB43-5DE3-4CD0-A7B5-FD7DF6FCFE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634C9-B07F-417B-BF20-8C4CFD7D6E20}" type="pres">
      <dgm:prSet presAssocID="{B476402B-ACD1-47DE-8AC6-FF1B0701D5F4}" presName="spacer" presStyleCnt="0"/>
      <dgm:spPr/>
    </dgm:pt>
    <dgm:pt modelId="{78C55107-0E8A-429D-9342-0FBE24692C4B}" type="pres">
      <dgm:prSet presAssocID="{52BB3F63-0D6F-4FBC-A6EE-9C0EABA1DBEE}" presName="parentText" presStyleLbl="node1" presStyleIdx="1" presStyleCnt="3" custLinFactNeighborX="-2894" custLinFactNeighborY="57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7066E-3263-4CAE-97F2-451843E2E4E0}" type="pres">
      <dgm:prSet presAssocID="{2A4B1EFA-7E4D-42A5-AA84-9A0B1DCAEDB8}" presName="spacer" presStyleCnt="0"/>
      <dgm:spPr/>
    </dgm:pt>
    <dgm:pt modelId="{33201886-7430-4781-A273-05457C71907A}" type="pres">
      <dgm:prSet presAssocID="{3AC48C6D-5ED8-44AC-BE24-E2933AFA92E5}" presName="parentText" presStyleLbl="node1" presStyleIdx="2" presStyleCnt="3" custLinFactNeighborX="1701" custLinFactNeighborY="49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DB621B-9EE4-4B38-93E5-CD8711EDBFA6}" type="presOf" srcId="{3AC48C6D-5ED8-44AC-BE24-E2933AFA92E5}" destId="{33201886-7430-4781-A273-05457C71907A}" srcOrd="0" destOrd="0" presId="urn:microsoft.com/office/officeart/2005/8/layout/vList2"/>
    <dgm:cxn modelId="{DF9B9C4F-FFF8-4745-AD0B-2EE1AAAD1070}" srcId="{62673851-3C7E-4A74-8AC7-53A5A1D1D4C7}" destId="{52BB3F63-0D6F-4FBC-A6EE-9C0EABA1DBEE}" srcOrd="1" destOrd="0" parTransId="{B9450CF0-5C92-4478-8A60-44DB110192B5}" sibTransId="{2A4B1EFA-7E4D-42A5-AA84-9A0B1DCAEDB8}"/>
    <dgm:cxn modelId="{A3CED4AB-1EDF-4DF6-B762-47EB8DD6DB7A}" srcId="{62673851-3C7E-4A74-8AC7-53A5A1D1D4C7}" destId="{DF75BB43-5DE3-4CD0-A7B5-FD7DF6FCFE69}" srcOrd="0" destOrd="0" parTransId="{5545C1C6-6BE2-4281-BD68-40229BF7A837}" sibTransId="{B476402B-ACD1-47DE-8AC6-FF1B0701D5F4}"/>
    <dgm:cxn modelId="{3FE3690C-A88F-4401-B84B-C7C5408FF3F3}" srcId="{62673851-3C7E-4A74-8AC7-53A5A1D1D4C7}" destId="{3AC48C6D-5ED8-44AC-BE24-E2933AFA92E5}" srcOrd="2" destOrd="0" parTransId="{65E1BC79-E5FC-4A07-A471-9D4AF5BC6E01}" sibTransId="{990AC29F-1D97-4AD4-8FBB-49E3A3C09DB3}"/>
    <dgm:cxn modelId="{E636CD32-DF92-4C49-812B-687D053DFA4C}" type="presOf" srcId="{52BB3F63-0D6F-4FBC-A6EE-9C0EABA1DBEE}" destId="{78C55107-0E8A-429D-9342-0FBE24692C4B}" srcOrd="0" destOrd="0" presId="urn:microsoft.com/office/officeart/2005/8/layout/vList2"/>
    <dgm:cxn modelId="{49FA4A86-BD8D-47AE-B20F-A382B5E374D9}" type="presOf" srcId="{62673851-3C7E-4A74-8AC7-53A5A1D1D4C7}" destId="{8E8E993C-F38B-430C-9A80-33E2287E8CB3}" srcOrd="0" destOrd="0" presId="urn:microsoft.com/office/officeart/2005/8/layout/vList2"/>
    <dgm:cxn modelId="{6CDE4F86-0E77-443D-8E27-AC0CF3237637}" type="presOf" srcId="{DF75BB43-5DE3-4CD0-A7B5-FD7DF6FCFE69}" destId="{B65731C8-A684-4A4E-8C94-E051EFE10582}" srcOrd="0" destOrd="0" presId="urn:microsoft.com/office/officeart/2005/8/layout/vList2"/>
    <dgm:cxn modelId="{76280F15-FE6A-4E1F-9A71-746B5408DD9C}" type="presParOf" srcId="{8E8E993C-F38B-430C-9A80-33E2287E8CB3}" destId="{B65731C8-A684-4A4E-8C94-E051EFE10582}" srcOrd="0" destOrd="0" presId="urn:microsoft.com/office/officeart/2005/8/layout/vList2"/>
    <dgm:cxn modelId="{B2EE6E85-565B-432A-BCA4-AE26B31697E4}" type="presParOf" srcId="{8E8E993C-F38B-430C-9A80-33E2287E8CB3}" destId="{06D634C9-B07F-417B-BF20-8C4CFD7D6E20}" srcOrd="1" destOrd="0" presId="urn:microsoft.com/office/officeart/2005/8/layout/vList2"/>
    <dgm:cxn modelId="{5116FCD5-4B64-4B42-B501-9F268FB70B88}" type="presParOf" srcId="{8E8E993C-F38B-430C-9A80-33E2287E8CB3}" destId="{78C55107-0E8A-429D-9342-0FBE24692C4B}" srcOrd="2" destOrd="0" presId="urn:microsoft.com/office/officeart/2005/8/layout/vList2"/>
    <dgm:cxn modelId="{87DB77F5-2A60-44E4-89F3-3461B8586B89}" type="presParOf" srcId="{8E8E993C-F38B-430C-9A80-33E2287E8CB3}" destId="{E1F7066E-3263-4CAE-97F2-451843E2E4E0}" srcOrd="3" destOrd="0" presId="urn:microsoft.com/office/officeart/2005/8/layout/vList2"/>
    <dgm:cxn modelId="{E5863E00-B5BE-4A08-A14E-42339DE4B01B}" type="presParOf" srcId="{8E8E993C-F38B-430C-9A80-33E2287E8CB3}" destId="{33201886-7430-4781-A273-05457C7190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4C247-02D8-44B9-B15E-E7B5D4812583}" type="doc">
      <dgm:prSet loTypeId="urn:microsoft.com/office/officeart/2005/8/layout/lProcess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6278DB-5729-4C01-9519-8EEE0E86E84D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Constantia" pitchFamily="18" charset="0"/>
            </a:rPr>
            <a:t>Речевые праздники</a:t>
          </a:r>
          <a:endParaRPr lang="ru-RU" sz="2800" b="1" dirty="0">
            <a:solidFill>
              <a:srgbClr val="C00000"/>
            </a:solidFill>
            <a:latin typeface="Constantia" pitchFamily="18" charset="0"/>
          </a:endParaRPr>
        </a:p>
      </dgm:t>
    </dgm:pt>
    <dgm:pt modelId="{F7DCC820-432E-47FF-AF59-E44649E3868D}" type="parTrans" cxnId="{F3CD4153-A3BD-4EDD-AD61-28D764811CF7}">
      <dgm:prSet/>
      <dgm:spPr/>
      <dgm:t>
        <a:bodyPr/>
        <a:lstStyle/>
        <a:p>
          <a:endParaRPr lang="ru-RU"/>
        </a:p>
      </dgm:t>
    </dgm:pt>
    <dgm:pt modelId="{BF4CFDC9-6AED-4B2A-B6DC-FB084AF350B8}" type="sibTrans" cxnId="{F3CD4153-A3BD-4EDD-AD61-28D764811CF7}">
      <dgm:prSet/>
      <dgm:spPr/>
      <dgm:t>
        <a:bodyPr/>
        <a:lstStyle/>
        <a:p>
          <a:endParaRPr lang="ru-RU"/>
        </a:p>
      </dgm:t>
    </dgm:pt>
    <dgm:pt modelId="{689A994B-CB51-4B20-803C-70B4D9D19EF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Нетрадиционная форма работы с родителями, где родители могут помогать своим детям, а самое главное – создается эмоциональный контакт между ними.  Полезно объединять занятие с собранием, тогда родители с большей заинтересованностью относятся к их посещению.</a:t>
          </a:r>
          <a:endParaRPr lang="ru-RU" sz="1600" dirty="0"/>
        </a:p>
      </dgm:t>
    </dgm:pt>
    <dgm:pt modelId="{403A00F1-0F95-4CDC-B720-1F30137AFFB6}" type="parTrans" cxnId="{6D9132FA-0741-4233-AB8B-74979C1D97C6}">
      <dgm:prSet/>
      <dgm:spPr/>
      <dgm:t>
        <a:bodyPr/>
        <a:lstStyle/>
        <a:p>
          <a:endParaRPr lang="ru-RU"/>
        </a:p>
      </dgm:t>
    </dgm:pt>
    <dgm:pt modelId="{C1A08CB6-CBFB-4BB5-AFBB-BCB6A239AC62}" type="sibTrans" cxnId="{6D9132FA-0741-4233-AB8B-74979C1D97C6}">
      <dgm:prSet/>
      <dgm:spPr/>
      <dgm:t>
        <a:bodyPr/>
        <a:lstStyle/>
        <a:p>
          <a:endParaRPr lang="ru-RU"/>
        </a:p>
      </dgm:t>
    </dgm:pt>
    <dgm:pt modelId="{FD9EC418-AE4B-4B0A-AD74-FCB243B78F6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речевым праздникам </a:t>
          </a:r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предъявляются следующие требования</a:t>
          </a:r>
          <a:endParaRPr lang="ru-RU" sz="2000" dirty="0"/>
        </a:p>
      </dgm:t>
    </dgm:pt>
    <dgm:pt modelId="{96C22827-A74F-4754-B3E9-DD6375F168B2}" type="parTrans" cxnId="{AB5EFFEE-E8A9-4B15-8030-D884528B6557}">
      <dgm:prSet/>
      <dgm:spPr/>
      <dgm:t>
        <a:bodyPr/>
        <a:lstStyle/>
        <a:p>
          <a:endParaRPr lang="ru-RU"/>
        </a:p>
      </dgm:t>
    </dgm:pt>
    <dgm:pt modelId="{0B7C93EC-EE2E-4834-B0A8-DC909FBEE795}" type="sibTrans" cxnId="{AB5EFFEE-E8A9-4B15-8030-D884528B6557}">
      <dgm:prSet/>
      <dgm:spPr/>
      <dgm:t>
        <a:bodyPr/>
        <a:lstStyle/>
        <a:p>
          <a:endParaRPr lang="ru-RU"/>
        </a:p>
      </dgm:t>
    </dgm:pt>
    <dgm:pt modelId="{6BEE6681-9440-4080-9A93-0B85D3E722AD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Речевой основой становится то, что готовилось дома с детьми и их родителями</a:t>
          </a:r>
          <a:endParaRPr lang="ru-RU" sz="1800" dirty="0"/>
        </a:p>
      </dgm:t>
    </dgm:pt>
    <dgm:pt modelId="{43C61575-DBCF-4DE2-A47D-1F9B53F21A14}" type="parTrans" cxnId="{53C0AE75-4004-4DC3-A3AC-F495A2EE3253}">
      <dgm:prSet/>
      <dgm:spPr/>
      <dgm:t>
        <a:bodyPr/>
        <a:lstStyle/>
        <a:p>
          <a:endParaRPr lang="ru-RU"/>
        </a:p>
      </dgm:t>
    </dgm:pt>
    <dgm:pt modelId="{F97D4DD0-F7BA-4349-9889-B38F651D1BE6}" type="sibTrans" cxnId="{53C0AE75-4004-4DC3-A3AC-F495A2EE3253}">
      <dgm:prSet/>
      <dgm:spPr/>
      <dgm:t>
        <a:bodyPr/>
        <a:lstStyle/>
        <a:p>
          <a:endParaRPr lang="ru-RU"/>
        </a:p>
      </dgm:t>
    </dgm:pt>
    <dgm:pt modelId="{A91B4B8B-DE60-4318-B54E-68894060A328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Тематика праздников:«Праздник красивой и правильной речи», «Сказочная ярмарка», «Встреча гостей» </a:t>
          </a:r>
          <a:endParaRPr lang="ru-RU" sz="1600" dirty="0"/>
        </a:p>
      </dgm:t>
    </dgm:pt>
    <dgm:pt modelId="{A26C06D7-BE0A-4143-89ED-52A295FAE6FE}" type="parTrans" cxnId="{9797B4D5-8D70-495F-A61E-68F676E571C1}">
      <dgm:prSet/>
      <dgm:spPr/>
      <dgm:t>
        <a:bodyPr/>
        <a:lstStyle/>
        <a:p>
          <a:endParaRPr lang="ru-RU"/>
        </a:p>
      </dgm:t>
    </dgm:pt>
    <dgm:pt modelId="{D5FA1809-97A6-4D08-8CB3-9AAA314012FB}" type="sibTrans" cxnId="{9797B4D5-8D70-495F-A61E-68F676E571C1}">
      <dgm:prSet/>
      <dgm:spPr/>
      <dgm:t>
        <a:bodyPr/>
        <a:lstStyle/>
        <a:p>
          <a:endParaRPr lang="ru-RU"/>
        </a:p>
      </dgm:t>
    </dgm:pt>
    <dgm:pt modelId="{64CC7656-739D-4543-A30F-18C58B92B623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Максимальная активность детей и родителей</a:t>
          </a:r>
          <a:endParaRPr lang="ru-RU" sz="1800" dirty="0"/>
        </a:p>
      </dgm:t>
    </dgm:pt>
    <dgm:pt modelId="{2412B178-996B-4800-B2B3-461882F8AE6A}" type="parTrans" cxnId="{82565B13-4FA7-4F21-BEE4-F9401AFBE63B}">
      <dgm:prSet/>
      <dgm:spPr/>
      <dgm:t>
        <a:bodyPr/>
        <a:lstStyle/>
        <a:p>
          <a:endParaRPr lang="ru-RU"/>
        </a:p>
      </dgm:t>
    </dgm:pt>
    <dgm:pt modelId="{340053B5-5AE3-453D-97DA-4CA10F2B599E}" type="sibTrans" cxnId="{82565B13-4FA7-4F21-BEE4-F9401AFBE63B}">
      <dgm:prSet/>
      <dgm:spPr/>
      <dgm:t>
        <a:bodyPr/>
        <a:lstStyle/>
        <a:p>
          <a:endParaRPr lang="ru-RU"/>
        </a:p>
      </dgm:t>
    </dgm:pt>
    <dgm:pt modelId="{914981D7-4CC5-4A36-BAAE-375E0FE79BA0}" type="pres">
      <dgm:prSet presAssocID="{1844C247-02D8-44B9-B15E-E7B5D481258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A7CDB6-0569-4C66-BE66-64B79B7DDF30}" type="pres">
      <dgm:prSet presAssocID="{036278DB-5729-4C01-9519-8EEE0E86E84D}" presName="compNode" presStyleCnt="0"/>
      <dgm:spPr/>
      <dgm:t>
        <a:bodyPr/>
        <a:lstStyle/>
        <a:p>
          <a:endParaRPr lang="ru-RU"/>
        </a:p>
      </dgm:t>
    </dgm:pt>
    <dgm:pt modelId="{A47D30AA-5F3A-41E6-89AD-D93567540140}" type="pres">
      <dgm:prSet presAssocID="{036278DB-5729-4C01-9519-8EEE0E86E84D}" presName="aNode" presStyleLbl="bgShp" presStyleIdx="0" presStyleCnt="2"/>
      <dgm:spPr/>
      <dgm:t>
        <a:bodyPr/>
        <a:lstStyle/>
        <a:p>
          <a:endParaRPr lang="ru-RU"/>
        </a:p>
      </dgm:t>
    </dgm:pt>
    <dgm:pt modelId="{52A96D22-5449-4E3B-9898-09E304AFBCAA}" type="pres">
      <dgm:prSet presAssocID="{036278DB-5729-4C01-9519-8EEE0E86E84D}" presName="textNode" presStyleLbl="bgShp" presStyleIdx="0" presStyleCnt="2"/>
      <dgm:spPr/>
      <dgm:t>
        <a:bodyPr/>
        <a:lstStyle/>
        <a:p>
          <a:endParaRPr lang="ru-RU"/>
        </a:p>
      </dgm:t>
    </dgm:pt>
    <dgm:pt modelId="{EF07BAA1-BC32-4565-8D66-57DE7E5B2791}" type="pres">
      <dgm:prSet presAssocID="{036278DB-5729-4C01-9519-8EEE0E86E84D}" presName="compChildNode" presStyleCnt="0"/>
      <dgm:spPr/>
      <dgm:t>
        <a:bodyPr/>
        <a:lstStyle/>
        <a:p>
          <a:endParaRPr lang="ru-RU"/>
        </a:p>
      </dgm:t>
    </dgm:pt>
    <dgm:pt modelId="{4EDA6F2A-C313-4516-9843-ECF232919DFA}" type="pres">
      <dgm:prSet presAssocID="{036278DB-5729-4C01-9519-8EEE0E86E84D}" presName="theInnerList" presStyleCnt="0"/>
      <dgm:spPr/>
      <dgm:t>
        <a:bodyPr/>
        <a:lstStyle/>
        <a:p>
          <a:endParaRPr lang="ru-RU"/>
        </a:p>
      </dgm:t>
    </dgm:pt>
    <dgm:pt modelId="{DAE8008F-2874-4FF9-B655-4EB448759ED5}" type="pres">
      <dgm:prSet presAssocID="{689A994B-CB51-4B20-803C-70B4D9D19EF5}" presName="childNode" presStyleLbl="node1" presStyleIdx="0" presStyleCnt="4" custScaleY="97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30D8E-D3E4-4E12-B5F8-7955EC149958}" type="pres">
      <dgm:prSet presAssocID="{036278DB-5729-4C01-9519-8EEE0E86E84D}" presName="aSpace" presStyleCnt="0"/>
      <dgm:spPr/>
      <dgm:t>
        <a:bodyPr/>
        <a:lstStyle/>
        <a:p>
          <a:endParaRPr lang="ru-RU"/>
        </a:p>
      </dgm:t>
    </dgm:pt>
    <dgm:pt modelId="{27813D9C-BE65-4F70-A208-A454C46E83D2}" type="pres">
      <dgm:prSet presAssocID="{FD9EC418-AE4B-4B0A-AD74-FCB243B78F6E}" presName="compNode" presStyleCnt="0"/>
      <dgm:spPr/>
      <dgm:t>
        <a:bodyPr/>
        <a:lstStyle/>
        <a:p>
          <a:endParaRPr lang="ru-RU"/>
        </a:p>
      </dgm:t>
    </dgm:pt>
    <dgm:pt modelId="{A997F27D-0617-46FF-BDA9-449D9EC3B18E}" type="pres">
      <dgm:prSet presAssocID="{FD9EC418-AE4B-4B0A-AD74-FCB243B78F6E}" presName="aNode" presStyleLbl="bgShp" presStyleIdx="1" presStyleCnt="2"/>
      <dgm:spPr/>
      <dgm:t>
        <a:bodyPr/>
        <a:lstStyle/>
        <a:p>
          <a:endParaRPr lang="ru-RU"/>
        </a:p>
      </dgm:t>
    </dgm:pt>
    <dgm:pt modelId="{F1548100-B857-42BB-839D-9883E3337A6E}" type="pres">
      <dgm:prSet presAssocID="{FD9EC418-AE4B-4B0A-AD74-FCB243B78F6E}" presName="textNode" presStyleLbl="bgShp" presStyleIdx="1" presStyleCnt="2"/>
      <dgm:spPr/>
      <dgm:t>
        <a:bodyPr/>
        <a:lstStyle/>
        <a:p>
          <a:endParaRPr lang="ru-RU"/>
        </a:p>
      </dgm:t>
    </dgm:pt>
    <dgm:pt modelId="{D69AC705-31AB-405D-A1DE-7F46DBADA334}" type="pres">
      <dgm:prSet presAssocID="{FD9EC418-AE4B-4B0A-AD74-FCB243B78F6E}" presName="compChildNode" presStyleCnt="0"/>
      <dgm:spPr/>
      <dgm:t>
        <a:bodyPr/>
        <a:lstStyle/>
        <a:p>
          <a:endParaRPr lang="ru-RU"/>
        </a:p>
      </dgm:t>
    </dgm:pt>
    <dgm:pt modelId="{31AD78C0-79EB-4968-8396-6F843BF37A95}" type="pres">
      <dgm:prSet presAssocID="{FD9EC418-AE4B-4B0A-AD74-FCB243B78F6E}" presName="theInnerList" presStyleCnt="0"/>
      <dgm:spPr/>
      <dgm:t>
        <a:bodyPr/>
        <a:lstStyle/>
        <a:p>
          <a:endParaRPr lang="ru-RU"/>
        </a:p>
      </dgm:t>
    </dgm:pt>
    <dgm:pt modelId="{548CE384-03A7-42A6-8337-BBEA93936086}" type="pres">
      <dgm:prSet presAssocID="{6BEE6681-9440-4080-9A93-0B85D3E722AD}" presName="childNode" presStyleLbl="node1" presStyleIdx="1" presStyleCnt="4" custScaleX="11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7CCDD-1B58-49C1-BB55-886ED86B8E5C}" type="pres">
      <dgm:prSet presAssocID="{6BEE6681-9440-4080-9A93-0B85D3E722AD}" presName="aSpace2" presStyleCnt="0"/>
      <dgm:spPr/>
      <dgm:t>
        <a:bodyPr/>
        <a:lstStyle/>
        <a:p>
          <a:endParaRPr lang="ru-RU"/>
        </a:p>
      </dgm:t>
    </dgm:pt>
    <dgm:pt modelId="{A909F4D2-DDD7-4060-B5D7-E4BF0BBFD3CA}" type="pres">
      <dgm:prSet presAssocID="{64CC7656-739D-4543-A30F-18C58B92B623}" presName="childNode" presStyleLbl="node1" presStyleIdx="2" presStyleCnt="4" custScaleX="11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3987-2E7E-45A4-BBF3-939DEF4C4F65}" type="pres">
      <dgm:prSet presAssocID="{64CC7656-739D-4543-A30F-18C58B92B623}" presName="aSpace2" presStyleCnt="0"/>
      <dgm:spPr/>
      <dgm:t>
        <a:bodyPr/>
        <a:lstStyle/>
        <a:p>
          <a:endParaRPr lang="ru-RU"/>
        </a:p>
      </dgm:t>
    </dgm:pt>
    <dgm:pt modelId="{1624F490-5DE6-448B-BBF4-BC8B411F6D05}" type="pres">
      <dgm:prSet presAssocID="{A91B4B8B-DE60-4318-B54E-68894060A328}" presName="childNode" presStyleLbl="node1" presStyleIdx="3" presStyleCnt="4" custScaleX="11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565B13-4FA7-4F21-BEE4-F9401AFBE63B}" srcId="{FD9EC418-AE4B-4B0A-AD74-FCB243B78F6E}" destId="{64CC7656-739D-4543-A30F-18C58B92B623}" srcOrd="1" destOrd="0" parTransId="{2412B178-996B-4800-B2B3-461882F8AE6A}" sibTransId="{340053B5-5AE3-453D-97DA-4CA10F2B599E}"/>
    <dgm:cxn modelId="{53C0AE75-4004-4DC3-A3AC-F495A2EE3253}" srcId="{FD9EC418-AE4B-4B0A-AD74-FCB243B78F6E}" destId="{6BEE6681-9440-4080-9A93-0B85D3E722AD}" srcOrd="0" destOrd="0" parTransId="{43C61575-DBCF-4DE2-A47D-1F9B53F21A14}" sibTransId="{F97D4DD0-F7BA-4349-9889-B38F651D1BE6}"/>
    <dgm:cxn modelId="{33E711AB-E80B-4F90-B57F-C950A1B62B7A}" type="presOf" srcId="{036278DB-5729-4C01-9519-8EEE0E86E84D}" destId="{A47D30AA-5F3A-41E6-89AD-D93567540140}" srcOrd="0" destOrd="0" presId="urn:microsoft.com/office/officeart/2005/8/layout/lProcess2"/>
    <dgm:cxn modelId="{BF895AE1-4018-4564-83BE-94021ABF4E7A}" type="presOf" srcId="{FD9EC418-AE4B-4B0A-AD74-FCB243B78F6E}" destId="{A997F27D-0617-46FF-BDA9-449D9EC3B18E}" srcOrd="0" destOrd="0" presId="urn:microsoft.com/office/officeart/2005/8/layout/lProcess2"/>
    <dgm:cxn modelId="{29A6F95A-9B4A-436A-B9BC-1BE0286FD15F}" type="presOf" srcId="{A91B4B8B-DE60-4318-B54E-68894060A328}" destId="{1624F490-5DE6-448B-BBF4-BC8B411F6D05}" srcOrd="0" destOrd="0" presId="urn:microsoft.com/office/officeart/2005/8/layout/lProcess2"/>
    <dgm:cxn modelId="{1AC99F29-5F2B-48D4-91F5-219FC8E0923F}" type="presOf" srcId="{036278DB-5729-4C01-9519-8EEE0E86E84D}" destId="{52A96D22-5449-4E3B-9898-09E304AFBCAA}" srcOrd="1" destOrd="0" presId="urn:microsoft.com/office/officeart/2005/8/layout/lProcess2"/>
    <dgm:cxn modelId="{9797B4D5-8D70-495F-A61E-68F676E571C1}" srcId="{FD9EC418-AE4B-4B0A-AD74-FCB243B78F6E}" destId="{A91B4B8B-DE60-4318-B54E-68894060A328}" srcOrd="2" destOrd="0" parTransId="{A26C06D7-BE0A-4143-89ED-52A295FAE6FE}" sibTransId="{D5FA1809-97A6-4D08-8CB3-9AAA314012FB}"/>
    <dgm:cxn modelId="{AB5EFFEE-E8A9-4B15-8030-D884528B6557}" srcId="{1844C247-02D8-44B9-B15E-E7B5D4812583}" destId="{FD9EC418-AE4B-4B0A-AD74-FCB243B78F6E}" srcOrd="1" destOrd="0" parTransId="{96C22827-A74F-4754-B3E9-DD6375F168B2}" sibTransId="{0B7C93EC-EE2E-4834-B0A8-DC909FBEE795}"/>
    <dgm:cxn modelId="{8D671F74-733B-4EC2-AF68-CD317544B6DE}" type="presOf" srcId="{1844C247-02D8-44B9-B15E-E7B5D4812583}" destId="{914981D7-4CC5-4A36-BAAE-375E0FE79BA0}" srcOrd="0" destOrd="0" presId="urn:microsoft.com/office/officeart/2005/8/layout/lProcess2"/>
    <dgm:cxn modelId="{6D9132FA-0741-4233-AB8B-74979C1D97C6}" srcId="{036278DB-5729-4C01-9519-8EEE0E86E84D}" destId="{689A994B-CB51-4B20-803C-70B4D9D19EF5}" srcOrd="0" destOrd="0" parTransId="{403A00F1-0F95-4CDC-B720-1F30137AFFB6}" sibTransId="{C1A08CB6-CBFB-4BB5-AFBB-BCB6A239AC62}"/>
    <dgm:cxn modelId="{0A5BB08E-CC60-4D3C-BE13-21F490FEAF02}" type="presOf" srcId="{6BEE6681-9440-4080-9A93-0B85D3E722AD}" destId="{548CE384-03A7-42A6-8337-BBEA93936086}" srcOrd="0" destOrd="0" presId="urn:microsoft.com/office/officeart/2005/8/layout/lProcess2"/>
    <dgm:cxn modelId="{F3CD4153-A3BD-4EDD-AD61-28D764811CF7}" srcId="{1844C247-02D8-44B9-B15E-E7B5D4812583}" destId="{036278DB-5729-4C01-9519-8EEE0E86E84D}" srcOrd="0" destOrd="0" parTransId="{F7DCC820-432E-47FF-AF59-E44649E3868D}" sibTransId="{BF4CFDC9-6AED-4B2A-B6DC-FB084AF350B8}"/>
    <dgm:cxn modelId="{F9CAE9DE-4B33-4EC3-AF49-D447582FA1C5}" type="presOf" srcId="{64CC7656-739D-4543-A30F-18C58B92B623}" destId="{A909F4D2-DDD7-4060-B5D7-E4BF0BBFD3CA}" srcOrd="0" destOrd="0" presId="urn:microsoft.com/office/officeart/2005/8/layout/lProcess2"/>
    <dgm:cxn modelId="{34583654-298C-47E6-9B66-1F08D8B0A4DA}" type="presOf" srcId="{FD9EC418-AE4B-4B0A-AD74-FCB243B78F6E}" destId="{F1548100-B857-42BB-839D-9883E3337A6E}" srcOrd="1" destOrd="0" presId="urn:microsoft.com/office/officeart/2005/8/layout/lProcess2"/>
    <dgm:cxn modelId="{62A81FD7-8C9E-43E9-99F6-5266BEA2560D}" type="presOf" srcId="{689A994B-CB51-4B20-803C-70B4D9D19EF5}" destId="{DAE8008F-2874-4FF9-B655-4EB448759ED5}" srcOrd="0" destOrd="0" presId="urn:microsoft.com/office/officeart/2005/8/layout/lProcess2"/>
    <dgm:cxn modelId="{E0A2F3FD-92D7-479B-B9A3-E2B321251CCD}" type="presParOf" srcId="{914981D7-4CC5-4A36-BAAE-375E0FE79BA0}" destId="{BDA7CDB6-0569-4C66-BE66-64B79B7DDF30}" srcOrd="0" destOrd="0" presId="urn:microsoft.com/office/officeart/2005/8/layout/lProcess2"/>
    <dgm:cxn modelId="{EF27C897-7613-4CD6-BD95-9A005AFC7E20}" type="presParOf" srcId="{BDA7CDB6-0569-4C66-BE66-64B79B7DDF30}" destId="{A47D30AA-5F3A-41E6-89AD-D93567540140}" srcOrd="0" destOrd="0" presId="urn:microsoft.com/office/officeart/2005/8/layout/lProcess2"/>
    <dgm:cxn modelId="{0C6D8F16-FC5C-452D-9471-D84502A7E198}" type="presParOf" srcId="{BDA7CDB6-0569-4C66-BE66-64B79B7DDF30}" destId="{52A96D22-5449-4E3B-9898-09E304AFBCAA}" srcOrd="1" destOrd="0" presId="urn:microsoft.com/office/officeart/2005/8/layout/lProcess2"/>
    <dgm:cxn modelId="{583E5393-E636-46F0-8B1E-C3DAB56C8B4C}" type="presParOf" srcId="{BDA7CDB6-0569-4C66-BE66-64B79B7DDF30}" destId="{EF07BAA1-BC32-4565-8D66-57DE7E5B2791}" srcOrd="2" destOrd="0" presId="urn:microsoft.com/office/officeart/2005/8/layout/lProcess2"/>
    <dgm:cxn modelId="{1266396E-D5A0-4ED2-BC6A-1A508E69B118}" type="presParOf" srcId="{EF07BAA1-BC32-4565-8D66-57DE7E5B2791}" destId="{4EDA6F2A-C313-4516-9843-ECF232919DFA}" srcOrd="0" destOrd="0" presId="urn:microsoft.com/office/officeart/2005/8/layout/lProcess2"/>
    <dgm:cxn modelId="{F9AFB248-147C-4FC7-8435-C6CE0C6C02E1}" type="presParOf" srcId="{4EDA6F2A-C313-4516-9843-ECF232919DFA}" destId="{DAE8008F-2874-4FF9-B655-4EB448759ED5}" srcOrd="0" destOrd="0" presId="urn:microsoft.com/office/officeart/2005/8/layout/lProcess2"/>
    <dgm:cxn modelId="{AAA04733-D01A-444E-8E8C-2997B3356CB9}" type="presParOf" srcId="{914981D7-4CC5-4A36-BAAE-375E0FE79BA0}" destId="{7AA30D8E-D3E4-4E12-B5F8-7955EC149958}" srcOrd="1" destOrd="0" presId="urn:microsoft.com/office/officeart/2005/8/layout/lProcess2"/>
    <dgm:cxn modelId="{9605610D-54BA-49E4-B9F7-7FE0F4A894E0}" type="presParOf" srcId="{914981D7-4CC5-4A36-BAAE-375E0FE79BA0}" destId="{27813D9C-BE65-4F70-A208-A454C46E83D2}" srcOrd="2" destOrd="0" presId="urn:microsoft.com/office/officeart/2005/8/layout/lProcess2"/>
    <dgm:cxn modelId="{61AB3042-FBDA-4B4B-B041-2CBA8F715332}" type="presParOf" srcId="{27813D9C-BE65-4F70-A208-A454C46E83D2}" destId="{A997F27D-0617-46FF-BDA9-449D9EC3B18E}" srcOrd="0" destOrd="0" presId="urn:microsoft.com/office/officeart/2005/8/layout/lProcess2"/>
    <dgm:cxn modelId="{CC8803C2-9E54-4622-BD3E-89FB22478A05}" type="presParOf" srcId="{27813D9C-BE65-4F70-A208-A454C46E83D2}" destId="{F1548100-B857-42BB-839D-9883E3337A6E}" srcOrd="1" destOrd="0" presId="urn:microsoft.com/office/officeart/2005/8/layout/lProcess2"/>
    <dgm:cxn modelId="{35330474-2186-415B-8A7E-497A7345C693}" type="presParOf" srcId="{27813D9C-BE65-4F70-A208-A454C46E83D2}" destId="{D69AC705-31AB-405D-A1DE-7F46DBADA334}" srcOrd="2" destOrd="0" presId="urn:microsoft.com/office/officeart/2005/8/layout/lProcess2"/>
    <dgm:cxn modelId="{6870CFDE-862E-4082-99ED-E29F5AFAFB47}" type="presParOf" srcId="{D69AC705-31AB-405D-A1DE-7F46DBADA334}" destId="{31AD78C0-79EB-4968-8396-6F843BF37A95}" srcOrd="0" destOrd="0" presId="urn:microsoft.com/office/officeart/2005/8/layout/lProcess2"/>
    <dgm:cxn modelId="{CDBAA4C1-76CF-4FF7-8DF8-A91146DE6A82}" type="presParOf" srcId="{31AD78C0-79EB-4968-8396-6F843BF37A95}" destId="{548CE384-03A7-42A6-8337-BBEA93936086}" srcOrd="0" destOrd="0" presId="urn:microsoft.com/office/officeart/2005/8/layout/lProcess2"/>
    <dgm:cxn modelId="{51B621E0-E877-4D66-9693-968E638C4CA1}" type="presParOf" srcId="{31AD78C0-79EB-4968-8396-6F843BF37A95}" destId="{31A7CCDD-1B58-49C1-BB55-886ED86B8E5C}" srcOrd="1" destOrd="0" presId="urn:microsoft.com/office/officeart/2005/8/layout/lProcess2"/>
    <dgm:cxn modelId="{09C55AD3-689A-431F-943A-00F316027D9B}" type="presParOf" srcId="{31AD78C0-79EB-4968-8396-6F843BF37A95}" destId="{A909F4D2-DDD7-4060-B5D7-E4BF0BBFD3CA}" srcOrd="2" destOrd="0" presId="urn:microsoft.com/office/officeart/2005/8/layout/lProcess2"/>
    <dgm:cxn modelId="{4B5FB747-B6A4-4C7F-B1E4-9E8CA76CBDDF}" type="presParOf" srcId="{31AD78C0-79EB-4968-8396-6F843BF37A95}" destId="{02E03987-2E7E-45A4-BBF3-939DEF4C4F65}" srcOrd="3" destOrd="0" presId="urn:microsoft.com/office/officeart/2005/8/layout/lProcess2"/>
    <dgm:cxn modelId="{917472ED-9671-41F7-A7C0-F10A5B5B42D6}" type="presParOf" srcId="{31AD78C0-79EB-4968-8396-6F843BF37A95}" destId="{1624F490-5DE6-448B-BBF4-BC8B411F6D05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731C8-A684-4A4E-8C94-E051EFE10582}">
      <dsp:nvSpPr>
        <dsp:cNvPr id="0" name=""/>
        <dsp:cNvSpPr/>
      </dsp:nvSpPr>
      <dsp:spPr>
        <a:xfrm>
          <a:off x="0" y="555381"/>
          <a:ext cx="822960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nstantia" pitchFamily="18" charset="0"/>
              <a:cs typeface="Times New Roman" pitchFamily="18" charset="0"/>
            </a:rPr>
            <a:t>изучение современных методик и разработка блока задач  для совершенствования взаимодействия с родителями специалистов и воспитателей дошкольного образовательного учреждения для создания комплексной системы коррекционно-развивающей деятельности с детьми с ТНР;</a:t>
          </a:r>
        </a:p>
      </dsp:txBody>
      <dsp:txXfrm>
        <a:off x="59399" y="614780"/>
        <a:ext cx="8110802" cy="1098002"/>
      </dsp:txXfrm>
    </dsp:sp>
    <dsp:sp modelId="{78C55107-0E8A-429D-9342-0FBE24692C4B}">
      <dsp:nvSpPr>
        <dsp:cNvPr id="0" name=""/>
        <dsp:cNvSpPr/>
      </dsp:nvSpPr>
      <dsp:spPr>
        <a:xfrm>
          <a:off x="0" y="1970199"/>
          <a:ext cx="822960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определение и разработка вариативных форм и методов работы по взаимодействию с родителями,  имеющими детей с ТНР в коррекционной работе специалистов детского сада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;</a:t>
          </a:r>
        </a:p>
      </dsp:txBody>
      <dsp:txXfrm>
        <a:off x="59399" y="2029598"/>
        <a:ext cx="8110802" cy="1098002"/>
      </dsp:txXfrm>
    </dsp:sp>
    <dsp:sp modelId="{33201886-7430-4781-A273-05457C71907A}">
      <dsp:nvSpPr>
        <dsp:cNvPr id="0" name=""/>
        <dsp:cNvSpPr/>
      </dsp:nvSpPr>
      <dsp:spPr>
        <a:xfrm>
          <a:off x="0" y="3372629"/>
          <a:ext cx="822960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nstantia" pitchFamily="18" charset="0"/>
              <a:cs typeface="Times New Roman" pitchFamily="18" charset="0"/>
            </a:rPr>
            <a:t>технологии эффективного взаимодействия логопеда и родителей, способствующей повышению качества коррекционно-логопедической работы.</a:t>
          </a:r>
        </a:p>
      </dsp:txBody>
      <dsp:txXfrm>
        <a:off x="59399" y="3432028"/>
        <a:ext cx="8110802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3E83C-29C5-40FE-BB48-F5FEEF276DEF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C23D8-88ED-46E5-84ED-B7803497CC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68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C23D8-88ED-46E5-84ED-B7803497CCD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2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7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2.gif"/><Relationship Id="rId12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Relationship Id="rId1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2.gif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gif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2.gif"/><Relationship Id="rId7" Type="http://schemas.openxmlformats.org/officeDocument/2006/relationships/image" Target="../media/image68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gif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4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1" y="838200"/>
            <a:ext cx="7277100" cy="4953000"/>
          </a:xfrm>
        </p:spPr>
        <p:txBody>
          <a:bodyPr>
            <a:normAutofit fontScale="92500" lnSpcReduction="20000"/>
          </a:bodyPr>
          <a:lstStyle/>
          <a:p>
            <a:r>
              <a:rPr lang="ru-RU" sz="24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Проект</a:t>
            </a:r>
          </a:p>
          <a:p>
            <a:r>
              <a:rPr lang="ru-RU" sz="24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kern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создания модели коррекционной </a:t>
            </a:r>
            <a:r>
              <a:rPr lang="ru-RU" sz="24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работы </a:t>
            </a:r>
            <a:r>
              <a:rPr lang="ru-RU" sz="2400" kern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с детьми  с ТНР </a:t>
            </a:r>
            <a:r>
              <a:rPr lang="ru-RU" sz="24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путем взаимодействия </a:t>
            </a:r>
            <a:r>
              <a:rPr lang="ru-RU" sz="2400" kern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учителя – </a:t>
            </a:r>
            <a:r>
              <a:rPr lang="ru-RU" sz="24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логопеда, воспитателей ДОУ </a:t>
            </a:r>
            <a:r>
              <a:rPr lang="ru-RU" sz="2400" kern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sz="2400" kern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родителей</a:t>
            </a:r>
            <a:r>
              <a:rPr lang="ru-RU" sz="2400" kern="0" dirty="0">
                <a:ln>
                  <a:noFill/>
                </a:ln>
                <a:solidFill>
                  <a:srgbClr val="FF0000"/>
                </a:solidFill>
                <a:effectLst/>
                <a:latin typeface="Cambria"/>
                <a:ea typeface="Times New Roman"/>
                <a:cs typeface="Times New Roman"/>
              </a:rPr>
              <a:t/>
            </a:r>
            <a:br>
              <a:rPr lang="ru-RU" sz="2400" kern="0" dirty="0">
                <a:ln>
                  <a:noFill/>
                </a:ln>
                <a:solidFill>
                  <a:srgbClr val="FF0000"/>
                </a:solidFill>
                <a:effectLst/>
                <a:latin typeface="Cambria"/>
                <a:ea typeface="Times New Roman"/>
                <a:cs typeface="Times New Roman"/>
              </a:rPr>
            </a:br>
            <a:endParaRPr lang="ru-RU" dirty="0" smtClean="0">
              <a:solidFill>
                <a:srgbClr val="FF0000"/>
              </a:solidFill>
              <a:effectLst/>
            </a:endParaRPr>
          </a:p>
          <a:p>
            <a:pPr algn="r"/>
            <a:endParaRPr lang="ru-RU" sz="1100" dirty="0">
              <a:solidFill>
                <a:srgbClr val="C00000"/>
              </a:solidFill>
              <a:effectLst/>
            </a:endParaRPr>
          </a:p>
          <a:p>
            <a:pPr algn="r"/>
            <a:endParaRPr lang="ru-RU" sz="1100" dirty="0" smtClean="0">
              <a:solidFill>
                <a:srgbClr val="C00000"/>
              </a:solidFill>
              <a:effectLst/>
            </a:endParaRPr>
          </a:p>
          <a:p>
            <a:pPr algn="r"/>
            <a:r>
              <a:rPr lang="ru-RU" sz="1700" dirty="0" smtClean="0">
                <a:solidFill>
                  <a:srgbClr val="C00000"/>
                </a:solidFill>
                <a:effectLst/>
              </a:rPr>
              <a:t>Составили:      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  <a:effectLst/>
              </a:rPr>
              <a:t>Мосягина Татьяна Анатольевна,</a:t>
            </a:r>
            <a:r>
              <a:rPr lang="ru-RU" sz="17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 </a:t>
            </a:r>
            <a:endParaRPr lang="ru-RU" sz="1700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/>
            </a:endParaRPr>
          </a:p>
          <a:p>
            <a:pPr algn="r"/>
            <a:r>
              <a:rPr lang="ru-RU" sz="17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учитель-логопед</a:t>
            </a:r>
          </a:p>
          <a:p>
            <a:pPr algn="r"/>
            <a:r>
              <a:rPr lang="ru-RU" sz="1700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Салагина</a:t>
            </a:r>
            <a:r>
              <a:rPr lang="ru-RU" sz="17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 Татьяна </a:t>
            </a:r>
            <a:r>
              <a:rPr lang="ru-RU" sz="17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Г</a:t>
            </a:r>
            <a:r>
              <a:rPr lang="ru-RU" sz="17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ригорьевна</a:t>
            </a:r>
            <a:r>
              <a:rPr lang="ru-RU" sz="1400" b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endParaRPr lang="ru-RU" sz="1400" b="0" dirty="0" smtClean="0">
              <a:ln>
                <a:noFill/>
              </a:ln>
              <a:solidFill>
                <a:prstClr val="black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/>
            <a:r>
              <a:rPr lang="ru-RU" sz="1700" dirty="0">
                <a:solidFill>
                  <a:schemeClr val="tx1"/>
                </a:solidFill>
                <a:effectLst/>
              </a:rPr>
              <a:t>в</a:t>
            </a:r>
            <a:r>
              <a:rPr lang="ru-RU" sz="1700" dirty="0" smtClean="0">
                <a:solidFill>
                  <a:schemeClr val="tx1"/>
                </a:solidFill>
                <a:effectLst/>
              </a:rPr>
              <a:t>оспитатель</a:t>
            </a:r>
          </a:p>
          <a:p>
            <a:pPr algn="r"/>
            <a:r>
              <a:rPr lang="ru-RU" sz="1700" dirty="0" smtClean="0">
                <a:solidFill>
                  <a:schemeClr val="tx1"/>
                </a:solidFill>
                <a:effectLst/>
              </a:rPr>
              <a:t>Осипова Елена Александрова,</a:t>
            </a:r>
          </a:p>
          <a:p>
            <a:pPr algn="r"/>
            <a:r>
              <a:rPr lang="ru-RU" sz="17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 воспитатель</a:t>
            </a:r>
            <a:endParaRPr lang="ru-RU" sz="1700" dirty="0" smtClean="0">
              <a:solidFill>
                <a:schemeClr val="tx1"/>
              </a:solidFill>
              <a:effectLst/>
            </a:endParaRPr>
          </a:p>
          <a:p>
            <a:pPr algn="r"/>
            <a:r>
              <a:rPr lang="ru-RU" sz="1700" dirty="0" err="1" smtClean="0">
                <a:solidFill>
                  <a:schemeClr val="tx1"/>
                </a:solidFill>
                <a:effectLst/>
              </a:rPr>
              <a:t>Перунова</a:t>
            </a:r>
            <a:r>
              <a:rPr lang="ru-RU" sz="1700" dirty="0" smtClean="0">
                <a:solidFill>
                  <a:schemeClr val="tx1"/>
                </a:solidFill>
                <a:effectLst/>
              </a:rPr>
              <a:t> Евгения Викторовна,</a:t>
            </a:r>
          </a:p>
          <a:p>
            <a:pPr algn="r"/>
            <a:r>
              <a:rPr lang="ru-RU" sz="17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воспитатель</a:t>
            </a:r>
            <a:r>
              <a:rPr lang="ru-RU" sz="1700" dirty="0" smtClean="0">
                <a:solidFill>
                  <a:schemeClr val="tx1"/>
                </a:solidFill>
                <a:effectLst/>
              </a:rPr>
              <a:t> </a:t>
            </a:r>
            <a:endParaRPr lang="ru-RU" sz="1700" dirty="0">
              <a:solidFill>
                <a:schemeClr val="tx1"/>
              </a:solidFill>
              <a:effectLst/>
            </a:endParaRPr>
          </a:p>
          <a:p>
            <a:pPr lvl="0" algn="r"/>
            <a:endParaRPr lang="ru-RU" sz="1500" b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700" dirty="0" smtClean="0">
                <a:solidFill>
                  <a:schemeClr val="tx1"/>
                </a:solidFill>
                <a:effectLst/>
              </a:rPr>
              <a:t>Малиновка, 2020</a:t>
            </a:r>
          </a:p>
          <a:p>
            <a:pPr algn="r"/>
            <a:endParaRPr lang="ru-RU" sz="170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5" name="Рисунок 14" descr="0_62111_85e3dcf3_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543801" y="5257801"/>
            <a:ext cx="1600200" cy="1600200"/>
          </a:xfrm>
          <a:prstGeom prst="rect">
            <a:avLst/>
          </a:prstGeom>
        </p:spPr>
      </p:pic>
      <p:pic>
        <p:nvPicPr>
          <p:cNvPr id="14" name="Рисунок 13" descr="0_62111_85e3dcf3_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-1" y="5105401"/>
            <a:ext cx="1752600" cy="1752600"/>
          </a:xfrm>
          <a:prstGeom prst="rect">
            <a:avLst/>
          </a:prstGeom>
        </p:spPr>
      </p:pic>
      <p:pic>
        <p:nvPicPr>
          <p:cNvPr id="16" name="Рисунок 15" descr="87446622_14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5400000" flipH="1" flipV="1">
            <a:off x="6810375" y="2486025"/>
            <a:ext cx="3143250" cy="1066800"/>
          </a:xfrm>
          <a:prstGeom prst="rect">
            <a:avLst/>
          </a:prstGeom>
        </p:spPr>
      </p:pic>
      <p:pic>
        <p:nvPicPr>
          <p:cNvPr id="17" name="Рисунок 16" descr="87446622_14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6200000" flipV="1">
            <a:off x="-657225" y="2486025"/>
            <a:ext cx="314325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7848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Индивидуальные практикумы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762000"/>
            <a:ext cx="868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50800"/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dirty="0" smtClean="0">
                <a:ln w="50800"/>
                <a:latin typeface="Times New Roman" pitchFamily="18" charset="0"/>
                <a:cs typeface="Times New Roman" pitchFamily="18" charset="0"/>
              </a:rPr>
              <a:t>На  индивидуальных практикумах  родители обучаются совместным, имеющим коррекционную направленность формам деятельности с детьми: приемам артикуляционной и пальчиковой  гимнастики, самомассажу</a:t>
            </a:r>
            <a:r>
              <a:rPr lang="ru-RU" sz="2000" dirty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n w="50800"/>
                <a:latin typeface="Times New Roman" pitchFamily="18" charset="0"/>
                <a:cs typeface="Times New Roman" pitchFamily="18" charset="0"/>
              </a:rPr>
              <a:t>кистей рук, гимнастике для глаз и дыхания, навыкам звукового анализа.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5800" y="2895600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62800" y="1996039"/>
            <a:ext cx="1381125" cy="1381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4694"/>
            <a:ext cx="4575608" cy="3431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5" y="3489397"/>
            <a:ext cx="4454526" cy="3340894"/>
          </a:xfrm>
          <a:prstGeom prst="rect">
            <a:avLst/>
          </a:prstGeom>
        </p:spPr>
      </p:pic>
      <p:pic>
        <p:nvPicPr>
          <p:cNvPr id="8" name="Рисунок 7" descr="107972424_0_54138_290e5d54_L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11391" y="6172200"/>
            <a:ext cx="3552825" cy="40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6858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5080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n w="50800"/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 charset="0"/>
              </a:rPr>
              <a:t>Индивидуальные практикумы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762000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50800"/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5800" y="2895600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812554" y="5481637"/>
            <a:ext cx="1381125" cy="1381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818" y="1295401"/>
            <a:ext cx="2953640" cy="4267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5400"/>
            <a:ext cx="3200400" cy="4267200"/>
          </a:xfrm>
          <a:prstGeom prst="rect">
            <a:avLst/>
          </a:prstGeom>
        </p:spPr>
      </p:pic>
      <p:pic>
        <p:nvPicPr>
          <p:cNvPr id="9" name="Рисунок 8" descr="107972424_0_54138_290e5d54_L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7420" y="6172200"/>
            <a:ext cx="3552825" cy="4095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298996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5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762000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50800"/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228600"/>
            <a:ext cx="8001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 charset="0"/>
              </a:rPr>
              <a:t>Индивидуальные занятия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Родители, которые не могут заниматься с детьми дома из-за отсутствия навыков организации поведения ребенка или низкой педагогической грамотности, приглашаются на индивидуальные занятия,  где основное внимание взрослого обращается на необходимость комбинации речевых упражнений с заданиями на развитие психических процессов.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6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71437"/>
            <a:ext cx="1381125" cy="1381125"/>
          </a:xfrm>
          <a:prstGeom prst="rect">
            <a:avLst/>
          </a:prstGeom>
        </p:spPr>
      </p:pic>
      <p:pic>
        <p:nvPicPr>
          <p:cNvPr id="12" name="Рисунок 11" descr="Vlinder3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4343400" y="5238750"/>
            <a:ext cx="4305300" cy="1619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206" y="2664954"/>
            <a:ext cx="3048000" cy="3473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2664955"/>
            <a:ext cx="2679699" cy="3473401"/>
          </a:xfrm>
          <a:prstGeom prst="rect">
            <a:avLst/>
          </a:prstGeom>
        </p:spPr>
      </p:pic>
      <p:pic>
        <p:nvPicPr>
          <p:cNvPr id="9" name="Рисунок 8" descr="107972424_0_54138_290e5d54_L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02215" y="6167437"/>
            <a:ext cx="3552825" cy="4095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664954"/>
            <a:ext cx="3276600" cy="351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8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91705891"/>
              </p:ext>
            </p:extLst>
          </p:nvPr>
        </p:nvGraphicFramePr>
        <p:xfrm>
          <a:off x="367143" y="228600"/>
          <a:ext cx="83058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Содержимое 5" descr="0_62111_85e3dcf3_S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222043" y="5476874"/>
            <a:ext cx="1381125" cy="1381125"/>
          </a:xfrm>
          <a:prstGeom prst="rect">
            <a:avLst/>
          </a:prstGeom>
        </p:spPr>
      </p:pic>
      <p:pic>
        <p:nvPicPr>
          <p:cNvPr id="4" name="Содержимое 5" descr="0_62111_85e3dcf3_S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5476875"/>
            <a:ext cx="1381125" cy="138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7972424_0_54138_290e5d54_L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09800" y="6096000"/>
            <a:ext cx="3552825" cy="40957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800" dirty="0" smtClean="0">
                <a:ln>
                  <a:noFill/>
                </a:ln>
                <a:solidFill>
                  <a:srgbClr val="C00000"/>
                </a:solidFill>
                <a:effectLst/>
                <a:ea typeface="+mn-ea"/>
                <a:cs typeface="+mn-cs"/>
              </a:rPr>
              <a:t>Речевые праздники «Встречаем гостей»</a:t>
            </a:r>
            <a:r>
              <a:rPr lang="ru-RU" sz="2800" dirty="0">
                <a:ln>
                  <a:noFill/>
                </a:ln>
                <a:solidFill>
                  <a:srgbClr val="C00000"/>
                </a:solidFill>
                <a:effectLst/>
                <a:ea typeface="+mn-ea"/>
                <a:cs typeface="+mn-cs"/>
              </a:rPr>
              <a:t/>
            </a:r>
            <a:br>
              <a:rPr lang="ru-RU" sz="2800" dirty="0">
                <a:ln>
                  <a:noFill/>
                </a:ln>
                <a:solidFill>
                  <a:srgbClr val="C00000"/>
                </a:solidFill>
                <a:effectLst/>
                <a:ea typeface="+mn-ea"/>
                <a:cs typeface="+mn-cs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90601"/>
            <a:ext cx="4572000" cy="3429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62200"/>
            <a:ext cx="4454239" cy="33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cover_image (1).jpe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600" y="2133600"/>
            <a:ext cx="1228725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over_image (2)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543800" y="1371600"/>
            <a:ext cx="12954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05labbop0123383923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6705600" y="1981200"/>
            <a:ext cx="2209799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over_image.jpe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324600" y="1371600"/>
            <a:ext cx="1214437" cy="171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3e4d6952-10012710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752600" y="1371600"/>
            <a:ext cx="1219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" y="152401"/>
            <a:ext cx="8686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Тетрадь для домашних заданий 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6858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50800"/>
                <a:latin typeface="Times New Roman" pitchFamily="18" charset="0"/>
                <a:cs typeface="Times New Roman" pitchFamily="18" charset="0"/>
              </a:rPr>
              <a:t>Основной формой взаимодействия логопеда с родителями является </a:t>
            </a:r>
            <a:r>
              <a:rPr lang="ru-RU" b="1" i="1" dirty="0" smtClean="0">
                <a:ln w="50800"/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тетрадь для домашних заданий 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8600" y="4000504"/>
            <a:ext cx="8701118" cy="785818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>   		     </a:t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ln w="50800"/>
                <a:solidFill>
                  <a:srgbClr val="FF0000"/>
                </a:solidFill>
                <a:latin typeface="+mj-lt"/>
                <a:ea typeface="+mj-ea"/>
                <a:cs typeface="+mj-cs"/>
              </a:rPr>
              <a:t> 		</a:t>
            </a:r>
            <a:r>
              <a:rPr lang="ru-R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	</a:t>
            </a:r>
          </a:p>
          <a:p>
            <a:pPr fontAlgn="auto">
              <a:spcAft>
                <a:spcPts val="0"/>
              </a:spcAft>
              <a:defRPr/>
            </a:pP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lang="ru-RU" sz="160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60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3733800"/>
            <a:ext cx="8686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ln w="5080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Это  наглядное пособие для обучения ребенка правильной речи, где дается  краткое, доступное  для неспециалиста описание артикуляции звуков, подготовительные упражнения для губ и языка, развития голоса, дыхания, мелкой моторики пальцев рук, схематически зарисовываются символы звуков и картинки для называния, раскрашивания, запоминания.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ln w="50800"/>
                <a:solidFill>
                  <a:srgbClr val="C00000"/>
                </a:solidFill>
                <a:latin typeface="Constantia" panose="02030602050306030303" pitchFamily="18" charset="0"/>
                <a:cs typeface="Times New Roman" pitchFamily="18" charset="0"/>
              </a:rPr>
              <a:t>Тетрадь   </a:t>
            </a:r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служит для нас «телефоном доверия» – взрослый может написать в ней любой вопрос относительно качества выполнения заданий  ребенком. 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6" name="Содержимое 5" descr="0_62111_85e3dcf3_S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pic>
        <p:nvPicPr>
          <p:cNvPr id="10" name="Рисунок 9" descr="1005517521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33400" y="1371600"/>
            <a:ext cx="1219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50b953fe68b246c18a7e3ff79d39ce53fed48b44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066800" y="2057400"/>
            <a:ext cx="2362200" cy="154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005517527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895600" y="1371600"/>
            <a:ext cx="1219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5374403labk7hb1236519960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352800" y="2057400"/>
            <a:ext cx="22860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original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114800" y="1371600"/>
            <a:ext cx="236220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443524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867400" y="1752600"/>
            <a:ext cx="1214437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C:\Users\Лариса\Desktop\анимиация\бабочки\Vlinder15.gif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934200" y="6172200"/>
            <a:ext cx="838200" cy="685800"/>
          </a:xfrm>
          <a:prstGeom prst="rect">
            <a:avLst/>
          </a:prstGeom>
          <a:noFill/>
        </p:spPr>
      </p:pic>
      <p:pic>
        <p:nvPicPr>
          <p:cNvPr id="23" name="Picture 2" descr="C:\Users\Лариса\Desktop\анимиация\бабочки\Vlinder15.gif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572000" y="6172200"/>
            <a:ext cx="838200" cy="685800"/>
          </a:xfrm>
          <a:prstGeom prst="rect">
            <a:avLst/>
          </a:prstGeom>
          <a:noFill/>
        </p:spPr>
      </p:pic>
      <p:pic>
        <p:nvPicPr>
          <p:cNvPr id="24" name="Picture 2" descr="C:\Users\Лариса\Desktop\анимиация\бабочки\Vlinder15.gif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6172200"/>
            <a:ext cx="838200" cy="685800"/>
          </a:xfrm>
          <a:prstGeom prst="rect">
            <a:avLst/>
          </a:prstGeom>
          <a:noFill/>
        </p:spPr>
      </p:pic>
      <p:pic>
        <p:nvPicPr>
          <p:cNvPr id="25" name="Picture 2" descr="C:\Users\Лариса\Desktop\анимиация\бабочки\Vlinder15.gif"/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286000" y="6172200"/>
            <a:ext cx="838200" cy="685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28600"/>
            <a:ext cx="88392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Домашняя библиотека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4724400"/>
            <a:ext cx="8686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Существенную роль  в результативной работе родителей с детьми играет подобранная логопедом библиотека авторских пособий.</a:t>
            </a:r>
          </a:p>
          <a:p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 Каждое пособие позволяет не имеющему специальной подготовки взрослому успешно заниматься коррекционной и развивающей деятельностью.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4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pic>
        <p:nvPicPr>
          <p:cNvPr id="7" name="Рисунок 6" descr="1362628801_s-51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52400" y="762000"/>
            <a:ext cx="1371600" cy="1980000"/>
          </a:xfrm>
          <a:prstGeom prst="rect">
            <a:avLst/>
          </a:prstGeom>
        </p:spPr>
      </p:pic>
      <p:pic>
        <p:nvPicPr>
          <p:cNvPr id="13" name="Рисунок 12" descr="137395931089179583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67200" y="762000"/>
            <a:ext cx="1300163" cy="1828800"/>
          </a:xfrm>
          <a:prstGeom prst="rect">
            <a:avLst/>
          </a:prstGeom>
        </p:spPr>
      </p:pic>
      <p:pic>
        <p:nvPicPr>
          <p:cNvPr id="26" name="Рисунок 25" descr="9785811241545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86400" y="914400"/>
            <a:ext cx="1371600" cy="1905000"/>
          </a:xfrm>
          <a:prstGeom prst="rect">
            <a:avLst/>
          </a:prstGeom>
        </p:spPr>
      </p:pic>
      <p:pic>
        <p:nvPicPr>
          <p:cNvPr id="8" name="Рисунок 7" descr="1362689222_s-549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38200" y="914400"/>
            <a:ext cx="1371600" cy="1869948"/>
          </a:xfrm>
          <a:prstGeom prst="rect">
            <a:avLst/>
          </a:prstGeom>
        </p:spPr>
      </p:pic>
      <p:pic>
        <p:nvPicPr>
          <p:cNvPr id="19" name="Рисунок 18" descr="1303486136_01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28600" y="2743200"/>
            <a:ext cx="12192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0453600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893168" y="762000"/>
            <a:ext cx="1371600" cy="1905000"/>
          </a:xfrm>
          <a:prstGeom prst="rect">
            <a:avLst/>
          </a:prstGeom>
        </p:spPr>
      </p:pic>
      <p:pic>
        <p:nvPicPr>
          <p:cNvPr id="9" name="Рисунок 8" descr="osn-1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971800" y="914400"/>
            <a:ext cx="1295400" cy="1905000"/>
          </a:xfrm>
          <a:prstGeom prst="rect">
            <a:avLst/>
          </a:prstGeom>
        </p:spPr>
      </p:pic>
      <p:pic>
        <p:nvPicPr>
          <p:cNvPr id="16" name="Рисунок 15" descr="644172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371600" y="2438400"/>
            <a:ext cx="12858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b9cf8d1792233af8941989be3d7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362200" y="2667000"/>
            <a:ext cx="130001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701097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505200" y="2362200"/>
            <a:ext cx="1219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360378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629400" y="762000"/>
            <a:ext cx="1219200" cy="1828800"/>
          </a:xfrm>
          <a:prstGeom prst="rect">
            <a:avLst/>
          </a:prstGeom>
        </p:spPr>
      </p:pic>
      <p:pic>
        <p:nvPicPr>
          <p:cNvPr id="23" name="Рисунок 22" descr="big.jp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696200" y="914400"/>
            <a:ext cx="129540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45.jp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6705600" y="2438400"/>
            <a:ext cx="22860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02lab8apa1295361019.jp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181600" y="2362200"/>
            <a:ext cx="2057400" cy="131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1000604361.jp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4648200" y="2590800"/>
            <a:ext cx="1257300" cy="189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af8847bf69077c91aa8da774a67a00f3.jp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6248400" y="3200400"/>
            <a:ext cx="2209800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 descr="C:\Users\Лариса\Desktop\анимиация\бабочки\4416648-e93d015d09aa1e27.gif"/>
          <p:cNvPicPr>
            <a:picLocks noChangeAspect="1" noChangeArrowheads="1" noCrop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4343400" y="5943600"/>
            <a:ext cx="762000" cy="666750"/>
          </a:xfrm>
          <a:prstGeom prst="rect">
            <a:avLst/>
          </a:prstGeom>
          <a:noFill/>
        </p:spPr>
      </p:pic>
      <p:pic>
        <p:nvPicPr>
          <p:cNvPr id="32" name="Picture 2" descr="C:\Users\Лариса\Desktop\анимиация\бабочки\4416648-e93d015d09aa1e27.gif"/>
          <p:cNvPicPr>
            <a:picLocks noChangeAspect="1" noChangeArrowheads="1" noCrop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172200" y="5943600"/>
            <a:ext cx="762000" cy="666750"/>
          </a:xfrm>
          <a:prstGeom prst="rect">
            <a:avLst/>
          </a:prstGeom>
          <a:noFill/>
        </p:spPr>
      </p:pic>
      <p:pic>
        <p:nvPicPr>
          <p:cNvPr id="33" name="Picture 2" descr="C:\Users\Лариса\Desktop\анимиация\бабочки\4416648-e93d015d09aa1e27.gif"/>
          <p:cNvPicPr>
            <a:picLocks noChangeAspect="1" noChangeArrowheads="1" noCrop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2514600" y="5943600"/>
            <a:ext cx="762000" cy="666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292316415_2010-12-14_112826яя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391891" y="926306"/>
            <a:ext cx="4152900" cy="28289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28600" y="228601"/>
            <a:ext cx="8686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50800"/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Визуальные (наглядные) средства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990600"/>
            <a:ext cx="4191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В процессе работы с родителями   </a:t>
            </a:r>
          </a:p>
          <a:p>
            <a:r>
              <a:rPr lang="ru-RU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используется</a:t>
            </a:r>
            <a:r>
              <a:rPr lang="ru-RU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/>
            </a:r>
            <a:br>
              <a:rPr lang="ru-RU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</a:br>
            <a:r>
              <a:rPr lang="ru-RU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РЕЧЕВОЙ УГОЛОК «ЛОГОВИЧОК» </a:t>
            </a:r>
            <a:endParaRPr lang="ru-RU" dirty="0" smtClean="0">
              <a:ln w="50800"/>
              <a:latin typeface="Constantia" panose="02030602050306030303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</a:b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455" y="4362420"/>
            <a:ext cx="8534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Рубрика «Домашняя игротека»  </a:t>
            </a:r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знакомит родителей с играми, игровыми упражнениями </a:t>
            </a:r>
            <a:r>
              <a:rPr lang="ru-RU" sz="2000" dirty="0">
                <a:ln w="50800"/>
                <a:latin typeface="Constantia" panose="02030602050306030303" pitchFamily="18" charset="0"/>
                <a:cs typeface="Times New Roman" pitchFamily="18" charset="0"/>
              </a:rPr>
              <a:t>и заданиями на закрепление различных речевых </a:t>
            </a:r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навыков. </a:t>
            </a:r>
            <a:endParaRPr lang="ru-RU" sz="2000" i="1" dirty="0">
              <a:ln w="50800"/>
              <a:latin typeface="Constantia" panose="02030602050306030303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_62111_85e3dcf3_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pic>
        <p:nvPicPr>
          <p:cNvPr id="12" name="Рисунок 11" descr="1172858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00600" y="1600200"/>
            <a:ext cx="1371600" cy="1752600"/>
          </a:xfrm>
          <a:prstGeom prst="rect">
            <a:avLst/>
          </a:prstGeom>
        </p:spPr>
      </p:pic>
      <p:pic>
        <p:nvPicPr>
          <p:cNvPr id="13" name="Рисунок 12" descr="101338032_y6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781800" y="1600200"/>
            <a:ext cx="1371600" cy="1809750"/>
          </a:xfrm>
          <a:prstGeom prst="rect">
            <a:avLst/>
          </a:prstGeom>
        </p:spPr>
      </p:pic>
      <p:pic>
        <p:nvPicPr>
          <p:cNvPr id="17" name="Содержимое 5" descr="0_62111_85e3dcf3_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0" y="5476875"/>
            <a:ext cx="1381125" cy="138112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28600" y="2133600"/>
            <a:ext cx="396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Рубрика «Домашнее задание» </a:t>
            </a:r>
            <a:r>
              <a:rPr lang="ru-RU" sz="2000" dirty="0" smtClean="0">
                <a:ln w="50800"/>
                <a:latin typeface="Constantia" panose="02030602050306030303" pitchFamily="18" charset="0"/>
                <a:cs typeface="Times New Roman" pitchFamily="18" charset="0"/>
              </a:rPr>
              <a:t>дает родителям практические рекомендации по формированию различных речевых навыков, выявлению уровня развития некоторых составляющих речи ребенка.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14" name="Picture 2" descr="C:\Users\Лариса\Desktop\анимиация\бабочки\Vlinder2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05600" y="6096000"/>
            <a:ext cx="762000" cy="571500"/>
          </a:xfrm>
          <a:prstGeom prst="rect">
            <a:avLst/>
          </a:prstGeom>
          <a:noFill/>
        </p:spPr>
      </p:pic>
      <p:pic>
        <p:nvPicPr>
          <p:cNvPr id="19" name="Picture 2" descr="C:\Users\Лариса\Desktop\анимиация\бабочки\Vlinder2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52600" y="6096000"/>
            <a:ext cx="762000" cy="571500"/>
          </a:xfrm>
          <a:prstGeom prst="rect">
            <a:avLst/>
          </a:prstGeom>
          <a:noFill/>
        </p:spPr>
      </p:pic>
      <p:pic>
        <p:nvPicPr>
          <p:cNvPr id="21" name="Рисунок 20" descr="0a3105e9d5c89c6166b3ce4b303d150e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191000" y="5867400"/>
            <a:ext cx="942975" cy="990600"/>
          </a:xfrm>
          <a:prstGeom prst="rect">
            <a:avLst/>
          </a:prstGeom>
        </p:spPr>
      </p:pic>
      <p:pic>
        <p:nvPicPr>
          <p:cNvPr id="24" name="Picture 2" descr="C:\Users\Лариса\Desktop\анимиация\бабочки\4416648-e93d015d09aa1e27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5400000" flipH="1">
            <a:off x="8111836" y="3839057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52400"/>
            <a:ext cx="8763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Копилка методических рекомендаций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533400"/>
            <a:ext cx="3276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50800"/>
                <a:latin typeface="Times New Roman" pitchFamily="18" charset="0"/>
                <a:cs typeface="Times New Roman" pitchFamily="18" charset="0"/>
              </a:rPr>
              <a:t>Информационный стенд в группе «Логопед советует» представляет собой материал с практическими советами и рекомендациями,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905000"/>
            <a:ext cx="3429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n w="50800"/>
                <a:latin typeface="Times New Roman" pitchFamily="18" charset="0"/>
                <a:cs typeface="Times New Roman" pitchFamily="18" charset="0"/>
              </a:rPr>
              <a:t>подобранными  с учетом индивидуальных особенностей  детей, с практическими рекомендациями семье, позволяющими родителям глубже строить с ним взаимоотношения. Например, рекомендации для родителей </a:t>
            </a:r>
            <a:r>
              <a:rPr lang="ru-RU" dirty="0" smtClean="0"/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чего нужны занятия с логопедом», «Как помочь ребенку развить связную речь», «Развитие мышц речевого аппарата», «Зачем нужна артикуляционная гимнастика и как ее делать» и т.д.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50800"/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pic>
        <p:nvPicPr>
          <p:cNvPr id="12" name="Рисунок 11" descr="1de1d8b1d99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33800" y="1295400"/>
            <a:ext cx="5029200" cy="3505200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3733800" y="5476874"/>
            <a:ext cx="1381125" cy="138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533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dirty="0" smtClean="0">
                <a:ln w="11430"/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АКТУАЛЬНОСТЬ РАБОТЫ</a:t>
            </a:r>
            <a:endParaRPr lang="ru-RU" sz="2400" dirty="0">
              <a:ln w="11430"/>
              <a:solidFill>
                <a:srgbClr val="C00000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4800" y="3206898"/>
            <a:ext cx="853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003217"/>
            <a:ext cx="769620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Проблема речевого развития детей в современном обществе стоит более чем остро.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Когда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  <a:ea typeface="Times New Roman"/>
                <a:cs typeface="Times New Roman"/>
              </a:rPr>
              <a:t>большинство семей озабочено решением проблем экономического выживания, усилилась тенденция самоустранения многих родителей от решения вопросов воспитания и личностного развития ребенка. </a:t>
            </a:r>
          </a:p>
          <a:p>
            <a:pPr lvl="0" algn="ctr" defTabSz="355600"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onstantia" panose="02030602050306030303" pitchFamily="18" charset="0"/>
                <a:ea typeface="Times New Roman"/>
              </a:rPr>
              <a:t>В связи с этим перед нами стала важная задача - сделать родителей соучастниками всего педагогического процесса. Только в тесном контакте может возникнуть формула: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onstantia" panose="02030602050306030303" pitchFamily="18" charset="0"/>
              <a:ea typeface="Times New Roman"/>
            </a:endParaRPr>
          </a:p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b="1" dirty="0" smtClean="0">
              <a:solidFill>
                <a:srgbClr val="FF0000"/>
              </a:solidFill>
              <a:latin typeface="Trebuchet MS"/>
            </a:endParaRPr>
          </a:p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b="1" dirty="0">
              <a:solidFill>
                <a:srgbClr val="FF0000"/>
              </a:solidFill>
              <a:latin typeface="Trebuchet MS"/>
            </a:endParaRPr>
          </a:p>
          <a:p>
            <a:pPr lvl="0" indent="449580" algn="just">
              <a:lnSpc>
                <a:spcPct val="115000"/>
              </a:lnSpc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Constantia" panose="02030602050306030303" pitchFamily="18" charset="0"/>
              <a:ea typeface="Times New Roman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400533" y="4136591"/>
            <a:ext cx="2448272" cy="463382"/>
          </a:xfrm>
          <a:custGeom>
            <a:avLst/>
            <a:gdLst>
              <a:gd name="connsiteX0" fmla="*/ 0 w 4044280"/>
              <a:gd name="connsiteY0" fmla="*/ 132332 h 377842"/>
              <a:gd name="connsiteX1" fmla="*/ 1974910 w 4044280"/>
              <a:gd name="connsiteY1" fmla="*/ 132332 h 377842"/>
              <a:gd name="connsiteX2" fmla="*/ 1974910 w 4044280"/>
              <a:gd name="connsiteY2" fmla="*/ 94461 h 377842"/>
              <a:gd name="connsiteX3" fmla="*/ 1927680 w 4044280"/>
              <a:gd name="connsiteY3" fmla="*/ 94461 h 377842"/>
              <a:gd name="connsiteX4" fmla="*/ 2022140 w 4044280"/>
              <a:gd name="connsiteY4" fmla="*/ 0 h 377842"/>
              <a:gd name="connsiteX5" fmla="*/ 2116601 w 4044280"/>
              <a:gd name="connsiteY5" fmla="*/ 94461 h 377842"/>
              <a:gd name="connsiteX6" fmla="*/ 2069370 w 4044280"/>
              <a:gd name="connsiteY6" fmla="*/ 94461 h 377842"/>
              <a:gd name="connsiteX7" fmla="*/ 2069370 w 4044280"/>
              <a:gd name="connsiteY7" fmla="*/ 132332 h 377842"/>
              <a:gd name="connsiteX8" fmla="*/ 4044280 w 4044280"/>
              <a:gd name="connsiteY8" fmla="*/ 132332 h 377842"/>
              <a:gd name="connsiteX9" fmla="*/ 4044280 w 4044280"/>
              <a:gd name="connsiteY9" fmla="*/ 377842 h 377842"/>
              <a:gd name="connsiteX10" fmla="*/ 0 w 4044280"/>
              <a:gd name="connsiteY10" fmla="*/ 377842 h 377842"/>
              <a:gd name="connsiteX11" fmla="*/ 0 w 4044280"/>
              <a:gd name="connsiteY11" fmla="*/ 132332 h 37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4280" h="377842">
                <a:moveTo>
                  <a:pt x="4044280" y="245510"/>
                </a:moveTo>
                <a:lnTo>
                  <a:pt x="2069370" y="245510"/>
                </a:lnTo>
                <a:lnTo>
                  <a:pt x="2069370" y="283381"/>
                </a:lnTo>
                <a:lnTo>
                  <a:pt x="2116600" y="283381"/>
                </a:lnTo>
                <a:lnTo>
                  <a:pt x="2022140" y="377841"/>
                </a:lnTo>
                <a:lnTo>
                  <a:pt x="1927679" y="283381"/>
                </a:lnTo>
                <a:lnTo>
                  <a:pt x="1974910" y="283381"/>
                </a:lnTo>
                <a:lnTo>
                  <a:pt x="1974910" y="245510"/>
                </a:lnTo>
                <a:lnTo>
                  <a:pt x="0" y="245510"/>
                </a:lnTo>
                <a:lnTo>
                  <a:pt x="0" y="1"/>
                </a:lnTo>
                <a:lnTo>
                  <a:pt x="4044280" y="1"/>
                </a:lnTo>
                <a:lnTo>
                  <a:pt x="4044280" y="245510"/>
                </a:lnTo>
                <a:close/>
              </a:path>
            </a:pathLst>
          </a:custGeom>
          <a:gradFill rotWithShape="1">
            <a:gsLst>
              <a:gs pos="28000">
                <a:srgbClr val="A7EA52">
                  <a:tint val="18000"/>
                  <a:satMod val="120000"/>
                  <a:lumMod val="88000"/>
                </a:srgbClr>
              </a:gs>
              <a:gs pos="100000">
                <a:srgbClr val="A7EA52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A7EA52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0" vert="horz" wrap="square" lIns="56896" tIns="56897" rIns="56896" bIns="189228" numCol="1" spcCol="1270" anchor="ctr" anchorCtr="0">
            <a:noAutofit/>
          </a:bodyPr>
          <a:lstStyle/>
          <a:p>
            <a:pPr marL="0" marR="0" lvl="0" indent="0" algn="ctr" defTabSz="355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Воспитатели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3400533" y="3796419"/>
            <a:ext cx="2448272" cy="330054"/>
          </a:xfrm>
          <a:custGeom>
            <a:avLst/>
            <a:gdLst>
              <a:gd name="connsiteX0" fmla="*/ 0 w 4044280"/>
              <a:gd name="connsiteY0" fmla="*/ 132332 h 377842"/>
              <a:gd name="connsiteX1" fmla="*/ 1974910 w 4044280"/>
              <a:gd name="connsiteY1" fmla="*/ 132332 h 377842"/>
              <a:gd name="connsiteX2" fmla="*/ 1974910 w 4044280"/>
              <a:gd name="connsiteY2" fmla="*/ 94461 h 377842"/>
              <a:gd name="connsiteX3" fmla="*/ 1927680 w 4044280"/>
              <a:gd name="connsiteY3" fmla="*/ 94461 h 377842"/>
              <a:gd name="connsiteX4" fmla="*/ 2022140 w 4044280"/>
              <a:gd name="connsiteY4" fmla="*/ 0 h 377842"/>
              <a:gd name="connsiteX5" fmla="*/ 2116601 w 4044280"/>
              <a:gd name="connsiteY5" fmla="*/ 94461 h 377842"/>
              <a:gd name="connsiteX6" fmla="*/ 2069370 w 4044280"/>
              <a:gd name="connsiteY6" fmla="*/ 94461 h 377842"/>
              <a:gd name="connsiteX7" fmla="*/ 2069370 w 4044280"/>
              <a:gd name="connsiteY7" fmla="*/ 132332 h 377842"/>
              <a:gd name="connsiteX8" fmla="*/ 4044280 w 4044280"/>
              <a:gd name="connsiteY8" fmla="*/ 132332 h 377842"/>
              <a:gd name="connsiteX9" fmla="*/ 4044280 w 4044280"/>
              <a:gd name="connsiteY9" fmla="*/ 377842 h 377842"/>
              <a:gd name="connsiteX10" fmla="*/ 0 w 4044280"/>
              <a:gd name="connsiteY10" fmla="*/ 377842 h 377842"/>
              <a:gd name="connsiteX11" fmla="*/ 0 w 4044280"/>
              <a:gd name="connsiteY11" fmla="*/ 132332 h 37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4280" h="377842">
                <a:moveTo>
                  <a:pt x="4044280" y="245510"/>
                </a:moveTo>
                <a:lnTo>
                  <a:pt x="2069370" y="245510"/>
                </a:lnTo>
                <a:lnTo>
                  <a:pt x="2069370" y="283381"/>
                </a:lnTo>
                <a:lnTo>
                  <a:pt x="2116600" y="283381"/>
                </a:lnTo>
                <a:lnTo>
                  <a:pt x="2022140" y="377841"/>
                </a:lnTo>
                <a:lnTo>
                  <a:pt x="1927679" y="283381"/>
                </a:lnTo>
                <a:lnTo>
                  <a:pt x="1974910" y="283381"/>
                </a:lnTo>
                <a:lnTo>
                  <a:pt x="1974910" y="245510"/>
                </a:lnTo>
                <a:lnTo>
                  <a:pt x="0" y="245510"/>
                </a:lnTo>
                <a:lnTo>
                  <a:pt x="0" y="1"/>
                </a:lnTo>
                <a:lnTo>
                  <a:pt x="4044280" y="1"/>
                </a:lnTo>
                <a:lnTo>
                  <a:pt x="4044280" y="24551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56895" tIns="56897" rIns="56896" bIns="18922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Учитель- логопед</a:t>
            </a:r>
            <a:endParaRPr lang="ru-RU" sz="2000" b="1" kern="1200" dirty="0">
              <a:solidFill>
                <a:srgbClr val="FF0000"/>
              </a:solidFill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405449" y="4597314"/>
            <a:ext cx="2448272" cy="330054"/>
          </a:xfrm>
          <a:custGeom>
            <a:avLst/>
            <a:gdLst>
              <a:gd name="connsiteX0" fmla="*/ 0 w 4044280"/>
              <a:gd name="connsiteY0" fmla="*/ 132332 h 377842"/>
              <a:gd name="connsiteX1" fmla="*/ 1974910 w 4044280"/>
              <a:gd name="connsiteY1" fmla="*/ 132332 h 377842"/>
              <a:gd name="connsiteX2" fmla="*/ 1974910 w 4044280"/>
              <a:gd name="connsiteY2" fmla="*/ 94461 h 377842"/>
              <a:gd name="connsiteX3" fmla="*/ 1927680 w 4044280"/>
              <a:gd name="connsiteY3" fmla="*/ 94461 h 377842"/>
              <a:gd name="connsiteX4" fmla="*/ 2022140 w 4044280"/>
              <a:gd name="connsiteY4" fmla="*/ 0 h 377842"/>
              <a:gd name="connsiteX5" fmla="*/ 2116601 w 4044280"/>
              <a:gd name="connsiteY5" fmla="*/ 94461 h 377842"/>
              <a:gd name="connsiteX6" fmla="*/ 2069370 w 4044280"/>
              <a:gd name="connsiteY6" fmla="*/ 94461 h 377842"/>
              <a:gd name="connsiteX7" fmla="*/ 2069370 w 4044280"/>
              <a:gd name="connsiteY7" fmla="*/ 132332 h 377842"/>
              <a:gd name="connsiteX8" fmla="*/ 4044280 w 4044280"/>
              <a:gd name="connsiteY8" fmla="*/ 132332 h 377842"/>
              <a:gd name="connsiteX9" fmla="*/ 4044280 w 4044280"/>
              <a:gd name="connsiteY9" fmla="*/ 377842 h 377842"/>
              <a:gd name="connsiteX10" fmla="*/ 0 w 4044280"/>
              <a:gd name="connsiteY10" fmla="*/ 377842 h 377842"/>
              <a:gd name="connsiteX11" fmla="*/ 0 w 4044280"/>
              <a:gd name="connsiteY11" fmla="*/ 132332 h 37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4280" h="377842">
                <a:moveTo>
                  <a:pt x="4044280" y="245510"/>
                </a:moveTo>
                <a:lnTo>
                  <a:pt x="2069370" y="245510"/>
                </a:lnTo>
                <a:lnTo>
                  <a:pt x="2069370" y="283381"/>
                </a:lnTo>
                <a:lnTo>
                  <a:pt x="2116600" y="283381"/>
                </a:lnTo>
                <a:lnTo>
                  <a:pt x="2022140" y="377841"/>
                </a:lnTo>
                <a:lnTo>
                  <a:pt x="1927679" y="283381"/>
                </a:lnTo>
                <a:lnTo>
                  <a:pt x="1974910" y="283381"/>
                </a:lnTo>
                <a:lnTo>
                  <a:pt x="1974910" y="245510"/>
                </a:lnTo>
                <a:lnTo>
                  <a:pt x="0" y="245510"/>
                </a:lnTo>
                <a:lnTo>
                  <a:pt x="0" y="1"/>
                </a:lnTo>
                <a:lnTo>
                  <a:pt x="4044280" y="1"/>
                </a:lnTo>
                <a:lnTo>
                  <a:pt x="4044280" y="245510"/>
                </a:lnTo>
                <a:close/>
              </a:path>
            </a:pathLst>
          </a:custGeom>
          <a:gradFill rotWithShape="1">
            <a:gsLst>
              <a:gs pos="28000">
                <a:srgbClr val="A7EA52">
                  <a:tint val="18000"/>
                  <a:satMod val="120000"/>
                  <a:lumMod val="88000"/>
                </a:srgbClr>
              </a:gs>
              <a:gs pos="100000">
                <a:srgbClr val="A7EA52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A7EA52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0" vert="horz" wrap="square" lIns="56895" tIns="56897" rIns="56896" bIns="189229" numCol="1" spcCol="1270" anchor="ctr" anchorCtr="0">
            <a:noAutofit/>
          </a:bodyPr>
          <a:lstStyle/>
          <a:p>
            <a:pPr marL="0" marR="0" lvl="0" indent="0" algn="ctr" defTabSz="355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Родители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405449" y="4927368"/>
            <a:ext cx="2448272" cy="509677"/>
          </a:xfrm>
          <a:custGeom>
            <a:avLst/>
            <a:gdLst>
              <a:gd name="connsiteX0" fmla="*/ 0 w 4044280"/>
              <a:gd name="connsiteY0" fmla="*/ 132332 h 377842"/>
              <a:gd name="connsiteX1" fmla="*/ 1974910 w 4044280"/>
              <a:gd name="connsiteY1" fmla="*/ 132332 h 377842"/>
              <a:gd name="connsiteX2" fmla="*/ 1974910 w 4044280"/>
              <a:gd name="connsiteY2" fmla="*/ 94461 h 377842"/>
              <a:gd name="connsiteX3" fmla="*/ 1927680 w 4044280"/>
              <a:gd name="connsiteY3" fmla="*/ 94461 h 377842"/>
              <a:gd name="connsiteX4" fmla="*/ 2022140 w 4044280"/>
              <a:gd name="connsiteY4" fmla="*/ 0 h 377842"/>
              <a:gd name="connsiteX5" fmla="*/ 2116601 w 4044280"/>
              <a:gd name="connsiteY5" fmla="*/ 94461 h 377842"/>
              <a:gd name="connsiteX6" fmla="*/ 2069370 w 4044280"/>
              <a:gd name="connsiteY6" fmla="*/ 94461 h 377842"/>
              <a:gd name="connsiteX7" fmla="*/ 2069370 w 4044280"/>
              <a:gd name="connsiteY7" fmla="*/ 132332 h 377842"/>
              <a:gd name="connsiteX8" fmla="*/ 4044280 w 4044280"/>
              <a:gd name="connsiteY8" fmla="*/ 132332 h 377842"/>
              <a:gd name="connsiteX9" fmla="*/ 4044280 w 4044280"/>
              <a:gd name="connsiteY9" fmla="*/ 377842 h 377842"/>
              <a:gd name="connsiteX10" fmla="*/ 0 w 4044280"/>
              <a:gd name="connsiteY10" fmla="*/ 377842 h 377842"/>
              <a:gd name="connsiteX11" fmla="*/ 0 w 4044280"/>
              <a:gd name="connsiteY11" fmla="*/ 132332 h 37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4280" h="377842">
                <a:moveTo>
                  <a:pt x="4044280" y="245510"/>
                </a:moveTo>
                <a:lnTo>
                  <a:pt x="2069370" y="245510"/>
                </a:lnTo>
                <a:lnTo>
                  <a:pt x="2069370" y="283381"/>
                </a:lnTo>
                <a:lnTo>
                  <a:pt x="2116600" y="283381"/>
                </a:lnTo>
                <a:lnTo>
                  <a:pt x="2022140" y="377841"/>
                </a:lnTo>
                <a:lnTo>
                  <a:pt x="1927679" y="283381"/>
                </a:lnTo>
                <a:lnTo>
                  <a:pt x="1974910" y="283381"/>
                </a:lnTo>
                <a:lnTo>
                  <a:pt x="1974910" y="245510"/>
                </a:lnTo>
                <a:lnTo>
                  <a:pt x="0" y="245510"/>
                </a:lnTo>
                <a:lnTo>
                  <a:pt x="0" y="1"/>
                </a:lnTo>
                <a:lnTo>
                  <a:pt x="4044280" y="1"/>
                </a:lnTo>
                <a:lnTo>
                  <a:pt x="4044280" y="245510"/>
                </a:lnTo>
                <a:close/>
              </a:path>
            </a:pathLst>
          </a:custGeom>
          <a:gradFill rotWithShape="1">
            <a:gsLst>
              <a:gs pos="28000">
                <a:srgbClr val="A7EA52">
                  <a:tint val="18000"/>
                  <a:satMod val="120000"/>
                  <a:lumMod val="88000"/>
                </a:srgbClr>
              </a:gs>
              <a:gs pos="100000">
                <a:srgbClr val="A7EA52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A7EA52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0" vert="horz" wrap="square" lIns="56895" tIns="56897" rIns="56896" bIns="189228" numCol="1" spcCol="1270" anchor="ctr" anchorCtr="0">
            <a:noAutofit/>
          </a:bodyPr>
          <a:lstStyle/>
          <a:p>
            <a:pPr marL="0" marR="0" lvl="0" indent="0" algn="ctr" defTabSz="355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Дети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62874" y="0"/>
            <a:ext cx="1381125" cy="1381125"/>
          </a:xfrm>
          <a:prstGeom prst="rect">
            <a:avLst/>
          </a:prstGeom>
        </p:spPr>
      </p:pic>
      <p:pic>
        <p:nvPicPr>
          <p:cNvPr id="6" name="Содержимое 3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0" y="5476875"/>
            <a:ext cx="1381125" cy="138112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990600" y="914400"/>
            <a:ext cx="7239000" cy="5211763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Цель: 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-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создание модели взаимодействия педагогов, специалистов и родителей в процессе коррекционно-развивающей образовательной деятельности, стимулирующей речевое и личностное развитие ребенка с 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ТНР</a:t>
            </a:r>
            <a:endParaRPr lang="ru-RU" sz="1800" dirty="0">
              <a:solidFill>
                <a:prstClr val="black"/>
              </a:solidFill>
              <a:latin typeface="Times New Roman"/>
              <a:ea typeface="Calibri"/>
              <a:cs typeface="Arial" charset="0"/>
            </a:endParaRP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cs typeface="Arial" charset="0"/>
              </a:rPr>
              <a:t>Задачи:</a:t>
            </a:r>
          </a:p>
          <a:p>
            <a:pPr marL="0" lvl="0" indent="0" algn="just" fontAlgn="base">
              <a:spcBef>
                <a:spcPct val="0"/>
              </a:spcBef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создать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модель коррекционно-развивающей деятельности специалистов как условие речевого и личностного развития ребенка;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lvl="0" indent="0" algn="just" fontAlgn="base">
              <a:spcBef>
                <a:spcPct val="0"/>
              </a:spcBef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-обозначить 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основные направления взаимодействия коррекционно-развивающей деятельности специалистов.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lvl="0" indent="0" algn="just" fontAlgn="base">
              <a:spcBef>
                <a:spcPct val="0"/>
              </a:spcBef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разработать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систему работы и формы взаимодействия учителя - логопеда, воспитателя и других специалистов в условиях дошкольной образовательной среды, обуславливающие повышение уровня профессиональной компетентности специалистов и овладение интегрированными способами развития личности ребенка и коррекции речевых 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нарушений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533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dirty="0" smtClean="0">
                <a:ln w="11430"/>
                <a:solidFill>
                  <a:srgbClr val="C00000"/>
                </a:solidFill>
                <a:effectLst/>
                <a:latin typeface="Constantia" pitchFamily="18" charset="0"/>
                <a:cs typeface="Times New Roman" pitchFamily="18" charset="0"/>
              </a:rPr>
              <a:t>Этапы проекта</a:t>
            </a:r>
            <a:endParaRPr lang="ru-RU" sz="2400" dirty="0">
              <a:ln w="11430"/>
              <a:solidFill>
                <a:srgbClr val="C00000"/>
              </a:solidFill>
              <a:effectLst/>
              <a:latin typeface="Constant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902605"/>
              </p:ext>
            </p:extLst>
          </p:nvPr>
        </p:nvGraphicFramePr>
        <p:xfrm>
          <a:off x="533400" y="989934"/>
          <a:ext cx="8229600" cy="513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Содержимое 5" descr="0_62111_85e3dcf3_S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259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Содержимое 3" descr="0_62111_85e3dcf3_S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5476875"/>
            <a:ext cx="1381125" cy="1381125"/>
          </a:xfrm>
          <a:prstGeom prst="rect">
            <a:avLst/>
          </a:prstGeom>
        </p:spPr>
      </p:pic>
      <p:pic>
        <p:nvPicPr>
          <p:cNvPr id="14" name="Рисунок 13" descr="83040042_7174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743200" y="6096000"/>
            <a:ext cx="3333750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" y="228600"/>
            <a:ext cx="85344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nstantia" pitchFamily="18" charset="0"/>
              </a:rPr>
              <a:t> ОСНОВНЫЕ НАПРАВЛЕНИЯ РАБОТЫ </a:t>
            </a:r>
            <a:endParaRPr lang="ru-RU" sz="2400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36601" y="855550"/>
            <a:ext cx="8534400" cy="1785104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пределение особенностей внутрисемейных отношений, влияющих на личностные характеристики ребенка;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ривлечение родителей к участию в коррекционном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процессе.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04800" y="2518414"/>
            <a:ext cx="8534400" cy="34470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Участие родителей в воспитании, развитии ребенка не только дома, но и в детском саду поможет им: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тноситься к ребенку как к равному;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онять, что недопустимо сравнивать его с другими детьми, всегда радоваться его успехам и поддерживать в случае неудачи;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нать сильные и слабые стороны ребенка и учитывать их;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роявлять искреннюю заинтересованность в его действиях и быть готовым к эмоциональной поддержке, совместному переживанию его радостей и горестей.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pic>
        <p:nvPicPr>
          <p:cNvPr id="11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0" y="5476875"/>
            <a:ext cx="1381125" cy="1381125"/>
          </a:xfrm>
          <a:prstGeom prst="rect">
            <a:avLst/>
          </a:prstGeom>
        </p:spPr>
      </p:pic>
      <p:pic>
        <p:nvPicPr>
          <p:cNvPr id="12" name="Picture 2" descr="C:\Users\Лариса\Desktop\анимиация\бабочки\Vlinder15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5800" y="5943600"/>
            <a:ext cx="838200" cy="685800"/>
          </a:xfrm>
          <a:prstGeom prst="rect">
            <a:avLst/>
          </a:prstGeom>
          <a:noFill/>
        </p:spPr>
      </p:pic>
      <p:pic>
        <p:nvPicPr>
          <p:cNvPr id="13" name="Picture 3" descr="C:\Users\Лариса\Desktop\анимиация\бабочки\cae22ad696aa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34200" y="6096000"/>
            <a:ext cx="609600" cy="581025"/>
          </a:xfrm>
          <a:prstGeom prst="rect">
            <a:avLst/>
          </a:prstGeom>
          <a:noFill/>
        </p:spPr>
      </p:pic>
      <p:pic>
        <p:nvPicPr>
          <p:cNvPr id="14" name="Picture 3" descr="C:\Users\Лариса\Desktop\анимиация\бабочки\cae22ad696aa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752600" y="6096000"/>
            <a:ext cx="609600" cy="581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2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533400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ПЛАН ВЗАИМОДЕЙСТВИЯ УЧИТЕЛЯ- ЛОГОПЕДА С РОДИТЕЛЯМИ И ВОСПИТАТЕЛЯМИ</a:t>
            </a:r>
          </a:p>
          <a:p>
            <a:pPr lvl="0">
              <a:defRPr/>
            </a:pPr>
            <a:r>
              <a:rPr lang="ru-RU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Разрабатывается  </a:t>
            </a:r>
            <a:r>
              <a:rPr lang="ru-RU" dirty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после определения основных направлений коррекционной работы с детьми на основании полученной в ходе анкетирования информации о речевом уровне детей, потребностей их родителей</a:t>
            </a:r>
            <a:r>
              <a:rPr lang="ru-RU" sz="1600" dirty="0">
                <a:solidFill>
                  <a:prstClr val="white"/>
                </a:solidFill>
                <a:latin typeface="Constantia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2053" name="Picture 5" descr="https://cv01.twirpx.net/0254/0254565.jpg?t=20100927223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619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838200"/>
            <a:ext cx="6953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489815"/>
            <a:ext cx="6953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819650"/>
            <a:ext cx="13843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793" y="4619061"/>
            <a:ext cx="6953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746090"/>
            <a:ext cx="6953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11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24477_html_f3b92ff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62800" y="1295400"/>
            <a:ext cx="12954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Содержимое 5" descr="0_62111_85e3dcf3_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810500" y="5081127"/>
            <a:ext cx="1381125" cy="13811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" y="838200"/>
            <a:ext cx="5257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Тестирование и анкетирование </a:t>
            </a:r>
            <a:endParaRPr lang="ru-RU" sz="2400" b="1" dirty="0" smtClean="0">
              <a:latin typeface="Constantia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Constantia" pitchFamily="18" charset="0"/>
                <a:cs typeface="Times New Roman" pitchFamily="18" charset="0"/>
              </a:rPr>
              <a:t>Позволяет более направленно вести индивидуальную работу с родителями. Анализ анкет позволяет получить дополнительную информацию о развитии каждого ребенка, его интересах и способностях, об участии родителей в воспитании, развитии ребенка , о том, как проходят выходные дни и праздники, каков стиль взаимодействия взрослых с ребенком</a:t>
            </a:r>
            <a:r>
              <a:rPr lang="ru-RU" dirty="0" smtClean="0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Содержимое 5" descr="0_62111_85e3dcf3_S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304800" y="4751899"/>
            <a:ext cx="1381125" cy="1381125"/>
          </a:xfrm>
          <a:prstGeom prst="rect">
            <a:avLst/>
          </a:prstGeom>
        </p:spPr>
      </p:pic>
      <p:pic>
        <p:nvPicPr>
          <p:cNvPr id="1028" name="Picture 4" descr="C:\Users\Лариса\Desktop\анимиация\бабочки\Vlinder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05601" y="5943600"/>
            <a:ext cx="685800" cy="609600"/>
          </a:xfrm>
          <a:prstGeom prst="rect">
            <a:avLst/>
          </a:prstGeom>
          <a:noFill/>
        </p:spPr>
      </p:pic>
      <p:pic>
        <p:nvPicPr>
          <p:cNvPr id="8" name="Picture 4" descr="C:\Users\Лариса\Desktop\анимиация\бабочки\Vlinder8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2314576" y="5272548"/>
            <a:ext cx="695324" cy="685800"/>
          </a:xfrm>
          <a:prstGeom prst="rect">
            <a:avLst/>
          </a:prstGeom>
          <a:noFill/>
        </p:spPr>
      </p:pic>
      <p:pic>
        <p:nvPicPr>
          <p:cNvPr id="9" name="Picture 4" descr="C:\Users\Лариса\Desktop\анимиация\бабочки\Vlinder8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4898923" y="4739148"/>
            <a:ext cx="609600" cy="533400"/>
          </a:xfrm>
          <a:prstGeom prst="rect">
            <a:avLst/>
          </a:prstGeom>
          <a:noFill/>
        </p:spPr>
      </p:pic>
      <p:pic>
        <p:nvPicPr>
          <p:cNvPr id="11" name="Picture 4" descr="C:\Users\Лариса\Desktop\анимиация\бабочки\Vlinder8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5200" y="5943600"/>
            <a:ext cx="695325" cy="533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81000" y="304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Формы взаимодействия    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13" name="Рисунок 12" descr="0536548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248400" y="1676400"/>
            <a:ext cx="12192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80998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Индивидуальные консультации</a:t>
            </a:r>
            <a:r>
              <a:rPr lang="ru-RU" sz="2800" b="1" dirty="0" smtClean="0">
                <a:latin typeface="Constantia" pitchFamily="18" charset="0"/>
              </a:rPr>
              <a:t> </a:t>
            </a:r>
            <a:endParaRPr lang="ru-RU" sz="2800" dirty="0" smtClean="0">
              <a:latin typeface="Constantia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Constantia" pitchFamily="18" charset="0"/>
                <a:cs typeface="Times New Roman" pitchFamily="18" charset="0"/>
              </a:rPr>
              <a:t>На этом этапе работы возможно в корректной форме сообщить родителям о нежелательных тенденциях в речевом развитии ребенка и показать пути их профилактики и коррекции в ДОУ и семье, тем самым формируя у взрослых предпосылки педагогической рефлексии.</a:t>
            </a:r>
          </a:p>
        </p:txBody>
      </p:sp>
      <p:pic>
        <p:nvPicPr>
          <p:cNvPr id="5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762875" y="5476875"/>
            <a:ext cx="1381125" cy="1381125"/>
          </a:xfrm>
          <a:prstGeom prst="rect">
            <a:avLst/>
          </a:prstGeom>
        </p:spPr>
      </p:pic>
      <p:pic>
        <p:nvPicPr>
          <p:cNvPr id="7" name="Рисунок 6" descr="107972424_0_54138_290e5d54_L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24200" y="6248400"/>
            <a:ext cx="3552825" cy="4095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124200" cy="3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3137718" cy="342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799" y="2133600"/>
            <a:ext cx="2743201" cy="345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6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80998"/>
            <a:ext cx="5105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Родительские собрания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Constantia" pitchFamily="18" charset="0"/>
                <a:cs typeface="Times New Roman" pitchFamily="18" charset="0"/>
              </a:rPr>
              <a:t>В ходе родительского собрания родители получают дополнительную информацию об организации логопедической помощи их детям, о результатах обследования, о характере и мере участия родителей в коррекционных занятиях </a:t>
            </a:r>
            <a:endParaRPr lang="ru-RU" sz="2000" i="1" dirty="0" smtClean="0"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5" name="Содержимое 5" descr="0_62111_85e3dcf3_S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459765" y="131813"/>
            <a:ext cx="1381125" cy="1381125"/>
          </a:xfrm>
          <a:prstGeom prst="rect">
            <a:avLst/>
          </a:prstGeom>
        </p:spPr>
      </p:pic>
      <p:pic>
        <p:nvPicPr>
          <p:cNvPr id="7" name="Рисунок 6" descr="107972424_0_54138_290e5d54_L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1215" y="6167437"/>
            <a:ext cx="3552825" cy="409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64" y="2873477"/>
            <a:ext cx="2779135" cy="32939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73477"/>
            <a:ext cx="3012065" cy="329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39977"/>
            <a:ext cx="3352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199" y="4219266"/>
            <a:ext cx="3352801" cy="263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z6723108897">
  <a:themeElements>
    <a:clrScheme name="Другая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raz6723108897</Template>
  <TotalTime>3368</TotalTime>
  <Words>880</Words>
  <Application>Microsoft Office PowerPoint</Application>
  <PresentationFormat>Экран (4:3)</PresentationFormat>
  <Paragraphs>92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raz6723108897</vt:lpstr>
      <vt:lpstr>Презентация PowerPoint</vt:lpstr>
      <vt:lpstr>АКТУАЛЬНОСТЬ РАБОТЫ</vt:lpstr>
      <vt:lpstr>Презентация PowerPoint</vt:lpstr>
      <vt:lpstr>Этапы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Речевые праздники «Встречаем гостей»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Надежда</cp:lastModifiedBy>
  <cp:revision>304</cp:revision>
  <dcterms:created xsi:type="dcterms:W3CDTF">2015-01-12T20:45:54Z</dcterms:created>
  <dcterms:modified xsi:type="dcterms:W3CDTF">2021-01-26T11:33:51Z</dcterms:modified>
</cp:coreProperties>
</file>