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8" r:id="rId6"/>
    <p:sldId id="279" r:id="rId7"/>
    <p:sldId id="275" r:id="rId8"/>
    <p:sldId id="277" r:id="rId9"/>
    <p:sldId id="276" r:id="rId10"/>
    <p:sldId id="262" r:id="rId11"/>
    <p:sldId id="264" r:id="rId12"/>
    <p:sldId id="265" r:id="rId13"/>
    <p:sldId id="266" r:id="rId14"/>
    <p:sldId id="267" r:id="rId15"/>
    <p:sldId id="268" r:id="rId16"/>
    <p:sldId id="280" r:id="rId17"/>
    <p:sldId id="269" r:id="rId18"/>
    <p:sldId id="270" r:id="rId19"/>
    <p:sldId id="271" r:id="rId20"/>
    <p:sldId id="274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115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0B2BD-9E2A-4BFF-A033-FAC52782CDCE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700F0-B0C6-461C-8EF6-E7D658380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548680"/>
            <a:ext cx="4716016" cy="72008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Герберт Спенсер:</a:t>
            </a:r>
            <a:endParaRPr lang="ru-RU" sz="4800" dirty="0"/>
          </a:p>
        </p:txBody>
      </p:sp>
      <p:pic>
        <p:nvPicPr>
          <p:cNvPr id="12" name="Содержимое 11" descr="Herbert_Spenc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16016" y="273050"/>
            <a:ext cx="4104456" cy="6251575"/>
          </a:xfrm>
        </p:spPr>
      </p:pic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>
          <a:xfrm>
            <a:off x="323528" y="1196752"/>
            <a:ext cx="4320480" cy="5327873"/>
          </a:xfrm>
        </p:spPr>
        <p:txBody>
          <a:bodyPr>
            <a:noAutofit/>
          </a:bodyPr>
          <a:lstStyle/>
          <a:p>
            <a:r>
              <a:rPr lang="ru-RU" sz="3800" b="1" i="1" dirty="0" smtClean="0"/>
              <a:t>Дороги не те знания, которые откладываются   в мозгу, как жир, дороги те, которые превращаются в умственные мышцы!</a:t>
            </a:r>
            <a:endParaRPr lang="ru-RU" sz="3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Решить уравнения: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000" b="1" i="1" dirty="0" smtClean="0"/>
              <a:t>5</a:t>
            </a:r>
            <a:r>
              <a:rPr lang="en-US" sz="5000" b="1" i="1" dirty="0" smtClean="0"/>
              <a:t>x</a:t>
            </a:r>
            <a:r>
              <a:rPr lang="ru-RU" sz="5000" b="1" i="1" baseline="30000" dirty="0" smtClean="0"/>
              <a:t>2</a:t>
            </a:r>
            <a:r>
              <a:rPr lang="ru-RU" sz="5000" b="1" i="1" dirty="0" smtClean="0"/>
              <a:t> – 8</a:t>
            </a:r>
            <a:r>
              <a:rPr lang="en-US" sz="5000" b="1" i="1" dirty="0" smtClean="0"/>
              <a:t>x</a:t>
            </a:r>
            <a:r>
              <a:rPr lang="ru-RU" sz="5000" b="1" i="1" dirty="0" smtClean="0"/>
              <a:t> + 3=0    5-8+3=0     1 ; 3/5 </a:t>
            </a:r>
          </a:p>
          <a:p>
            <a:pPr>
              <a:buNone/>
            </a:pPr>
            <a:r>
              <a:rPr lang="ru-RU" sz="5000" b="1" i="1" dirty="0" smtClean="0"/>
              <a:t>6</a:t>
            </a:r>
            <a:r>
              <a:rPr lang="en-US" sz="5000" b="1" i="1" dirty="0" smtClean="0"/>
              <a:t>x</a:t>
            </a:r>
            <a:r>
              <a:rPr lang="ru-RU" sz="5000" b="1" i="1" baseline="30000" dirty="0" smtClean="0"/>
              <a:t>2</a:t>
            </a:r>
            <a:r>
              <a:rPr lang="ru-RU" sz="5000" b="1" i="1" dirty="0" smtClean="0"/>
              <a:t> – 7</a:t>
            </a:r>
            <a:r>
              <a:rPr lang="en-US" sz="5000" b="1" i="1" dirty="0" smtClean="0"/>
              <a:t>x</a:t>
            </a:r>
            <a:r>
              <a:rPr lang="ru-RU" sz="5000" b="1" i="1" dirty="0" smtClean="0"/>
              <a:t> + 1=0    6-7+1=0     1 ; 1/6</a:t>
            </a:r>
          </a:p>
          <a:p>
            <a:pPr>
              <a:buNone/>
            </a:pPr>
            <a:r>
              <a:rPr lang="ru-RU" sz="5000" b="1" i="1" dirty="0" smtClean="0"/>
              <a:t>2</a:t>
            </a:r>
            <a:r>
              <a:rPr lang="en-US" sz="5000" b="1" i="1" dirty="0" smtClean="0"/>
              <a:t>x</a:t>
            </a:r>
            <a:r>
              <a:rPr lang="ru-RU" sz="5000" b="1" i="1" baseline="30000" dirty="0" smtClean="0"/>
              <a:t>2 </a:t>
            </a:r>
            <a:r>
              <a:rPr lang="ru-RU" sz="5000" b="1" i="1" dirty="0" smtClean="0"/>
              <a:t>– 7</a:t>
            </a:r>
            <a:r>
              <a:rPr lang="en-US" sz="5000" b="1" i="1" dirty="0" smtClean="0"/>
              <a:t>x</a:t>
            </a:r>
            <a:r>
              <a:rPr lang="ru-RU" sz="5000" b="1" i="1" dirty="0" smtClean="0"/>
              <a:t> + 5=0     2-7+5=0    1 ; 5/2</a:t>
            </a:r>
            <a:endParaRPr lang="ru-RU" sz="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251520" y="1268761"/>
            <a:ext cx="8496944" cy="1872207"/>
          </a:xfrm>
        </p:spPr>
        <p:txBody>
          <a:bodyPr>
            <a:normAutofit/>
          </a:bodyPr>
          <a:lstStyle/>
          <a:p>
            <a:r>
              <a:rPr lang="ru-RU" sz="6000" b="1" i="1" dirty="0" smtClean="0"/>
              <a:t>Если а + в + с = 0 , то</a:t>
            </a:r>
            <a:endParaRPr lang="ru-RU" sz="6000" b="1" i="1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368752" cy="2497832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355976" y="3284984"/>
          <a:ext cx="3165776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Уравнение" r:id="rId3" imgW="419040" imgH="228600" progId="Equation.3">
                  <p:embed/>
                </p:oleObj>
              </mc:Choice>
              <mc:Fallback>
                <p:oleObj name="Уравнение" r:id="rId3" imgW="4190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284984"/>
                        <a:ext cx="3165776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835696" y="3428999"/>
          <a:ext cx="2162252" cy="1267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Уравнение" r:id="rId5" imgW="368280" imgH="215640" progId="Equation.3">
                  <p:embed/>
                </p:oleObj>
              </mc:Choice>
              <mc:Fallback>
                <p:oleObj name="Уравнение" r:id="rId5" imgW="36828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428999"/>
                        <a:ext cx="2162252" cy="12675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Решите устно: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7560840" cy="50405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5400" b="1" i="1" dirty="0" smtClean="0"/>
              <a:t>			</a:t>
            </a:r>
            <a:r>
              <a:rPr lang="ru-RU" sz="6300" b="1" i="1" dirty="0" smtClean="0"/>
              <a:t>23x</a:t>
            </a:r>
            <a:r>
              <a:rPr lang="ru-RU" sz="6300" b="1" i="1" baseline="30000" dirty="0" smtClean="0"/>
              <a:t>2 </a:t>
            </a:r>
            <a:r>
              <a:rPr lang="ru-RU" sz="6300" b="1" i="1" dirty="0" smtClean="0"/>
              <a:t>+ 16</a:t>
            </a:r>
            <a:r>
              <a:rPr lang="en-US" sz="6300" b="1" i="1" dirty="0" smtClean="0"/>
              <a:t>x</a:t>
            </a:r>
            <a:r>
              <a:rPr lang="ru-RU" sz="6300" b="1" i="1" dirty="0" smtClean="0"/>
              <a:t> – 39 </a:t>
            </a:r>
            <a:r>
              <a:rPr lang="ru-RU" sz="6400" b="1" i="1" dirty="0" smtClean="0"/>
              <a:t>= 0		</a:t>
            </a:r>
          </a:p>
          <a:p>
            <a:pPr>
              <a:buNone/>
            </a:pPr>
            <a:r>
              <a:rPr lang="ru-RU" sz="6400" b="1" i="1" dirty="0" smtClean="0"/>
              <a:t>				   1 ; -</a:t>
            </a:r>
            <a:r>
              <a:rPr lang="ru-RU" sz="6400" b="1" i="1" dirty="0" smtClean="0"/>
              <a:t>39/23</a:t>
            </a:r>
            <a:endParaRPr lang="ru-RU" sz="6400" b="1" i="1" dirty="0" smtClean="0"/>
          </a:p>
          <a:p>
            <a:pPr>
              <a:buNone/>
            </a:pPr>
            <a:r>
              <a:rPr lang="ru-RU" sz="6400" b="1" i="1" dirty="0" smtClean="0"/>
              <a:t>              5</a:t>
            </a:r>
            <a:r>
              <a:rPr lang="en-US" sz="6400" b="1" i="1" dirty="0" smtClean="0"/>
              <a:t>x</a:t>
            </a:r>
            <a:r>
              <a:rPr lang="ru-RU" sz="6400" b="1" i="1" baseline="30000" dirty="0" smtClean="0"/>
              <a:t>2</a:t>
            </a:r>
            <a:r>
              <a:rPr lang="ru-RU" sz="6400" b="1" i="1" dirty="0" smtClean="0"/>
              <a:t> - 12</a:t>
            </a:r>
            <a:r>
              <a:rPr lang="en-US" sz="6400" b="1" i="1" dirty="0" smtClean="0"/>
              <a:t>x</a:t>
            </a:r>
            <a:r>
              <a:rPr lang="ru-RU" sz="6400" b="1" i="1" dirty="0" smtClean="0"/>
              <a:t> + 7 = 0</a:t>
            </a:r>
          </a:p>
          <a:p>
            <a:pPr>
              <a:buNone/>
            </a:pPr>
            <a:r>
              <a:rPr lang="ru-RU" sz="6400" b="1" i="1" dirty="0" smtClean="0"/>
              <a:t>		                 1 ; 7/5</a:t>
            </a:r>
          </a:p>
          <a:p>
            <a:pPr>
              <a:buNone/>
            </a:pPr>
            <a:r>
              <a:rPr lang="ru-RU" sz="6400" b="1" i="1" dirty="0" smtClean="0"/>
              <a:t>             13</a:t>
            </a:r>
            <a:r>
              <a:rPr lang="en-US" sz="6400" b="1" i="1" dirty="0" smtClean="0"/>
              <a:t>x</a:t>
            </a:r>
            <a:r>
              <a:rPr lang="ru-RU" sz="6400" b="1" i="1" baseline="30000" dirty="0" smtClean="0"/>
              <a:t>2 </a:t>
            </a:r>
            <a:r>
              <a:rPr lang="ru-RU" sz="6400" b="1" i="1" dirty="0" smtClean="0"/>
              <a:t>- 28</a:t>
            </a:r>
            <a:r>
              <a:rPr lang="en-US" sz="6400" b="1" i="1" dirty="0" smtClean="0"/>
              <a:t>x</a:t>
            </a:r>
            <a:r>
              <a:rPr lang="ru-RU" sz="6400" b="1" i="1" dirty="0" smtClean="0"/>
              <a:t> + 15 = 0</a:t>
            </a:r>
          </a:p>
          <a:p>
            <a:pPr>
              <a:buNone/>
            </a:pPr>
            <a:r>
              <a:rPr lang="ru-RU" sz="6400" b="1" i="1" dirty="0" smtClean="0"/>
              <a:t>		                1 ; 15/13</a:t>
            </a:r>
          </a:p>
          <a:p>
            <a:pPr>
              <a:buNone/>
            </a:pPr>
            <a:r>
              <a:rPr lang="ru-RU" sz="6400" b="1" i="1" dirty="0" smtClean="0"/>
              <a:t>	</a:t>
            </a:r>
            <a:endParaRPr lang="ru-RU" sz="6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440160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Решить уравнения: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1044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000" b="1" i="1" dirty="0" smtClean="0"/>
              <a:t>		</a:t>
            </a:r>
            <a:r>
              <a:rPr lang="ru-RU" sz="5800" b="1" i="1" dirty="0" smtClean="0"/>
              <a:t>	</a:t>
            </a:r>
            <a:r>
              <a:rPr lang="ru-RU" sz="6000" b="1" i="1" dirty="0" smtClean="0"/>
              <a:t>	9x</a:t>
            </a:r>
            <a:r>
              <a:rPr lang="ru-RU" sz="6000" b="1" i="1" baseline="30000" dirty="0" smtClean="0"/>
              <a:t>2 </a:t>
            </a:r>
            <a:r>
              <a:rPr lang="ru-RU" sz="6000" b="1" i="1" dirty="0" smtClean="0"/>
              <a:t>+ 11</a:t>
            </a:r>
            <a:r>
              <a:rPr lang="en-US" sz="6000" b="1" i="1" dirty="0" smtClean="0"/>
              <a:t>x</a:t>
            </a:r>
            <a:r>
              <a:rPr lang="ru-RU" sz="6000" b="1" i="1" dirty="0" smtClean="0"/>
              <a:t> + 2=0      </a:t>
            </a:r>
          </a:p>
          <a:p>
            <a:pPr>
              <a:buNone/>
            </a:pPr>
            <a:r>
              <a:rPr lang="ru-RU" sz="5000" b="1" i="1" dirty="0" smtClean="0"/>
              <a:t>			           </a:t>
            </a:r>
            <a:r>
              <a:rPr lang="ru-RU" sz="5000" b="1" i="1" dirty="0"/>
              <a:t> -1  ;  -</a:t>
            </a:r>
            <a:r>
              <a:rPr lang="ru-RU" sz="5000" b="1" i="1" dirty="0" smtClean="0"/>
              <a:t>2/9</a:t>
            </a:r>
            <a:endParaRPr lang="ru-RU" sz="5000" b="1" i="1" dirty="0"/>
          </a:p>
          <a:p>
            <a:pPr>
              <a:buNone/>
            </a:pPr>
            <a:r>
              <a:rPr lang="ru-RU" sz="5400" b="1" i="1" dirty="0" smtClean="0"/>
              <a:t>				   9 + 2 = 11	</a:t>
            </a:r>
          </a:p>
          <a:p>
            <a:pPr>
              <a:buNone/>
            </a:pPr>
            <a:r>
              <a:rPr lang="ru-RU" sz="5400" b="1" i="1" dirty="0" smtClean="0"/>
              <a:t>		</a:t>
            </a:r>
            <a:r>
              <a:rPr lang="ru-RU" sz="5000" b="1" i="1" dirty="0" smtClean="0"/>
              <a:t>	       </a:t>
            </a:r>
            <a:endParaRPr lang="ru-RU" sz="5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/>
              <a:t> </a:t>
            </a:r>
            <a:r>
              <a:rPr lang="ru-RU" sz="6000" b="1" i="1" dirty="0"/>
              <a:t>Решить уравнения:</a:t>
            </a:r>
            <a:br>
              <a:rPr lang="ru-RU" sz="6000" b="1" i="1" dirty="0"/>
            </a:br>
            <a:r>
              <a:rPr lang="ru-RU" sz="6000" b="1" i="1" dirty="0"/>
              <a:t>4</a:t>
            </a:r>
            <a:r>
              <a:rPr lang="en-US" sz="6000" b="1" i="1" dirty="0" smtClean="0"/>
              <a:t>x</a:t>
            </a:r>
            <a:r>
              <a:rPr lang="ru-RU" sz="6000" b="1" i="1" baseline="30000" dirty="0" smtClean="0"/>
              <a:t>2</a:t>
            </a:r>
            <a:r>
              <a:rPr lang="ru-RU" sz="6000" b="1" i="1" dirty="0" smtClean="0"/>
              <a:t> +  </a:t>
            </a:r>
            <a:r>
              <a:rPr lang="en-US" sz="6000" b="1" i="1" dirty="0" smtClean="0"/>
              <a:t>x</a:t>
            </a:r>
            <a:r>
              <a:rPr lang="ru-RU" sz="6000" b="1" i="1" dirty="0" smtClean="0"/>
              <a:t> – 3  = 0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i="1" dirty="0" smtClean="0"/>
              <a:t> 				-1 ; 3/4    </a:t>
            </a:r>
          </a:p>
          <a:p>
            <a:pPr>
              <a:buNone/>
            </a:pPr>
            <a:r>
              <a:rPr lang="ru-RU" sz="5400" dirty="0" smtClean="0"/>
              <a:t>				</a:t>
            </a:r>
            <a:r>
              <a:rPr lang="ru-RU" sz="5400" b="1" dirty="0" smtClean="0"/>
              <a:t>4 </a:t>
            </a:r>
            <a:r>
              <a:rPr lang="ru-RU" sz="5400" b="1" dirty="0"/>
              <a:t>- 3= 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797996"/>
            <a:ext cx="59046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    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sz="6000" b="1" i="1" dirty="0"/>
              <a:t>Решить уравнения:</a:t>
            </a:r>
            <a:br>
              <a:rPr lang="ru-RU" sz="6000" b="1" i="1" dirty="0"/>
            </a:br>
            <a:r>
              <a:rPr lang="ru-RU" sz="6000" b="1" i="1" dirty="0"/>
              <a:t>5</a:t>
            </a:r>
            <a:r>
              <a:rPr lang="en-US" sz="6000" b="1" i="1" dirty="0" smtClean="0"/>
              <a:t>x</a:t>
            </a:r>
            <a:r>
              <a:rPr lang="ru-RU" sz="6000" b="1" i="1" baseline="30000" dirty="0" smtClean="0"/>
              <a:t>2</a:t>
            </a:r>
            <a:r>
              <a:rPr lang="ru-RU" sz="6000" b="1" i="1" dirty="0" smtClean="0"/>
              <a:t>– 4</a:t>
            </a:r>
            <a:r>
              <a:rPr lang="en-US" sz="6000" b="1" i="1" dirty="0" smtClean="0"/>
              <a:t>x</a:t>
            </a:r>
            <a:r>
              <a:rPr lang="ru-RU" sz="6000" b="1" i="1" dirty="0" smtClean="0"/>
              <a:t> – 9=0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i="1" dirty="0" smtClean="0"/>
              <a:t>				-1 ; 9/5 </a:t>
            </a:r>
          </a:p>
          <a:p>
            <a:pPr>
              <a:buNone/>
            </a:pPr>
            <a:r>
              <a:rPr lang="ru-RU" sz="5400" b="1" i="1" dirty="0"/>
              <a:t>	</a:t>
            </a:r>
            <a:r>
              <a:rPr lang="ru-RU" sz="5400" b="1" i="1" dirty="0" smtClean="0"/>
              <a:t>		     5 </a:t>
            </a:r>
            <a:r>
              <a:rPr lang="ru-RU" sz="5400" b="1" i="1" dirty="0"/>
              <a:t>-9 = - 4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Решить уравнения: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00200"/>
            <a:ext cx="853244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i="1" dirty="0" smtClean="0"/>
              <a:t>9x</a:t>
            </a:r>
            <a:r>
              <a:rPr lang="ru-RU" sz="4400" b="1" i="1" baseline="30000" dirty="0"/>
              <a:t>2</a:t>
            </a:r>
            <a:r>
              <a:rPr lang="en-US" sz="4400" b="1" i="1" dirty="0" smtClean="0"/>
              <a:t> </a:t>
            </a:r>
            <a:r>
              <a:rPr lang="en-US" sz="4400" b="1" i="1" dirty="0"/>
              <a:t>+ 11x + </a:t>
            </a:r>
            <a:r>
              <a:rPr lang="en-US" sz="4400" b="1" i="1" dirty="0" smtClean="0"/>
              <a:t>2=0</a:t>
            </a:r>
            <a:r>
              <a:rPr lang="ru-RU" sz="4400" b="1" i="1" dirty="0" smtClean="0"/>
              <a:t>  </a:t>
            </a:r>
            <a:r>
              <a:rPr lang="en-US" sz="4400" b="1" i="1" dirty="0" smtClean="0"/>
              <a:t> </a:t>
            </a:r>
            <a:r>
              <a:rPr lang="ru-RU" sz="4400" b="1" i="1" dirty="0" smtClean="0"/>
              <a:t> </a:t>
            </a:r>
            <a:r>
              <a:rPr lang="en-US" sz="4400" b="1" i="1" dirty="0" smtClean="0"/>
              <a:t>9+2=</a:t>
            </a:r>
            <a:r>
              <a:rPr lang="ru-RU" sz="4400" b="1" i="1" dirty="0" smtClean="0"/>
              <a:t>1</a:t>
            </a:r>
            <a:r>
              <a:rPr lang="en-US" sz="4400" b="1" i="1" dirty="0" smtClean="0"/>
              <a:t>1</a:t>
            </a:r>
            <a:r>
              <a:rPr lang="ru-RU" sz="4400" b="1" i="1" dirty="0" smtClean="0"/>
              <a:t>     </a:t>
            </a:r>
            <a:r>
              <a:rPr lang="en-US" sz="4400" b="1" i="1" dirty="0" smtClean="0"/>
              <a:t>-1;-</a:t>
            </a:r>
            <a:r>
              <a:rPr lang="en-US" sz="4400" b="1" i="1" dirty="0"/>
              <a:t>2/9</a:t>
            </a:r>
            <a:endParaRPr lang="ru-RU" sz="4400" b="1" i="1" dirty="0" smtClean="0"/>
          </a:p>
          <a:p>
            <a:pPr>
              <a:buNone/>
            </a:pPr>
            <a:r>
              <a:rPr lang="en-US" sz="4400" b="1" i="1" dirty="0" smtClean="0"/>
              <a:t>4x</a:t>
            </a:r>
            <a:r>
              <a:rPr lang="ru-RU" sz="4400" b="1" i="1" baseline="30000" dirty="0"/>
              <a:t>2</a:t>
            </a:r>
            <a:r>
              <a:rPr lang="en-US" sz="4400" b="1" i="1" dirty="0" smtClean="0"/>
              <a:t> </a:t>
            </a:r>
            <a:r>
              <a:rPr lang="en-US" sz="4400" b="1" i="1" dirty="0"/>
              <a:t>+  x – 3  = </a:t>
            </a:r>
            <a:r>
              <a:rPr lang="en-US" sz="4400" b="1" i="1" dirty="0" smtClean="0"/>
              <a:t>0</a:t>
            </a:r>
            <a:r>
              <a:rPr lang="ru-RU" sz="4400" b="1" i="1" dirty="0"/>
              <a:t>    </a:t>
            </a:r>
            <a:r>
              <a:rPr lang="ru-RU" sz="4400" b="1" i="1" dirty="0" smtClean="0"/>
              <a:t> 4-3 = 1</a:t>
            </a:r>
            <a:r>
              <a:rPr lang="ru-RU" sz="4400" b="1" i="1" dirty="0"/>
              <a:t> </a:t>
            </a:r>
            <a:r>
              <a:rPr lang="ru-RU" sz="4400" b="1" i="1" dirty="0" smtClean="0"/>
              <a:t>    -</a:t>
            </a:r>
            <a:r>
              <a:rPr lang="ru-RU" sz="4400" b="1" i="1" dirty="0"/>
              <a:t>1 ; 3/4 </a:t>
            </a:r>
          </a:p>
          <a:p>
            <a:pPr>
              <a:buNone/>
            </a:pPr>
            <a:r>
              <a:rPr lang="ru-RU" sz="4400" b="1" i="1" dirty="0"/>
              <a:t>5</a:t>
            </a:r>
            <a:r>
              <a:rPr lang="en-US" sz="4400" b="1" i="1" dirty="0" smtClean="0"/>
              <a:t>x</a:t>
            </a:r>
            <a:r>
              <a:rPr lang="ru-RU" sz="4400" b="1" i="1" baseline="30000" dirty="0" smtClean="0"/>
              <a:t>2 </a:t>
            </a:r>
            <a:r>
              <a:rPr lang="ru-RU" sz="4400" b="1" i="1" dirty="0" smtClean="0"/>
              <a:t>– </a:t>
            </a:r>
            <a:r>
              <a:rPr lang="ru-RU" sz="4400" b="1" i="1" dirty="0" smtClean="0"/>
              <a:t>4</a:t>
            </a:r>
            <a:r>
              <a:rPr lang="en-US" sz="4400" b="1" i="1" dirty="0" smtClean="0"/>
              <a:t>x</a:t>
            </a:r>
            <a:r>
              <a:rPr lang="ru-RU" sz="4400" b="1" i="1" dirty="0" smtClean="0"/>
              <a:t> - 9=0        </a:t>
            </a:r>
            <a:r>
              <a:rPr lang="ru-RU" sz="4400" b="1" i="1" dirty="0" smtClean="0"/>
              <a:t>5</a:t>
            </a:r>
            <a:r>
              <a:rPr lang="ru-RU" sz="4400" b="1" i="1" dirty="0" smtClean="0"/>
              <a:t>-9= -</a:t>
            </a:r>
            <a:r>
              <a:rPr lang="ru-RU" sz="4400" b="1" i="1" dirty="0"/>
              <a:t>4    </a:t>
            </a:r>
            <a:r>
              <a:rPr lang="ru-RU" sz="4400" b="1" i="1" dirty="0" smtClean="0"/>
              <a:t> -</a:t>
            </a:r>
            <a:r>
              <a:rPr lang="ru-RU" sz="4400" b="1" i="1" dirty="0"/>
              <a:t>1 ; 9/5 </a:t>
            </a:r>
          </a:p>
        </p:txBody>
      </p:sp>
    </p:spTree>
    <p:extLst>
      <p:ext uri="{BB962C8B-B14F-4D97-AF65-F5344CB8AC3E}">
        <p14:creationId xmlns:p14="http://schemas.microsoft.com/office/powerpoint/2010/main" val="1077285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728192"/>
          </a:xfrm>
        </p:spPr>
        <p:txBody>
          <a:bodyPr>
            <a:normAutofit/>
          </a:bodyPr>
          <a:lstStyle/>
          <a:p>
            <a:r>
              <a:rPr lang="ru-RU" sz="6000" b="1" i="1" dirty="0" smtClean="0"/>
              <a:t>Если   а + с = в  ,  то</a:t>
            </a:r>
            <a:endParaRPr lang="ru-RU" sz="6000" dirty="0"/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827584" y="3429000"/>
          <a:ext cx="3168352" cy="1455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Уравнение" r:id="rId3" imgW="469800" imgH="215640" progId="Equation.3">
                  <p:embed/>
                </p:oleObj>
              </mc:Choice>
              <mc:Fallback>
                <p:oleObj name="Уравнение" r:id="rId3" imgW="469800" imgH="21564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429000"/>
                        <a:ext cx="3168352" cy="1455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148064" y="2852936"/>
          <a:ext cx="3296110" cy="237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Уравнение" r:id="rId5" imgW="545760" imgH="393480" progId="Equation.3">
                  <p:embed/>
                </p:oleObj>
              </mc:Choice>
              <mc:Fallback>
                <p:oleObj name="Уравнение" r:id="rId5" imgW="5457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2852936"/>
                        <a:ext cx="3296110" cy="23762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/>
              <a:t>Решить устно: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200" b="1" i="1" dirty="0" smtClean="0"/>
              <a:t>           11</a:t>
            </a:r>
            <a:r>
              <a:rPr lang="en-US" sz="5200" b="1" i="1" dirty="0" smtClean="0"/>
              <a:t>x</a:t>
            </a:r>
            <a:r>
              <a:rPr lang="ru-RU" sz="5200" b="1" i="1" baseline="30000" dirty="0" smtClean="0"/>
              <a:t>2 </a:t>
            </a:r>
            <a:r>
              <a:rPr lang="ru-RU" sz="5200" b="1" i="1" dirty="0" smtClean="0"/>
              <a:t>+ 27</a:t>
            </a:r>
            <a:r>
              <a:rPr lang="en-US" sz="5200" b="1" i="1" dirty="0" smtClean="0"/>
              <a:t>x</a:t>
            </a:r>
            <a:r>
              <a:rPr lang="ru-RU" sz="5200" b="1" i="1" dirty="0" smtClean="0"/>
              <a:t> + 16 = 0	</a:t>
            </a:r>
          </a:p>
          <a:p>
            <a:pPr>
              <a:buNone/>
            </a:pPr>
            <a:r>
              <a:rPr lang="ru-RU" sz="5200" i="1" dirty="0" smtClean="0"/>
              <a:t>               -1 ; -16/11</a:t>
            </a:r>
          </a:p>
          <a:p>
            <a:pPr>
              <a:buNone/>
            </a:pPr>
            <a:r>
              <a:rPr lang="ru-RU" sz="5200" b="1" i="1" dirty="0" smtClean="0"/>
              <a:t>            8</a:t>
            </a:r>
            <a:r>
              <a:rPr lang="en-US" sz="5200" b="1" i="1" dirty="0" smtClean="0"/>
              <a:t>x</a:t>
            </a:r>
            <a:r>
              <a:rPr lang="ru-RU" sz="5200" b="1" i="1" baseline="30000" dirty="0" smtClean="0"/>
              <a:t>2 </a:t>
            </a:r>
            <a:r>
              <a:rPr lang="ru-RU" sz="5200" b="1" i="1" dirty="0" smtClean="0"/>
              <a:t>– 7</a:t>
            </a:r>
            <a:r>
              <a:rPr lang="en-US" sz="5200" b="1" i="1" dirty="0" smtClean="0"/>
              <a:t>x</a:t>
            </a:r>
            <a:r>
              <a:rPr lang="ru-RU" sz="5200" b="1" i="1" dirty="0" smtClean="0"/>
              <a:t> – 15 = 0</a:t>
            </a:r>
          </a:p>
          <a:p>
            <a:pPr>
              <a:buNone/>
            </a:pPr>
            <a:r>
              <a:rPr lang="ru-RU" sz="5200" b="1" dirty="0" smtClean="0"/>
              <a:t>			</a:t>
            </a:r>
            <a:r>
              <a:rPr lang="ru-RU" sz="5200" dirty="0" smtClean="0"/>
              <a:t>    -1 ; 15/8</a:t>
            </a:r>
          </a:p>
          <a:p>
            <a:pPr>
              <a:buNone/>
            </a:pPr>
            <a:r>
              <a:rPr lang="ru-RU" sz="5200" b="1" i="1" dirty="0" smtClean="0"/>
              <a:t>            9</a:t>
            </a:r>
            <a:r>
              <a:rPr lang="en-US" sz="5200" b="1" i="1" dirty="0" smtClean="0"/>
              <a:t>x</a:t>
            </a:r>
            <a:r>
              <a:rPr lang="ru-RU" sz="5200" b="1" i="1" baseline="30000" dirty="0" smtClean="0"/>
              <a:t>2 </a:t>
            </a:r>
            <a:r>
              <a:rPr lang="ru-RU" sz="5200" b="1" i="1" dirty="0" smtClean="0"/>
              <a:t>+ 10</a:t>
            </a:r>
            <a:r>
              <a:rPr lang="en-US" sz="5200" b="1" i="1" dirty="0" smtClean="0"/>
              <a:t>x</a:t>
            </a:r>
            <a:r>
              <a:rPr lang="ru-RU" sz="5200" b="1" i="1" dirty="0" smtClean="0"/>
              <a:t> + 1=0</a:t>
            </a:r>
          </a:p>
          <a:p>
            <a:pPr>
              <a:buNone/>
            </a:pPr>
            <a:r>
              <a:rPr lang="ru-RU" sz="5200" b="1" i="1" dirty="0" smtClean="0"/>
              <a:t>              </a:t>
            </a:r>
            <a:r>
              <a:rPr lang="ru-RU" sz="5200" i="1" dirty="0" smtClean="0"/>
              <a:t>   -1 ;  -1/9</a:t>
            </a:r>
          </a:p>
          <a:p>
            <a:pPr>
              <a:buNone/>
            </a:pPr>
            <a:endParaRPr lang="ru-RU" sz="5400" b="1" i="1" dirty="0" smtClean="0"/>
          </a:p>
          <a:p>
            <a:pPr>
              <a:buNone/>
            </a:pPr>
            <a:endParaRPr lang="ru-RU" sz="5400" b="1" i="1" dirty="0" smtClean="0"/>
          </a:p>
          <a:p>
            <a:pPr>
              <a:buNone/>
            </a:pP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68152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Самостоятельная работа:</a:t>
            </a:r>
            <a:endParaRPr lang="ru-RU" sz="5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55576" y="1484784"/>
            <a:ext cx="3960440" cy="4641379"/>
          </a:xfrm>
        </p:spPr>
        <p:txBody>
          <a:bodyPr/>
          <a:lstStyle/>
          <a:p>
            <a:pPr marL="514350" indent="-514350">
              <a:buAutoNum type="arabicParenR"/>
            </a:pPr>
            <a:endParaRPr lang="ru-RU" b="1" i="1" dirty="0" smtClean="0"/>
          </a:p>
          <a:p>
            <a:pPr marL="514350" indent="-514350">
              <a:buNone/>
            </a:pPr>
            <a:r>
              <a:rPr lang="ru-RU" b="1" i="1" dirty="0" smtClean="0"/>
              <a:t> 		В -1 </a:t>
            </a:r>
          </a:p>
          <a:p>
            <a:pPr marL="514350" indent="-514350">
              <a:buAutoNum type="arabicParenR"/>
            </a:pPr>
            <a:r>
              <a:rPr lang="en-US" b="1" i="1" dirty="0" smtClean="0"/>
              <a:t>x</a:t>
            </a:r>
            <a:r>
              <a:rPr lang="ru-RU" b="1" i="1" baseline="30000" dirty="0" smtClean="0"/>
              <a:t>2 </a:t>
            </a:r>
            <a:r>
              <a:rPr lang="ru-RU" b="1" i="1" dirty="0" smtClean="0"/>
              <a:t>+ 15</a:t>
            </a:r>
            <a:r>
              <a:rPr lang="en-US" b="1" i="1" dirty="0" smtClean="0"/>
              <a:t>x</a:t>
            </a:r>
            <a:r>
              <a:rPr lang="ru-RU" b="1" i="1" dirty="0" smtClean="0"/>
              <a:t> – 16  = 0</a:t>
            </a:r>
          </a:p>
          <a:p>
            <a:pPr marL="514350" indent="-514350">
              <a:buNone/>
            </a:pPr>
            <a:r>
              <a:rPr lang="ru-RU" b="1" i="1" dirty="0" smtClean="0"/>
              <a:t>2)  5</a:t>
            </a:r>
            <a:r>
              <a:rPr lang="en-US" b="1" i="1" dirty="0" smtClean="0"/>
              <a:t>x</a:t>
            </a:r>
            <a:r>
              <a:rPr lang="ru-RU" b="1" i="1" baseline="30000" dirty="0" smtClean="0"/>
              <a:t>2 </a:t>
            </a:r>
            <a:r>
              <a:rPr lang="ru-RU" b="1" i="1" dirty="0" smtClean="0"/>
              <a:t>+ </a:t>
            </a:r>
            <a:r>
              <a:rPr lang="en-US" b="1" i="1" dirty="0" smtClean="0"/>
              <a:t>x</a:t>
            </a:r>
            <a:r>
              <a:rPr lang="ru-RU" b="1" i="1" dirty="0" smtClean="0"/>
              <a:t> – 6 = 0</a:t>
            </a:r>
          </a:p>
          <a:p>
            <a:pPr marL="514350" indent="-514350">
              <a:buNone/>
            </a:pPr>
            <a:r>
              <a:rPr lang="ru-RU" b="1" i="1" dirty="0" smtClean="0"/>
              <a:t>3)  2х</a:t>
            </a:r>
            <a:r>
              <a:rPr lang="ru-RU" b="1" i="1" baseline="30000" dirty="0" smtClean="0"/>
              <a:t>2</a:t>
            </a:r>
            <a:r>
              <a:rPr lang="ru-RU" b="1" i="1" dirty="0" smtClean="0"/>
              <a:t> - </a:t>
            </a:r>
            <a:r>
              <a:rPr lang="ru-RU" b="1" i="1" dirty="0"/>
              <a:t>х</a:t>
            </a:r>
            <a:r>
              <a:rPr lang="ru-RU" b="1" i="1" dirty="0" smtClean="0"/>
              <a:t> – 3 = 0</a:t>
            </a:r>
          </a:p>
          <a:p>
            <a:pPr marL="514350" indent="-514350">
              <a:buNone/>
            </a:pPr>
            <a:r>
              <a:rPr lang="ru-RU" b="1" i="1" dirty="0" smtClean="0"/>
              <a:t>4) 4</a:t>
            </a:r>
            <a:r>
              <a:rPr lang="en-US" b="1" i="1" dirty="0" smtClean="0"/>
              <a:t>x</a:t>
            </a:r>
            <a:r>
              <a:rPr lang="ru-RU" b="1" i="1" baseline="30000" dirty="0" smtClean="0"/>
              <a:t>2</a:t>
            </a:r>
            <a:r>
              <a:rPr lang="ru-RU" b="1" i="1" dirty="0" smtClean="0"/>
              <a:t> + 7</a:t>
            </a:r>
            <a:r>
              <a:rPr lang="en-US" b="1" i="1" dirty="0" smtClean="0"/>
              <a:t>x</a:t>
            </a:r>
            <a:r>
              <a:rPr lang="ru-RU" b="1" i="1" dirty="0" smtClean="0"/>
              <a:t> + 3 = 0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076056" y="2060848"/>
            <a:ext cx="3610744" cy="4065315"/>
          </a:xfrm>
        </p:spPr>
        <p:txBody>
          <a:bodyPr/>
          <a:lstStyle/>
          <a:p>
            <a:pPr marL="514350" indent="-514350">
              <a:buNone/>
            </a:pPr>
            <a:r>
              <a:rPr lang="ru-RU" b="1" i="1" dirty="0" smtClean="0"/>
              <a:t>		      В -2</a:t>
            </a:r>
          </a:p>
          <a:p>
            <a:pPr marL="514350" indent="-514350">
              <a:buAutoNum type="arabicParenR"/>
            </a:pPr>
            <a:r>
              <a:rPr lang="ru-RU" b="1" i="1" dirty="0" smtClean="0"/>
              <a:t>7</a:t>
            </a:r>
            <a:r>
              <a:rPr lang="en-US" b="1" i="1" dirty="0" smtClean="0"/>
              <a:t>x</a:t>
            </a:r>
            <a:r>
              <a:rPr lang="ru-RU" b="1" i="1" baseline="30000" dirty="0" smtClean="0"/>
              <a:t>2</a:t>
            </a:r>
            <a:r>
              <a:rPr lang="ru-RU" b="1" i="1" dirty="0" smtClean="0"/>
              <a:t> – 9</a:t>
            </a:r>
            <a:r>
              <a:rPr lang="en-US" b="1" i="1" dirty="0" smtClean="0"/>
              <a:t>x</a:t>
            </a:r>
            <a:r>
              <a:rPr lang="ru-RU" b="1" i="1" dirty="0" smtClean="0"/>
              <a:t> + 2  = 0</a:t>
            </a:r>
          </a:p>
          <a:p>
            <a:pPr marL="514350" indent="-514350">
              <a:buAutoNum type="arabicParenR"/>
            </a:pPr>
            <a:r>
              <a:rPr lang="ru-RU" b="1" i="1" dirty="0" smtClean="0"/>
              <a:t>6</a:t>
            </a:r>
            <a:r>
              <a:rPr lang="en-US" b="1" i="1" dirty="0" smtClean="0"/>
              <a:t>x</a:t>
            </a:r>
            <a:r>
              <a:rPr lang="ru-RU" b="1" i="1" baseline="30000" dirty="0" smtClean="0"/>
              <a:t>2 </a:t>
            </a:r>
            <a:r>
              <a:rPr lang="ru-RU" b="1" i="1" dirty="0" smtClean="0"/>
              <a:t>- 5</a:t>
            </a:r>
            <a:r>
              <a:rPr lang="en-US" b="1" i="1" dirty="0" smtClean="0"/>
              <a:t>x</a:t>
            </a:r>
            <a:r>
              <a:rPr lang="ru-RU" b="1" i="1" dirty="0" smtClean="0"/>
              <a:t> – 1 = 0</a:t>
            </a:r>
          </a:p>
          <a:p>
            <a:pPr marL="514350" indent="-514350">
              <a:buAutoNum type="arabicParenR"/>
            </a:pPr>
            <a:r>
              <a:rPr lang="en-US" b="1" i="1" dirty="0" smtClean="0"/>
              <a:t>x</a:t>
            </a:r>
            <a:r>
              <a:rPr lang="ru-RU" b="1" i="1" baseline="30000" dirty="0" smtClean="0"/>
              <a:t>2</a:t>
            </a:r>
            <a:r>
              <a:rPr lang="ru-RU" b="1" i="1" dirty="0" smtClean="0"/>
              <a:t> – 9</a:t>
            </a:r>
            <a:r>
              <a:rPr lang="en-US" b="1" i="1" dirty="0" smtClean="0"/>
              <a:t>x</a:t>
            </a:r>
            <a:r>
              <a:rPr lang="ru-RU" b="1" i="1" dirty="0" smtClean="0"/>
              <a:t> - 10  = 0</a:t>
            </a:r>
          </a:p>
          <a:p>
            <a:pPr marL="514350" indent="-514350">
              <a:buAutoNum type="arabicParenR"/>
            </a:pPr>
            <a:r>
              <a:rPr lang="ru-RU" b="1" i="1" dirty="0" smtClean="0"/>
              <a:t>7</a:t>
            </a:r>
            <a:r>
              <a:rPr lang="en-US" b="1" i="1" dirty="0" smtClean="0"/>
              <a:t>x</a:t>
            </a:r>
            <a:r>
              <a:rPr lang="ru-RU" b="1" i="1" baseline="30000" dirty="0" smtClean="0"/>
              <a:t>2 </a:t>
            </a:r>
            <a:r>
              <a:rPr lang="ru-RU" b="1" i="1" dirty="0" smtClean="0"/>
              <a:t>+  </a:t>
            </a:r>
            <a:r>
              <a:rPr lang="en-US" b="1" i="1" dirty="0" smtClean="0"/>
              <a:t>x</a:t>
            </a:r>
            <a:r>
              <a:rPr lang="ru-RU" b="1" i="1" dirty="0" smtClean="0"/>
              <a:t> – 6= 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Проверка домашнего задания: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55576" y="1124744"/>
            <a:ext cx="7931224" cy="540060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70000"/>
              </a:lnSpc>
              <a:buAutoNum type="arabicParenR"/>
            </a:pP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– 4</a:t>
            </a:r>
            <a:r>
              <a:rPr lang="en-US" sz="11200" b="1" i="1" dirty="0" smtClean="0"/>
              <a:t>x</a:t>
            </a:r>
            <a:r>
              <a:rPr lang="ru-RU" sz="11200" b="1" i="1" dirty="0" smtClean="0"/>
              <a:t> + 4  = 0				2 </a:t>
            </a:r>
          </a:p>
          <a:p>
            <a:pPr marL="514350" indent="-514350">
              <a:lnSpc>
                <a:spcPct val="170000"/>
              </a:lnSpc>
              <a:buFont typeface="Arial" pitchFamily="34" charset="0"/>
              <a:buAutoNum type="arabicParenR"/>
            </a:pP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- 8</a:t>
            </a:r>
            <a:r>
              <a:rPr lang="en-US" sz="11200" b="1" i="1" dirty="0" smtClean="0"/>
              <a:t>x</a:t>
            </a:r>
            <a:r>
              <a:rPr lang="ru-RU" sz="11200" b="1" i="1" dirty="0" smtClean="0"/>
              <a:t> + 15  = 0				3 ; 5</a:t>
            </a:r>
          </a:p>
          <a:p>
            <a:pPr marL="514350" indent="-514350">
              <a:lnSpc>
                <a:spcPct val="170000"/>
              </a:lnSpc>
              <a:buFont typeface="Arial" pitchFamily="34" charset="0"/>
              <a:buAutoNum type="arabicParenR"/>
            </a:pP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+ 12</a:t>
            </a:r>
            <a:r>
              <a:rPr lang="en-US" sz="11200" b="1" i="1" dirty="0" smtClean="0"/>
              <a:t>x</a:t>
            </a:r>
            <a:r>
              <a:rPr lang="ru-RU" sz="11200" b="1" i="1" dirty="0" smtClean="0"/>
              <a:t> = – 35				-5 ; -7</a:t>
            </a:r>
          </a:p>
          <a:p>
            <a:pPr marL="514350" indent="-514350">
              <a:lnSpc>
                <a:spcPct val="170000"/>
              </a:lnSpc>
              <a:buFont typeface="Arial" pitchFamily="34" charset="0"/>
              <a:buAutoNum type="arabicParenR"/>
            </a:pP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= - 6</a:t>
            </a:r>
            <a:r>
              <a:rPr lang="en-US" sz="11200" b="1" i="1" dirty="0" smtClean="0"/>
              <a:t>x</a:t>
            </a:r>
            <a:r>
              <a:rPr lang="ru-RU" sz="11200" b="1" i="1" dirty="0" smtClean="0"/>
              <a:t> + 16  				-8 ; 2</a:t>
            </a:r>
          </a:p>
          <a:p>
            <a:pPr marL="514350" indent="-514350">
              <a:lnSpc>
                <a:spcPct val="170000"/>
              </a:lnSpc>
              <a:buFont typeface="Arial" pitchFamily="34" charset="0"/>
              <a:buAutoNum type="arabicParenR"/>
            </a:pPr>
            <a:r>
              <a:rPr lang="ru-RU" sz="11200" b="1" i="1" dirty="0" smtClean="0"/>
              <a:t>-5</a:t>
            </a: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+ </a:t>
            </a:r>
            <a:r>
              <a:rPr lang="en-US" sz="11200" b="1" i="1" dirty="0" smtClean="0"/>
              <a:t>x</a:t>
            </a:r>
            <a:r>
              <a:rPr lang="ru-RU" sz="11200" b="1" i="1" dirty="0" smtClean="0"/>
              <a:t> = 0				0 ; 0,2</a:t>
            </a:r>
          </a:p>
          <a:p>
            <a:pPr marL="514350" indent="-514350">
              <a:lnSpc>
                <a:spcPct val="170000"/>
              </a:lnSpc>
              <a:buFont typeface="Arial" pitchFamily="34" charset="0"/>
              <a:buAutoNum type="arabicParenR"/>
            </a:pPr>
            <a:r>
              <a:rPr lang="ru-RU" sz="11200" b="1" i="1" dirty="0" smtClean="0"/>
              <a:t>4/5</a:t>
            </a: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– 45  = 0				-7,5 ; 7,5</a:t>
            </a:r>
          </a:p>
          <a:p>
            <a:pPr marL="514350" indent="-514350">
              <a:lnSpc>
                <a:spcPct val="170000"/>
              </a:lnSpc>
              <a:buFont typeface="Arial" pitchFamily="34" charset="0"/>
              <a:buAutoNum type="arabicParenR"/>
            </a:pPr>
            <a:r>
              <a:rPr lang="ru-RU" sz="11200" b="1" i="1" dirty="0" smtClean="0"/>
              <a:t>-3</a:t>
            </a:r>
            <a:r>
              <a:rPr lang="en-US" sz="11200" b="1" i="1" dirty="0" smtClean="0"/>
              <a:t>x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+ 7</a:t>
            </a:r>
            <a:r>
              <a:rPr lang="en-US" sz="11200" b="1" i="1" dirty="0" smtClean="0"/>
              <a:t>x</a:t>
            </a:r>
            <a:r>
              <a:rPr lang="ru-RU" sz="11200" b="1" i="1" dirty="0" smtClean="0"/>
              <a:t> + 45  = (х+6)</a:t>
            </a:r>
            <a:r>
              <a:rPr lang="ru-RU" sz="11200" b="1" i="1" baseline="30000" dirty="0" smtClean="0"/>
              <a:t>2 </a:t>
            </a:r>
            <a:r>
              <a:rPr lang="ru-RU" sz="11200" b="1" i="1" dirty="0" smtClean="0"/>
              <a:t>          	1 ; -2,25</a:t>
            </a:r>
          </a:p>
          <a:p>
            <a:pPr marL="514350" indent="-514350">
              <a:buFont typeface="Arial" pitchFamily="34" charset="0"/>
              <a:buAutoNum type="arabicParenR"/>
            </a:pPr>
            <a:endParaRPr lang="ru-RU" b="1" i="1" dirty="0" smtClean="0"/>
          </a:p>
          <a:p>
            <a:pPr marL="514350" indent="-514350">
              <a:buFont typeface="Arial" pitchFamily="34" charset="0"/>
              <a:buAutoNum type="arabicParenR"/>
            </a:pPr>
            <a:endParaRPr lang="ru-RU" b="1" i="1" dirty="0" smtClean="0"/>
          </a:p>
          <a:p>
            <a:pPr marL="514350" indent="-514350">
              <a:buFont typeface="Arial" pitchFamily="34" charset="0"/>
              <a:buAutoNum type="arabicParenR"/>
            </a:pPr>
            <a:endParaRPr lang="ru-RU" b="1" i="1" dirty="0" smtClean="0"/>
          </a:p>
          <a:p>
            <a:pPr marL="514350" indent="-514350">
              <a:buFont typeface="Arial" pitchFamily="34" charset="0"/>
              <a:buAutoNum type="arabicParenR"/>
            </a:pPr>
            <a:endParaRPr lang="ru-RU" b="1" i="1" dirty="0" smtClean="0"/>
          </a:p>
          <a:p>
            <a:pPr marL="514350" indent="-514350">
              <a:buFont typeface="Arial" pitchFamily="34" charset="0"/>
              <a:buAutoNum type="arabicParenR"/>
            </a:pPr>
            <a:endParaRPr lang="ru-RU" b="1" i="1" dirty="0" smtClean="0"/>
          </a:p>
          <a:p>
            <a:pPr marL="514350" indent="-514350">
              <a:buFont typeface="Arial" pitchFamily="34" charset="0"/>
              <a:buAutoNum type="arabicParenR"/>
            </a:pPr>
            <a:endParaRPr lang="ru-RU" b="1" i="1" dirty="0" smtClean="0"/>
          </a:p>
          <a:p>
            <a:pPr marL="514350" indent="-514350">
              <a:buAutoNum type="arabicParenR"/>
            </a:pPr>
            <a:endParaRPr lang="ru-RU" b="1" i="1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6408738" y="1412875"/>
            <a:ext cx="2735262" cy="471328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Ответы к самостоятельной работе: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916832"/>
            <a:ext cx="8075240" cy="4209331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sz="4800" b="1" dirty="0" smtClean="0"/>
              <a:t>     В-1					В-2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4800" b="1" dirty="0" smtClean="0"/>
              <a:t>  1 ; -16			1)  1; 2/7	</a:t>
            </a:r>
          </a:p>
          <a:p>
            <a:pPr marL="514350" indent="-514350">
              <a:buAutoNum type="arabicParenR"/>
            </a:pPr>
            <a:r>
              <a:rPr lang="ru-RU" sz="4800" b="1" dirty="0" smtClean="0"/>
              <a:t>  1 ; -6/5			2)  1 ; -1/6 	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4800" b="1" dirty="0" smtClean="0"/>
              <a:t> -1 ; 1,5			3) -1 ; 10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4800" b="1" dirty="0" smtClean="0"/>
              <a:t> -1 ;  -3/4		       4) -1 ; 6/7</a:t>
            </a:r>
          </a:p>
          <a:p>
            <a:pPr marL="514350" indent="-51435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i="1" dirty="0" smtClean="0"/>
              <a:t>          Спасибо за урок.</a:t>
            </a:r>
            <a:endParaRPr lang="ru-RU" sz="6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Повторение опорных знаний</a:t>
            </a:r>
            <a:endParaRPr lang="ru-RU" b="1" dirty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457200" y="980728"/>
            <a:ext cx="8686800" cy="5544616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sz="3000" b="1" dirty="0" smtClean="0"/>
              <a:t>1.  Какие уравнения называются квадратными?</a:t>
            </a:r>
          </a:p>
          <a:p>
            <a:pPr marL="514350" indent="-514350">
              <a:buNone/>
            </a:pPr>
            <a:r>
              <a:rPr lang="ru-RU" sz="3000" b="1" dirty="0" smtClean="0"/>
              <a:t>2. Сколько корней может иметь квадратное  уравнение?</a:t>
            </a:r>
          </a:p>
          <a:p>
            <a:pPr marL="514350" indent="-514350">
              <a:buNone/>
            </a:pPr>
            <a:r>
              <a:rPr lang="ru-RU" sz="3000" b="1" dirty="0" smtClean="0"/>
              <a:t>3. Отчего зависит количество корней квадратного уравнения?</a:t>
            </a:r>
          </a:p>
          <a:p>
            <a:pPr marL="514350" indent="-514350">
              <a:buNone/>
            </a:pPr>
            <a:r>
              <a:rPr lang="ru-RU" sz="3000" b="1" dirty="0" smtClean="0"/>
              <a:t>4. Если </a:t>
            </a:r>
            <a:r>
              <a:rPr lang="en-US" sz="3000" b="1" dirty="0" smtClean="0"/>
              <a:t>D&gt;0, </a:t>
            </a:r>
            <a:r>
              <a:rPr lang="ru-RU" sz="3000" b="1" dirty="0" smtClean="0"/>
              <a:t>то квадратное уравнение имеет…</a:t>
            </a:r>
          </a:p>
          <a:p>
            <a:pPr marL="514350" indent="-514350">
              <a:buNone/>
            </a:pPr>
            <a:r>
              <a:rPr lang="ru-RU" sz="3000" b="1" dirty="0" smtClean="0"/>
              <a:t>5. Если </a:t>
            </a:r>
            <a:r>
              <a:rPr lang="en-US" sz="3000" b="1" dirty="0" smtClean="0"/>
              <a:t>D&lt;0, </a:t>
            </a:r>
            <a:r>
              <a:rPr lang="ru-RU" sz="3000" b="1" dirty="0" smtClean="0"/>
              <a:t>то уравнение…</a:t>
            </a:r>
          </a:p>
          <a:p>
            <a:pPr marL="514350" indent="-514350">
              <a:buNone/>
            </a:pPr>
            <a:r>
              <a:rPr lang="ru-RU" sz="3000" b="1" dirty="0" smtClean="0"/>
              <a:t>6. Если </a:t>
            </a:r>
            <a:r>
              <a:rPr lang="en-US" sz="3000" b="1" dirty="0" smtClean="0"/>
              <a:t>D = 0,</a:t>
            </a:r>
            <a:r>
              <a:rPr lang="ru-RU" sz="3000" b="1" dirty="0" smtClean="0"/>
              <a:t> то уравнение…</a:t>
            </a:r>
          </a:p>
          <a:p>
            <a:pPr marL="514350" indent="-514350">
              <a:buNone/>
            </a:pPr>
            <a:r>
              <a:rPr lang="ru-RU" sz="3000" b="1" dirty="0" smtClean="0"/>
              <a:t>7. Как найти </a:t>
            </a:r>
            <a:r>
              <a:rPr lang="en-US" sz="3000" b="1" dirty="0" smtClean="0"/>
              <a:t>D ?</a:t>
            </a:r>
          </a:p>
          <a:p>
            <a:pPr marL="514350" indent="-514350">
              <a:buNone/>
            </a:pPr>
            <a:r>
              <a:rPr lang="ru-RU" sz="3000" b="1" dirty="0" smtClean="0"/>
              <a:t>8. В каком случае квадратное уравнение называется приведенным?</a:t>
            </a:r>
            <a:endParaRPr lang="en-US" sz="3000" b="1" dirty="0" smtClean="0"/>
          </a:p>
          <a:p>
            <a:pPr marL="514350" indent="-514350">
              <a:buFont typeface="+mj-lt"/>
              <a:buAutoNum type="arabicPeriod"/>
            </a:pPr>
            <a:endParaRPr lang="en-US" sz="3000" b="1" dirty="0" smtClean="0"/>
          </a:p>
          <a:p>
            <a:pPr marL="514350" indent="-514350">
              <a:buFont typeface="+mj-lt"/>
              <a:buAutoNum type="arabicPeriod"/>
            </a:pPr>
            <a:endParaRPr lang="ru-RU" sz="3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5976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Если </a:t>
            </a:r>
            <a:r>
              <a:rPr lang="ru-RU" sz="4000" b="1" i="1" dirty="0" smtClean="0"/>
              <a:t>а </a:t>
            </a:r>
            <a:r>
              <a:rPr lang="ru-RU" i="1" dirty="0" smtClean="0"/>
              <a:t>и</a:t>
            </a:r>
            <a:r>
              <a:rPr lang="ru-RU" sz="4000" b="1" i="1" dirty="0" smtClean="0"/>
              <a:t> с  </a:t>
            </a:r>
            <a:r>
              <a:rPr lang="ru-RU" i="1" dirty="0" smtClean="0"/>
              <a:t>имеют противоположные знаки, то уравнение имеет действительные корни.            				А именно:</a:t>
            </a:r>
          </a:p>
          <a:p>
            <a:pPr>
              <a:buNone/>
            </a:pPr>
            <a:r>
              <a:rPr lang="ru-RU" i="1" dirty="0" smtClean="0"/>
              <a:t>       Если </a:t>
            </a:r>
            <a:r>
              <a:rPr lang="ru-RU" sz="4000" b="1" i="1" dirty="0" smtClean="0"/>
              <a:t>с -</a:t>
            </a:r>
            <a:r>
              <a:rPr lang="ru-RU" b="1" i="1" dirty="0" smtClean="0"/>
              <a:t> положительное </a:t>
            </a:r>
            <a:r>
              <a:rPr lang="ru-RU" i="1" dirty="0" smtClean="0"/>
              <a:t>число корни </a:t>
            </a:r>
            <a:r>
              <a:rPr lang="ru-RU" b="1" i="1" dirty="0" smtClean="0"/>
              <a:t>имеют                           			одинаковые знаки:</a:t>
            </a:r>
          </a:p>
          <a:p>
            <a:pPr>
              <a:buNone/>
            </a:pPr>
            <a:r>
              <a:rPr lang="ru-RU" b="1" i="1" dirty="0" smtClean="0"/>
              <a:t> </a:t>
            </a:r>
            <a:r>
              <a:rPr lang="en-US" b="1" i="1" dirty="0" smtClean="0"/>
              <a:t>   </a:t>
            </a:r>
            <a:r>
              <a:rPr lang="ru-RU" b="1" i="1" dirty="0" smtClean="0"/>
              <a:t>	      в</a:t>
            </a:r>
            <a:r>
              <a:rPr lang="en-US" b="1" i="1" dirty="0" smtClean="0"/>
              <a:t>&lt;0</a:t>
            </a:r>
            <a:r>
              <a:rPr lang="ru-RU" b="1" i="1" dirty="0" smtClean="0"/>
              <a:t>, то корни положительные</a:t>
            </a:r>
            <a:endParaRPr lang="en-US" b="1" i="1" dirty="0" smtClean="0"/>
          </a:p>
          <a:p>
            <a:pPr>
              <a:buNone/>
            </a:pPr>
            <a:r>
              <a:rPr lang="ru-RU" b="1" i="1" dirty="0" smtClean="0"/>
              <a:t>    	      в</a:t>
            </a:r>
            <a:r>
              <a:rPr lang="en-US" b="1" i="1" dirty="0" smtClean="0"/>
              <a:t>&gt;0</a:t>
            </a:r>
            <a:r>
              <a:rPr lang="ru-RU" b="1" i="1" dirty="0" smtClean="0"/>
              <a:t>, то корни отрицательные </a:t>
            </a:r>
          </a:p>
          <a:p>
            <a:pPr>
              <a:buNone/>
            </a:pPr>
            <a:r>
              <a:rPr lang="ru-RU" i="1" dirty="0" smtClean="0"/>
              <a:t>      Если </a:t>
            </a:r>
            <a:r>
              <a:rPr lang="ru-RU" b="1" i="1" dirty="0" smtClean="0"/>
              <a:t>С – отрицательное </a:t>
            </a:r>
            <a:r>
              <a:rPr lang="ru-RU" i="1" dirty="0" smtClean="0"/>
              <a:t>число корни </a:t>
            </a:r>
            <a:r>
              <a:rPr lang="ru-RU" b="1" i="1" dirty="0" smtClean="0"/>
              <a:t>имеют  		противоположные знаки:</a:t>
            </a:r>
          </a:p>
          <a:p>
            <a:pPr algn="ctr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   в</a:t>
            </a:r>
            <a:r>
              <a:rPr lang="en-US" b="1" i="1" dirty="0" smtClean="0"/>
              <a:t>&gt;0</a:t>
            </a:r>
            <a:r>
              <a:rPr lang="ru-RU" b="1" i="1" dirty="0" smtClean="0"/>
              <a:t>, то корень больший по модулю отрицательный</a:t>
            </a:r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b="1" i="1" dirty="0" smtClean="0"/>
              <a:t>Математический диктант.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976664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endParaRPr lang="ru-RU" sz="5300" b="1" dirty="0" smtClean="0"/>
          </a:p>
          <a:p>
            <a:pPr marL="514350" indent="-514350">
              <a:buNone/>
            </a:pPr>
            <a:r>
              <a:rPr lang="ru-RU" sz="5300" b="1" dirty="0" smtClean="0"/>
              <a:t>1. Верно ли, что числа 15 и 7 являются корнями уравнения х</a:t>
            </a:r>
            <a:r>
              <a:rPr lang="ru-RU" sz="5300" b="1" baseline="30000" dirty="0" smtClean="0"/>
              <a:t>2</a:t>
            </a:r>
            <a:r>
              <a:rPr lang="ru-RU" sz="5300" b="1" dirty="0" smtClean="0"/>
              <a:t> – 22х + 105 = 0</a:t>
            </a:r>
            <a:r>
              <a:rPr lang="ru-RU" sz="5300" b="1" baseline="30000" dirty="0" smtClean="0"/>
              <a:t> </a:t>
            </a:r>
          </a:p>
          <a:p>
            <a:pPr marL="514350" indent="-514350">
              <a:buNone/>
            </a:pPr>
            <a:endParaRPr lang="ru-RU" sz="5300" b="1" baseline="30000" dirty="0" smtClean="0"/>
          </a:p>
          <a:p>
            <a:pPr marL="514350" indent="-514350">
              <a:buNone/>
            </a:pPr>
            <a:r>
              <a:rPr lang="ru-RU" sz="5300" b="1" dirty="0" smtClean="0"/>
              <a:t>2. Определите знаки корней уравнения</a:t>
            </a:r>
          </a:p>
          <a:p>
            <a:pPr marL="514350" indent="-514350">
              <a:buNone/>
            </a:pPr>
            <a:r>
              <a:rPr lang="ru-RU" sz="5300" b="1" dirty="0"/>
              <a:t> </a:t>
            </a:r>
            <a:r>
              <a:rPr lang="ru-RU" sz="5300" b="1" dirty="0" smtClean="0"/>
              <a:t>    х</a:t>
            </a:r>
            <a:r>
              <a:rPr lang="ru-RU" sz="5300" b="1" baseline="30000" dirty="0" smtClean="0"/>
              <a:t>2</a:t>
            </a:r>
            <a:r>
              <a:rPr lang="ru-RU" sz="5300" b="1" dirty="0" smtClean="0"/>
              <a:t> + </a:t>
            </a:r>
            <a:r>
              <a:rPr lang="ru-RU" sz="5300" b="1" dirty="0"/>
              <a:t>5</a:t>
            </a:r>
            <a:r>
              <a:rPr lang="ru-RU" sz="5300" b="1" dirty="0" smtClean="0"/>
              <a:t>х - 36 = 0</a:t>
            </a:r>
            <a:r>
              <a:rPr lang="ru-RU" sz="5300" b="1" baseline="30000" dirty="0" smtClean="0"/>
              <a:t> </a:t>
            </a:r>
          </a:p>
          <a:p>
            <a:pPr marL="514350" indent="-514350">
              <a:buNone/>
            </a:pPr>
            <a:endParaRPr lang="ru-RU" sz="5300" b="1" baseline="30000" dirty="0"/>
          </a:p>
          <a:p>
            <a:pPr marL="514350" indent="-514350">
              <a:buNone/>
            </a:pPr>
            <a:r>
              <a:rPr lang="ru-RU" sz="5300" b="1" dirty="0" smtClean="0"/>
              <a:t>3. Найдите устно корни уравнения </a:t>
            </a:r>
            <a:r>
              <a:rPr lang="ru-RU" sz="5300" b="1" i="1" dirty="0" smtClean="0"/>
              <a:t>х</a:t>
            </a:r>
            <a:r>
              <a:rPr lang="ru-RU" sz="5300" b="1" i="1" baseline="30000" dirty="0" smtClean="0"/>
              <a:t>2</a:t>
            </a:r>
            <a:r>
              <a:rPr lang="ru-RU" sz="5300" b="1" i="1" dirty="0" smtClean="0"/>
              <a:t> -9х + 20 = 0 </a:t>
            </a:r>
          </a:p>
          <a:p>
            <a:pPr marL="514350" indent="-514350">
              <a:buNone/>
            </a:pPr>
            <a:endParaRPr lang="ru-RU" sz="5300" b="1" i="1" dirty="0" smtClean="0"/>
          </a:p>
          <a:p>
            <a:pPr marL="514350" indent="-514350">
              <a:buNone/>
            </a:pPr>
            <a:r>
              <a:rPr lang="ru-RU" sz="5300" b="1" i="1" dirty="0" smtClean="0"/>
              <a:t>4. Составьте квадратное уравнение, корнями которого являются числа 2 и 0,3</a:t>
            </a:r>
            <a:r>
              <a:rPr lang="ru-RU" sz="5300" b="1" i="1" baseline="30000" dirty="0" smtClean="0"/>
              <a:t>  </a:t>
            </a:r>
          </a:p>
          <a:p>
            <a:pPr marL="514350" indent="-514350">
              <a:buNone/>
            </a:pPr>
            <a:r>
              <a:rPr lang="ru-RU" i="1" baseline="30000" dirty="0" smtClean="0"/>
              <a:t> </a:t>
            </a:r>
          </a:p>
          <a:p>
            <a:pPr marL="514350" indent="-514350">
              <a:buNone/>
            </a:pPr>
            <a:r>
              <a:rPr lang="ru-RU" i="1" baseline="30000" dirty="0"/>
              <a:t> </a:t>
            </a:r>
            <a:r>
              <a:rPr lang="ru-RU" i="1" baseline="30000" dirty="0" smtClean="0"/>
              <a:t> </a:t>
            </a:r>
          </a:p>
          <a:p>
            <a:pPr marL="514350" indent="-514350">
              <a:buNone/>
            </a:pPr>
            <a:r>
              <a:rPr lang="ru-RU" i="1" baseline="30000" dirty="0" smtClean="0"/>
              <a:t> </a:t>
            </a:r>
          </a:p>
          <a:p>
            <a:pPr marL="514350" indent="-514350">
              <a:buNone/>
            </a:pPr>
            <a:r>
              <a:rPr lang="ru-RU" i="1" baseline="30000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Ответы к математическому диктанту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1</a:t>
            </a:r>
            <a:r>
              <a:rPr lang="ru-RU" sz="3600" dirty="0" smtClean="0"/>
              <a:t>.   </a:t>
            </a:r>
            <a:r>
              <a:rPr lang="ru-RU" sz="3600" b="1" dirty="0" smtClean="0"/>
              <a:t>Да</a:t>
            </a:r>
          </a:p>
          <a:p>
            <a:pPr marL="514350" indent="-514350">
              <a:buNone/>
            </a:pPr>
            <a:r>
              <a:rPr lang="ru-RU" sz="3600" dirty="0" smtClean="0"/>
              <a:t>2.  </a:t>
            </a:r>
            <a:r>
              <a:rPr lang="ru-RU" sz="3600" b="1" dirty="0" smtClean="0"/>
              <a:t>Корни имеют противоположные знаки,    больший по модулю корень отрицательный</a:t>
            </a:r>
          </a:p>
          <a:p>
            <a:pPr marL="514350" indent="-514350">
              <a:buNone/>
            </a:pPr>
            <a:r>
              <a:rPr lang="ru-RU" sz="3600" dirty="0" smtClean="0"/>
              <a:t>3.  </a:t>
            </a:r>
            <a:r>
              <a:rPr lang="ru-RU" sz="3600" b="1" dirty="0" smtClean="0"/>
              <a:t>5 и 4</a:t>
            </a:r>
          </a:p>
          <a:p>
            <a:pPr marL="514350" indent="-514350">
              <a:buNone/>
            </a:pPr>
            <a:r>
              <a:rPr lang="ru-RU" sz="3600" dirty="0" smtClean="0"/>
              <a:t>4.  </a:t>
            </a:r>
            <a:r>
              <a:rPr lang="ru-RU" sz="3600" b="1" i="1" dirty="0" smtClean="0"/>
              <a:t>х</a:t>
            </a:r>
            <a:r>
              <a:rPr lang="ru-RU" sz="3600" b="1" i="1" baseline="30000" dirty="0" smtClean="0"/>
              <a:t>2</a:t>
            </a:r>
            <a:r>
              <a:rPr lang="ru-RU" sz="3600" b="1" i="1" dirty="0" smtClean="0"/>
              <a:t> - 2,3х + 0,6 = 0</a:t>
            </a:r>
            <a:r>
              <a:rPr lang="ru-RU" sz="3600" b="1" i="1" baseline="30000" dirty="0" smtClean="0"/>
              <a:t>  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Решить уравнение: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Содержимое 5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5000" b="1" i="1" dirty="0" smtClean="0"/>
                  <a:t>		</a:t>
                </a:r>
                <a:r>
                  <a:rPr lang="en-US" sz="19200" b="1" i="1" dirty="0" smtClean="0"/>
                  <a:t>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9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19200" b="1" i="1" dirty="0"/>
                          <m:t>x</m:t>
                        </m:r>
                      </m:e>
                      <m:sup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19200" b="1" i="1" dirty="0" smtClean="0"/>
                  <a:t> </a:t>
                </a:r>
                <a:r>
                  <a:rPr lang="en-US" sz="19200" b="1" i="1" dirty="0"/>
                  <a:t>– 8x + 3=0 </a:t>
                </a:r>
                <a:r>
                  <a:rPr lang="ru-RU" sz="19200" b="1" i="1" dirty="0" smtClean="0"/>
                  <a:t>	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		  1;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9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19200" b="1" i="1" dirty="0" smtClean="0"/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	     5-8+3=0</a:t>
                </a:r>
                <a:endParaRPr lang="ru-RU" sz="19200" b="1" i="1" dirty="0"/>
              </a:p>
              <a:p>
                <a:pPr marL="0" indent="0" algn="ctr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</a:t>
                </a:r>
                <a:r>
                  <a:rPr lang="ru-RU" sz="11200" b="1" i="1" dirty="0" smtClean="0"/>
                  <a:t>	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1200" b="1" i="1" dirty="0" smtClean="0"/>
                  <a:t>								</a:t>
                </a: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AutoNum type="arabicParenR"/>
                </a:pPr>
                <a:endParaRPr lang="ru-RU" b="1" i="1" dirty="0" smtClean="0"/>
              </a:p>
              <a:p>
                <a:pPr>
                  <a:buNone/>
                </a:pPr>
                <a:r>
                  <a:rPr lang="ru-RU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Содержимое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8244408" y="1412875"/>
            <a:ext cx="899592" cy="471328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39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Решить </a:t>
            </a:r>
            <a:r>
              <a:rPr lang="ru-RU" b="1" dirty="0" smtClean="0"/>
              <a:t>уравнение: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Содержимое 5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5000" b="1" i="1" dirty="0" smtClean="0"/>
                  <a:t>		</a:t>
                </a:r>
                <a:r>
                  <a:rPr lang="ru-RU" sz="19200" b="1" i="1" dirty="0"/>
                  <a:t>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9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19200" b="1" i="1" dirty="0"/>
                          <m:t>x</m:t>
                        </m:r>
                      </m:e>
                      <m:sup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19200" b="1" i="1" dirty="0" smtClean="0"/>
                  <a:t> </a:t>
                </a:r>
                <a:r>
                  <a:rPr lang="en-US" sz="19200" b="1" i="1" dirty="0"/>
                  <a:t>– </a:t>
                </a:r>
                <a:r>
                  <a:rPr lang="ru-RU" sz="19200" b="1" i="1" dirty="0" smtClean="0"/>
                  <a:t>7</a:t>
                </a:r>
                <a:r>
                  <a:rPr lang="en-US" sz="19200" b="1" i="1" dirty="0" smtClean="0"/>
                  <a:t>x </a:t>
                </a:r>
                <a:r>
                  <a:rPr lang="en-US" sz="19200" b="1" i="1" dirty="0"/>
                  <a:t>+ </a:t>
                </a:r>
                <a:r>
                  <a:rPr lang="ru-RU" sz="19200" b="1" i="1" dirty="0" smtClean="0"/>
                  <a:t>1</a:t>
                </a:r>
                <a:r>
                  <a:rPr lang="en-US" sz="19200" b="1" i="1" dirty="0" smtClean="0"/>
                  <a:t>=0 </a:t>
                </a:r>
                <a:r>
                  <a:rPr lang="ru-RU" sz="19200" b="1" i="1" dirty="0" smtClean="0"/>
                  <a:t>	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		</a:t>
                </a:r>
                <a:r>
                  <a:rPr lang="ru-RU" sz="19200" b="1" i="1" dirty="0"/>
                  <a:t>1;  𝟏/𝟔	</a:t>
                </a:r>
                <a:endParaRPr lang="ru-RU" sz="19200" b="1" i="1" dirty="0" smtClean="0"/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</a:t>
                </a:r>
                <a:r>
                  <a:rPr lang="ru-RU" sz="19200" b="1" i="1" dirty="0"/>
                  <a:t>	 </a:t>
                </a:r>
                <a:r>
                  <a:rPr lang="ru-RU" sz="19200" b="1" i="1" dirty="0" smtClean="0"/>
                  <a:t>    6-7+1=0</a:t>
                </a:r>
                <a:endParaRPr lang="ru-RU" sz="19200" b="1" i="1" dirty="0"/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</a:t>
                </a:r>
              </a:p>
              <a:p>
                <a:pPr marL="0" indent="0" algn="ctr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</a:t>
                </a:r>
                <a:r>
                  <a:rPr lang="ru-RU" sz="11200" b="1" i="1" dirty="0" smtClean="0"/>
                  <a:t>	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1200" b="1" i="1" dirty="0" smtClean="0"/>
                  <a:t>								</a:t>
                </a: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AutoNum type="arabicParenR"/>
                </a:pPr>
                <a:endParaRPr lang="ru-RU" b="1" i="1" dirty="0" smtClean="0"/>
              </a:p>
              <a:p>
                <a:pPr>
                  <a:buNone/>
                </a:pPr>
                <a:r>
                  <a:rPr lang="ru-RU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Содержимое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8244408" y="1412875"/>
            <a:ext cx="899592" cy="471328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28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Решить </a:t>
            </a:r>
            <a:r>
              <a:rPr lang="ru-RU" b="1" dirty="0" smtClean="0"/>
              <a:t>уравнение: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Содержимое 5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5000" b="1" i="1" dirty="0" smtClean="0"/>
                  <a:t>		</a:t>
                </a:r>
                <a:r>
                  <a:rPr lang="ru-RU" sz="19200" b="1" i="1" dirty="0" smtClean="0"/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9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19200" b="1" i="1" dirty="0"/>
                          <m:t>x</m:t>
                        </m:r>
                      </m:e>
                      <m:sup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19200" b="1" i="1" dirty="0" smtClean="0"/>
                  <a:t> </a:t>
                </a:r>
                <a:r>
                  <a:rPr lang="en-US" sz="19200" b="1" i="1" dirty="0"/>
                  <a:t>– </a:t>
                </a:r>
                <a:r>
                  <a:rPr lang="ru-RU" sz="19200" b="1" i="1" dirty="0"/>
                  <a:t>7</a:t>
                </a:r>
                <a:r>
                  <a:rPr lang="en-US" sz="19200" b="1" i="1" dirty="0" smtClean="0"/>
                  <a:t>x </a:t>
                </a:r>
                <a:r>
                  <a:rPr lang="en-US" sz="19200" b="1" i="1" dirty="0"/>
                  <a:t>+ </a:t>
                </a:r>
                <a:r>
                  <a:rPr lang="ru-RU" sz="19200" b="1" i="1" dirty="0"/>
                  <a:t>5</a:t>
                </a:r>
                <a:r>
                  <a:rPr lang="en-US" sz="19200" b="1" i="1" dirty="0" smtClean="0"/>
                  <a:t>=0 </a:t>
                </a:r>
                <a:r>
                  <a:rPr lang="ru-RU" sz="19200" b="1" i="1" dirty="0" smtClean="0"/>
                  <a:t>	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		  1;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9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9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19200" b="1" i="1" dirty="0" smtClean="0"/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	    2-7+5=0</a:t>
                </a:r>
                <a:endParaRPr lang="ru-RU" sz="19200" b="1" i="1" dirty="0"/>
              </a:p>
              <a:p>
                <a:pPr marL="0" indent="0" algn="ctr">
                  <a:lnSpc>
                    <a:spcPct val="170000"/>
                  </a:lnSpc>
                  <a:buNone/>
                </a:pPr>
                <a:r>
                  <a:rPr lang="ru-RU" sz="19200" b="1" i="1" dirty="0" smtClean="0"/>
                  <a:t>	</a:t>
                </a:r>
                <a:r>
                  <a:rPr lang="ru-RU" sz="11200" b="1" i="1" dirty="0" smtClean="0"/>
                  <a:t>	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ru-RU" sz="11200" b="1" i="1" dirty="0" smtClean="0"/>
                  <a:t>								</a:t>
                </a: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ru-RU" b="1" i="1" dirty="0" smtClean="0"/>
              </a:p>
              <a:p>
                <a:pPr marL="514350" indent="-514350">
                  <a:buAutoNum type="arabicParenR"/>
                </a:pPr>
                <a:endParaRPr lang="ru-RU" b="1" i="1" dirty="0" smtClean="0"/>
              </a:p>
              <a:p>
                <a:pPr>
                  <a:buNone/>
                </a:pPr>
                <a:r>
                  <a:rPr lang="ru-RU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Содержимое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511256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8244408" y="1412875"/>
            <a:ext cx="899592" cy="471328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12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383</Words>
  <Application>Microsoft Office PowerPoint</Application>
  <PresentationFormat>Экран (4:3)</PresentationFormat>
  <Paragraphs>157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 Math</vt:lpstr>
      <vt:lpstr>Тема Office</vt:lpstr>
      <vt:lpstr>Уравнение</vt:lpstr>
      <vt:lpstr>Герберт Спенсер:</vt:lpstr>
      <vt:lpstr>Проверка домашнего задания:</vt:lpstr>
      <vt:lpstr>Повторение опорных знаний</vt:lpstr>
      <vt:lpstr>Презентация PowerPoint</vt:lpstr>
      <vt:lpstr>Математический диктант.</vt:lpstr>
      <vt:lpstr>Ответы к математическому диктанту</vt:lpstr>
      <vt:lpstr>Решить уравнение:</vt:lpstr>
      <vt:lpstr>Решить уравнение:</vt:lpstr>
      <vt:lpstr>Решить уравнение:</vt:lpstr>
      <vt:lpstr>Решить уравнения:</vt:lpstr>
      <vt:lpstr>Если а + в + с = 0 , то</vt:lpstr>
      <vt:lpstr>Решите устно:</vt:lpstr>
      <vt:lpstr>Решить уравнения:</vt:lpstr>
      <vt:lpstr> Решить уравнения: 4x2 +  x – 3  = 0</vt:lpstr>
      <vt:lpstr>Решить уравнения: 5x2– 4x – 9=0</vt:lpstr>
      <vt:lpstr>Решить уравнения:</vt:lpstr>
      <vt:lpstr>Если   а + с = в  ,  то</vt:lpstr>
      <vt:lpstr>Решить устно:</vt:lpstr>
      <vt:lpstr>Самостоятельная работа:</vt:lpstr>
      <vt:lpstr>Ответы к самостоятельной работе:</vt:lpstr>
      <vt:lpstr>          Спасибо за урок.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User</dc:creator>
  <cp:lastModifiedBy>Gam</cp:lastModifiedBy>
  <cp:revision>66</cp:revision>
  <dcterms:created xsi:type="dcterms:W3CDTF">2017-02-12T18:31:51Z</dcterms:created>
  <dcterms:modified xsi:type="dcterms:W3CDTF">2021-04-20T17:34:26Z</dcterms:modified>
</cp:coreProperties>
</file>