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21602700" cy="30495875"/>
  <p:notesSz cx="6858000" cy="9144000"/>
  <p:defaultTextStyle>
    <a:defPPr rtl="0">
      <a:defRPr lang="ru-RU"/>
    </a:defPPr>
    <a:lvl1pPr marL="0" algn="l" defTabSz="83721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37213" algn="l" defTabSz="83721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74425" algn="l" defTabSz="83721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11638" algn="l" defTabSz="83721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48851" algn="l" defTabSz="83721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186063" algn="l" defTabSz="83721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23276" algn="l" defTabSz="83721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860488" algn="l" defTabSz="83721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697700" algn="l" defTabSz="83721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EC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20533" autoAdjust="0"/>
    <p:restoredTop sz="90614" autoAdjust="0"/>
  </p:normalViewPr>
  <p:slideViewPr>
    <p:cSldViewPr>
      <p:cViewPr>
        <p:scale>
          <a:sx n="54" d="100"/>
          <a:sy n="54" d="100"/>
        </p:scale>
        <p:origin x="3306" y="4422"/>
      </p:cViewPr>
      <p:guideLst>
        <p:guide orient="horz" pos="9605"/>
        <p:guide pos="66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78"/>
      </p:cViewPr>
      <p:guideLst/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22203B2F-5A27-4141-B1A2-5678518F97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8EECD20-FFA4-4C50-9186-DD05875BE6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FF3D55-A016-499A-852C-86E31918B32F}" type="datetime1">
              <a:rPr lang="ru-RU" smtClean="0"/>
              <a:pPr rtl="0"/>
              <a:t>29.10.2019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D854117-916A-4282-9E3A-3A3AAAE4CC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0D8BCEAB-86E4-4283-9753-38AD389D6B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C2381C-D87F-4729-B1FE-A83A08CE69F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778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C98F8E-53FA-4250-A0AF-CCE48D44055E}" type="datetime1">
              <a:rPr lang="ru-RU" noProof="0" smtClean="0"/>
              <a:pPr rtl="0"/>
              <a:t>29.10.2019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A030119-FB6D-4A2D-A653-ADDA698582C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9435262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6744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37213" algn="l" defTabSz="16744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74425" algn="l" defTabSz="16744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511638" algn="l" defTabSz="16744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348851" algn="l" defTabSz="16744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186063" algn="l" defTabSz="16744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023276" algn="l" defTabSz="16744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860488" algn="l" defTabSz="16744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97700" algn="l" defTabSz="16744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6E3D2D3-A4AF-49BD-A976-26AE5DDE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187" y="1623073"/>
            <a:ext cx="18632329" cy="1507520"/>
          </a:xfrm>
          <a:prstGeom prst="rect">
            <a:avLst/>
          </a:prstGeom>
        </p:spPr>
        <p:txBody>
          <a:bodyPr lIns="167442" tIns="83721" rIns="167442" bIns="83721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3255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 1">
            <a:extLst>
              <a:ext uri="{FF2B5EF4-FFF2-40B4-BE49-F238E27FC236}">
                <a16:creationId xmlns="" xmlns:a16="http://schemas.microsoft.com/office/drawing/2014/main" id="{E620DBE3-3853-4927-9DEF-6DD6D80B684D}"/>
              </a:ext>
            </a:extLst>
          </p:cNvPr>
          <p:cNvSpPr/>
          <p:nvPr/>
        </p:nvSpPr>
        <p:spPr>
          <a:xfrm>
            <a:off x="766502" y="1062998"/>
            <a:ext cx="20069698" cy="26745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7442" tIns="83721" rIns="167442" bIns="83721"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418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2232512" rtl="0" eaLnBrk="1" latinLnBrk="0" hangingPunct="1">
        <a:lnSpc>
          <a:spcPct val="90000"/>
        </a:lnSpc>
        <a:spcBef>
          <a:spcPct val="0"/>
        </a:spcBef>
        <a:buNone/>
        <a:defRPr sz="1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8127" indent="-558127" algn="l" defTabSz="2232512" rtl="0" eaLnBrk="1" latinLnBrk="0" hangingPunct="1">
        <a:lnSpc>
          <a:spcPct val="90000"/>
        </a:lnSpc>
        <a:spcBef>
          <a:spcPts val="2441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674383" indent="-558127" algn="l" defTabSz="2232512" rtl="0" eaLnBrk="1" latinLnBrk="0" hangingPunct="1">
        <a:lnSpc>
          <a:spcPct val="90000"/>
        </a:lnSpc>
        <a:spcBef>
          <a:spcPts val="1221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790639" indent="-558127" algn="l" defTabSz="2232512" rtl="0" eaLnBrk="1" latinLnBrk="0" hangingPunct="1">
        <a:lnSpc>
          <a:spcPct val="90000"/>
        </a:lnSpc>
        <a:spcBef>
          <a:spcPts val="122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906895" indent="-558127" algn="l" defTabSz="2232512" rtl="0" eaLnBrk="1" latinLnBrk="0" hangingPunct="1">
        <a:lnSpc>
          <a:spcPct val="90000"/>
        </a:lnSpc>
        <a:spcBef>
          <a:spcPts val="1221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5023149" indent="-558127" algn="l" defTabSz="2232512" rtl="0" eaLnBrk="1" latinLnBrk="0" hangingPunct="1">
        <a:lnSpc>
          <a:spcPct val="90000"/>
        </a:lnSpc>
        <a:spcBef>
          <a:spcPts val="1221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6139406" indent="-558127" algn="l" defTabSz="2232512" rtl="0" eaLnBrk="1" latinLnBrk="0" hangingPunct="1">
        <a:lnSpc>
          <a:spcPct val="90000"/>
        </a:lnSpc>
        <a:spcBef>
          <a:spcPts val="1221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7255661" indent="-558127" algn="l" defTabSz="2232512" rtl="0" eaLnBrk="1" latinLnBrk="0" hangingPunct="1">
        <a:lnSpc>
          <a:spcPct val="90000"/>
        </a:lnSpc>
        <a:spcBef>
          <a:spcPts val="1221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8371917" indent="-558127" algn="l" defTabSz="2232512" rtl="0" eaLnBrk="1" latinLnBrk="0" hangingPunct="1">
        <a:lnSpc>
          <a:spcPct val="90000"/>
        </a:lnSpc>
        <a:spcBef>
          <a:spcPts val="1221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9488172" indent="-558127" algn="l" defTabSz="2232512" rtl="0" eaLnBrk="1" latinLnBrk="0" hangingPunct="1">
        <a:lnSpc>
          <a:spcPct val="90000"/>
        </a:lnSpc>
        <a:spcBef>
          <a:spcPts val="1221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3251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116256" algn="l" defTabSz="223251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32512" algn="l" defTabSz="223251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348766" algn="l" defTabSz="223251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65022" algn="l" defTabSz="223251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581278" algn="l" defTabSz="223251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97534" algn="l" defTabSz="223251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813789" algn="l" defTabSz="223251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930044" algn="l" defTabSz="223251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4184" y="433238"/>
            <a:ext cx="7946328" cy="726830"/>
          </a:xfrm>
          <a:prstGeom prst="rect">
            <a:avLst/>
          </a:prstGeom>
          <a:noFill/>
        </p:spPr>
        <p:txBody>
          <a:bodyPr wrap="square" lIns="167442" tIns="83721" rIns="167442" bIns="83721" rtlCol="0">
            <a:spAutoFit/>
          </a:bodyPr>
          <a:lstStyle/>
          <a:p>
            <a:r>
              <a:rPr lang="ru-RU" sz="3600" b="1" dirty="0" smtClean="0"/>
              <a:t>     МБОУ «СОШ № 93»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3611" y="7507803"/>
            <a:ext cx="8899889" cy="2214690"/>
          </a:xfrm>
          <a:prstGeom prst="rect">
            <a:avLst/>
          </a:prstGeom>
          <a:noFill/>
        </p:spPr>
        <p:txBody>
          <a:bodyPr wrap="square" lIns="167442" tIns="83721" rIns="167442" bIns="83721" rtlCol="0">
            <a:spAutoFit/>
          </a:bodyPr>
          <a:lstStyle/>
          <a:p>
            <a:r>
              <a:rPr lang="ru-RU" b="1" dirty="0" smtClean="0"/>
              <a:t>   </a:t>
            </a:r>
          </a:p>
          <a:p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pPr algn="ctr"/>
            <a:r>
              <a:rPr lang="ru-RU" b="1" dirty="0" smtClean="0"/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9006" y="6214584"/>
            <a:ext cx="8264181" cy="2152696"/>
          </a:xfrm>
          <a:prstGeom prst="rect">
            <a:avLst/>
          </a:prstGeom>
          <a:noFill/>
        </p:spPr>
        <p:txBody>
          <a:bodyPr wrap="square" lIns="167442" tIns="83721" rIns="167442" bIns="83721" rtlCol="0">
            <a:spAutoFit/>
          </a:bodyPr>
          <a:lstStyle/>
          <a:p>
            <a:pPr algn="ctr"/>
            <a:r>
              <a:rPr lang="ru-RU" sz="3200" b="1" dirty="0" smtClean="0"/>
              <a:t>Каковы типичные словообразовательные</a:t>
            </a:r>
          </a:p>
          <a:p>
            <a:pPr algn="ctr"/>
            <a:r>
              <a:rPr lang="ru-RU" sz="3200" b="1" dirty="0" smtClean="0"/>
              <a:t>    черты новокузнецких гидронимов (потамонимов)?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63492" y="9863494"/>
            <a:ext cx="9020008" cy="2726142"/>
          </a:xfrm>
          <a:prstGeom prst="rect">
            <a:avLst/>
          </a:prstGeom>
          <a:noFill/>
        </p:spPr>
        <p:txBody>
          <a:bodyPr wrap="square" lIns="167442" tIns="83721" rIns="167442" bIns="83721" rtlCol="0">
            <a:spAutoFit/>
          </a:bodyPr>
          <a:lstStyle/>
          <a:p>
            <a:pPr algn="just"/>
            <a:r>
              <a:rPr lang="ru-RU" b="1" dirty="0" smtClean="0"/>
              <a:t>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24684" y="14238357"/>
            <a:ext cx="18117628" cy="221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7442" tIns="83721" rIns="167442" bIns="8372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67442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 defTabSz="1674425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1674425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1674425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2103801" y="6214584"/>
            <a:ext cx="724796" cy="36133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7442" tIns="83721" rIns="167442" bIns="83721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79006" y="12831766"/>
            <a:ext cx="9104846" cy="2416172"/>
          </a:xfrm>
          <a:prstGeom prst="rect">
            <a:avLst/>
          </a:prstGeom>
        </p:spPr>
        <p:txBody>
          <a:bodyPr wrap="square" lIns="167442" tIns="83721" rIns="167442" bIns="83721">
            <a:spAutoFit/>
          </a:bodyPr>
          <a:lstStyle/>
          <a:p>
            <a:endParaRPr lang="ru-RU" b="1" dirty="0" smtClean="0"/>
          </a:p>
          <a:p>
            <a:r>
              <a:rPr lang="ru-RU" sz="2800" b="1" dirty="0" smtClean="0"/>
              <a:t>Методы: сбор материала, теоретическое исследование (этимологический анализ, словообразовательный анализ), </a:t>
            </a:r>
          </a:p>
          <a:p>
            <a:r>
              <a:rPr lang="ru-RU" sz="2800" b="1" dirty="0" smtClean="0"/>
              <a:t>лингвистическое наблюдение и другие.</a:t>
            </a:r>
            <a:endParaRPr lang="ru-RU" sz="2800" b="1" dirty="0"/>
          </a:p>
        </p:txBody>
      </p:sp>
      <p:pic>
        <p:nvPicPr>
          <p:cNvPr id="1026" name="Picture 2" descr="F:\Всё\Байдае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006" y="16693273"/>
            <a:ext cx="4644894" cy="1346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F:\Тайна новокузнецких гидронимов\Новая папка\2019-03-01_2201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386" y="16683041"/>
            <a:ext cx="4197464" cy="1346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F:\Тайна новокузнецких гидронимов\Новая папка\Диаграмм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9006" y="18499945"/>
            <a:ext cx="3986376" cy="50875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TextBox 22"/>
          <p:cNvSpPr txBox="1"/>
          <p:nvPr/>
        </p:nvSpPr>
        <p:spPr>
          <a:xfrm>
            <a:off x="17618094" y="2870165"/>
            <a:ext cx="2690820" cy="1707960"/>
          </a:xfrm>
          <a:prstGeom prst="rect">
            <a:avLst/>
          </a:prstGeom>
          <a:noFill/>
        </p:spPr>
        <p:txBody>
          <a:bodyPr wrap="square" lIns="167442" tIns="83721" rIns="167442" bIns="83721" rtlCol="0">
            <a:spAutoFit/>
          </a:bodyPr>
          <a:lstStyle/>
          <a:p>
            <a:pPr algn="ctr"/>
            <a:r>
              <a:rPr lang="ru-RU" sz="2000" b="1" dirty="0" smtClean="0"/>
              <a:t>Автор: </a:t>
            </a:r>
            <a:r>
              <a:rPr lang="ru-RU" sz="2000" b="1" dirty="0" err="1" smtClean="0"/>
              <a:t>Черновская</a:t>
            </a:r>
            <a:r>
              <a:rPr lang="ru-RU" sz="2000" b="1" dirty="0" smtClean="0"/>
              <a:t> Юлия, ученица </a:t>
            </a:r>
          </a:p>
          <a:p>
            <a:pPr algn="ctr"/>
            <a:r>
              <a:rPr lang="ru-RU" sz="2000" b="1" dirty="0" smtClean="0"/>
              <a:t>7 б класса МБОУ «СОШ № 97»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374800" y="3685246"/>
            <a:ext cx="8109052" cy="4091618"/>
          </a:xfrm>
          <a:prstGeom prst="rect">
            <a:avLst/>
          </a:prstGeom>
          <a:noFill/>
        </p:spPr>
        <p:txBody>
          <a:bodyPr wrap="square" lIns="92199" tIns="46099" rIns="92199" bIns="46099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Задумывались ли вы когда-нибудь над тем, откуда произошли названия рек? Хотелось ли вам приподнять завесу тайны названий рек Новокузнецка?</a:t>
            </a:r>
          </a:p>
          <a:p>
            <a:endParaRPr lang="ru-RU" sz="3200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0620151" y="6033917"/>
            <a:ext cx="9558642" cy="960910"/>
          </a:xfrm>
          <a:prstGeom prst="rect">
            <a:avLst/>
          </a:prstGeom>
        </p:spPr>
        <p:txBody>
          <a:bodyPr wrap="square" lIns="92199" tIns="46099" rIns="92199" bIns="46099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Самыми первыми гидронимами у нас в городе были названия таких рек, как Томь, Кондома и Аба 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0483852" y="13079932"/>
            <a:ext cx="10464638" cy="1580852"/>
          </a:xfrm>
          <a:prstGeom prst="rect">
            <a:avLst/>
          </a:prstGeom>
          <a:noFill/>
        </p:spPr>
        <p:txBody>
          <a:bodyPr wrap="square" lIns="92199" tIns="46099" rIns="92199" bIns="46099" rtlCol="0">
            <a:spAutoFit/>
          </a:bodyPr>
          <a:lstStyle/>
          <a:p>
            <a:pPr algn="just"/>
            <a:r>
              <a:rPr lang="ru-RU" sz="2400" b="1" dirty="0" smtClean="0"/>
              <a:t>Река Кондома берёт своё начало на границе</a:t>
            </a:r>
          </a:p>
          <a:p>
            <a:pPr algn="just"/>
            <a:r>
              <a:rPr lang="ru-RU" sz="2400" b="1" dirty="0" smtClean="0"/>
              <a:t>Горной Шории и Алтая. Гидроним (потамоним) Кондома</a:t>
            </a:r>
          </a:p>
          <a:p>
            <a:pPr algn="just"/>
            <a:r>
              <a:rPr lang="ru-RU" sz="2400" b="1" dirty="0" smtClean="0"/>
              <a:t> берёт начало от самодийского «Кундома» или «Кундоба»,</a:t>
            </a:r>
          </a:p>
          <a:p>
            <a:pPr algn="just"/>
            <a:r>
              <a:rPr lang="ru-RU" sz="2400" b="1" dirty="0" smtClean="0"/>
              <a:t> где Кундо – «длинная», а «ма (ба) – река.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0483852" y="19041945"/>
            <a:ext cx="4892371" cy="4184610"/>
          </a:xfrm>
          <a:prstGeom prst="rect">
            <a:avLst/>
          </a:prstGeom>
          <a:noFill/>
        </p:spPr>
        <p:txBody>
          <a:bodyPr wrap="square" lIns="92199" tIns="46099" rIns="92199" bIns="46099" rtlCol="0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Откуда у большой реки Томь  такое красивое название?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Тоом в переводе с кетско-пумпокальского означает «река» (большая, главная). Есть и другая версия: в переводе с шорского Тоом – тёмный. Однако «тёмный» вовсе не означает «чёрный».  «Тёмный» – это значит «чистый».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331323" y="18861279"/>
            <a:ext cx="4892371" cy="5300505"/>
          </a:xfrm>
          <a:prstGeom prst="rect">
            <a:avLst/>
          </a:prstGeom>
          <a:noFill/>
        </p:spPr>
        <p:txBody>
          <a:bodyPr wrap="square" lIns="92199" tIns="46099" rIns="92199" bIns="46099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Малая река Аба. Почему ей дано такое название? Слова с таким же корнем  «абалар», «абинцы» - это названия северных шорцев. Этимология (происхождение) этнонима (этноним - лингвистическое наименование какого-либо племени, народа) Аба («медведь», табуированное название от аба – дед, отец, предок) связана с тотемным животным.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26146" y="4046580"/>
            <a:ext cx="5254769" cy="1332875"/>
          </a:xfrm>
          <a:prstGeom prst="rect">
            <a:avLst/>
          </a:prstGeom>
          <a:noFill/>
        </p:spPr>
        <p:txBody>
          <a:bodyPr wrap="square" lIns="92199" tIns="46099" rIns="92199" bIns="46099" rtlCol="0">
            <a:spAutoFit/>
          </a:bodyPr>
          <a:lstStyle/>
          <a:p>
            <a:r>
              <a:rPr lang="ru-RU" sz="2000" b="1" dirty="0" smtClean="0"/>
              <a:t>Научный руководитель:</a:t>
            </a:r>
          </a:p>
          <a:p>
            <a:r>
              <a:rPr lang="ru-RU" sz="2000" b="1" dirty="0" smtClean="0"/>
              <a:t> Логачева  Ольга Александровна, </a:t>
            </a:r>
          </a:p>
          <a:p>
            <a:r>
              <a:rPr lang="ru-RU" sz="2000" b="1" dirty="0" smtClean="0"/>
              <a:t>учитель русского языка и литературы</a:t>
            </a:r>
          </a:p>
          <a:p>
            <a:r>
              <a:rPr lang="ru-RU" sz="2000" b="1" dirty="0" smtClean="0"/>
              <a:t> МБОУ «СОШ № 93» г. Новокузнецка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0257753" y="24823292"/>
            <a:ext cx="9558644" cy="3192702"/>
          </a:xfrm>
          <a:prstGeom prst="rect">
            <a:avLst/>
          </a:prstGeom>
          <a:noFill/>
        </p:spPr>
        <p:txBody>
          <a:bodyPr wrap="square" lIns="92199" tIns="46099" rIns="92199" bIns="46099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303796" algn="l"/>
              </a:tabLs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Косточаков, Г.В. О названиях шорских рек [Электронный ресурс]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3796" algn="l"/>
              </a:tabLs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//</a:t>
            </a:r>
            <a:r>
              <a:rPr lang="ru-RU" sz="2000" b="1" dirty="0" smtClean="0">
                <a:ea typeface="Roboto"/>
                <a:cs typeface="Times New Roman" pitchFamily="18" charset="0"/>
              </a:rPr>
              <a:t>  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Информационный бюллетень «</a:t>
            </a:r>
            <a:r>
              <a:rPr lang="ru-RU" sz="2000" b="1" dirty="0" err="1" smtClean="0">
                <a:ea typeface="Times New Roman" pitchFamily="18" charset="0"/>
                <a:cs typeface="Times New Roman" pitchFamily="18" charset="0"/>
              </a:rPr>
              <a:t>Туған Чер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». – 2015. – № 6.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3796" algn="l"/>
              </a:tabLs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Режим доступа: http://tadarlar.ru/o-nazvaniyah-shorskih-rek.html. – 13.12.2018.</a:t>
            </a:r>
            <a:endParaRPr lang="ru-RU" sz="2000" b="1" dirty="0" smtClean="0">
              <a:ea typeface="Arial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303796" algn="l"/>
              </a:tabLs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Купешко-Таннагашева, Н. Н., Апонькин, Ф. Я. Шорско - русский, русско - шорский словарь [Текст]: учебное издание. -  Кемеровское книжное издательство, 1993. – 149 с.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303796" algn="l"/>
              </a:tabLs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a typeface="Arial" pitchFamily="34" charset="0"/>
                <a:cs typeface="Times New Roman" pitchFamily="18" charset="0"/>
              </a:rPr>
              <a:t>Шабалин, В. М. Краткий топонимический словарь Кемеровской  </a:t>
            </a:r>
            <a:endParaRPr lang="ru-RU" sz="2000" b="1" dirty="0" smtClean="0"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3796" algn="l"/>
              </a:tabLst>
            </a:pPr>
            <a:r>
              <a:rPr lang="ru-RU" sz="2000" b="1" dirty="0" smtClean="0">
                <a:ea typeface="Arial" pitchFamily="34" charset="0"/>
                <a:cs typeface="Times New Roman" pitchFamily="18" charset="0"/>
              </a:rPr>
              <a:t>области. Тайны имён земли Кузнецкой [Электронный ресурс].</a:t>
            </a:r>
            <a:endParaRPr lang="ru-RU" sz="2000" b="1" dirty="0" smtClean="0"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3796" algn="l"/>
              </a:tabLst>
            </a:pPr>
            <a:endParaRPr lang="ru-RU" sz="2000" b="1" dirty="0" smtClean="0"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9006" y="15428604"/>
            <a:ext cx="8697548" cy="1115896"/>
          </a:xfrm>
          <a:prstGeom prst="rect">
            <a:avLst/>
          </a:prstGeom>
          <a:noFill/>
        </p:spPr>
        <p:txBody>
          <a:bodyPr wrap="square" lIns="92199" tIns="46099" rIns="92199" bIns="46099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Как образовались русские названия малых рек нашего города?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78486" y="19732637"/>
            <a:ext cx="4348774" cy="2696748"/>
          </a:xfrm>
          <a:prstGeom prst="rect">
            <a:avLst/>
          </a:prstGeom>
          <a:noFill/>
        </p:spPr>
        <p:txBody>
          <a:bodyPr wrap="square" lIns="92199" tIns="46099" rIns="92199" bIns="46099" rtlCol="0">
            <a:spAutoFit/>
          </a:bodyPr>
          <a:lstStyle/>
          <a:p>
            <a:pPr algn="just"/>
            <a:r>
              <a:rPr lang="ru-RU" sz="2400" b="1" dirty="0" smtClean="0"/>
              <a:t>Было обнаружено, что суффиксальный способ образования типичен для русских названий малых рек нашего города, причём преобладают суффиксы –их, -ух, -к.</a:t>
            </a:r>
            <a:endParaRPr lang="ru-RU" sz="2400" b="1" dirty="0"/>
          </a:p>
        </p:txBody>
      </p:sp>
      <p:pic>
        <p:nvPicPr>
          <p:cNvPr id="42" name="Рисунок 41" descr="Кондома в Спасск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947" y="7598408"/>
            <a:ext cx="7429156" cy="4925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Рисунок 42" descr="цель и задач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399" y="8446161"/>
            <a:ext cx="5254769" cy="4091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Двойная волна 45"/>
          <p:cNvSpPr/>
          <p:nvPr/>
        </p:nvSpPr>
        <p:spPr>
          <a:xfrm>
            <a:off x="1741404" y="1336573"/>
            <a:ext cx="15583107" cy="2348672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2199" tIns="46099" rIns="92199" bIns="46099" rtlCol="0" anchor="ctr"/>
          <a:lstStyle/>
          <a:p>
            <a:pPr algn="ctr"/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ТАЙНА НОВОКУЗНЕЦКИХ ГИДРОНИМОВ.</a:t>
            </a:r>
          </a:p>
          <a:p>
            <a:pPr algn="ctr"/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ЛИНГВИСТИЧЕСКИЙ АНАЛИЗ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78486" y="22423457"/>
            <a:ext cx="4395485" cy="3047753"/>
          </a:xfrm>
          <a:prstGeom prst="rect">
            <a:avLst/>
          </a:prstGeom>
          <a:noFill/>
        </p:spPr>
        <p:txBody>
          <a:bodyPr wrap="square" lIns="92199" tIns="46099" rIns="92199" bIns="46099" rtlCol="0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b="1" dirty="0" smtClean="0"/>
              <a:t>Происхождение большой   новокузнецкой реки Томь и малых рек Кондомы и Абы обусловлено связью с кетским и шорским языками.</a:t>
            </a:r>
          </a:p>
          <a:p>
            <a:endParaRPr lang="ru-RU" sz="2400" b="1" dirty="0" smtClean="0"/>
          </a:p>
          <a:p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0257754" y="24281290"/>
            <a:ext cx="5435967" cy="526951"/>
          </a:xfrm>
          <a:prstGeom prst="rect">
            <a:avLst/>
          </a:prstGeom>
          <a:noFill/>
        </p:spPr>
        <p:txBody>
          <a:bodyPr wrap="square" lIns="92199" tIns="46099" rIns="92199" bIns="46099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Краткий список литературы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" name="Рисунок 39" descr="Сердце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05711" y="1336574"/>
            <a:ext cx="951294" cy="126466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374798" y="24934889"/>
            <a:ext cx="8109052" cy="2262789"/>
          </a:xfrm>
          <a:prstGeom prst="rect">
            <a:avLst/>
          </a:prstGeom>
          <a:noFill/>
        </p:spPr>
        <p:txBody>
          <a:bodyPr wrap="square" lIns="92199" tIns="46099" rIns="92199" bIns="46099" rtlCol="0">
            <a:spAutoFit/>
          </a:bodyPr>
          <a:lstStyle/>
          <a:p>
            <a:r>
              <a:rPr lang="ru-RU" sz="2800" b="1" dirty="0" smtClean="0"/>
              <a:t>Итак, цель исследовательской  работы: произвести лингвистический  анализ новокузнецких гидронимов и  раскрыть</a:t>
            </a:r>
          </a:p>
          <a:p>
            <a:r>
              <a:rPr lang="ru-RU" sz="2800" b="1" dirty="0" smtClean="0"/>
              <a:t> тайну их происхождения – </a:t>
            </a:r>
          </a:p>
          <a:p>
            <a:r>
              <a:rPr lang="ru-RU" sz="2800" b="1" dirty="0" smtClean="0"/>
              <a:t> достигнута, задачи решены</a:t>
            </a:r>
            <a:endParaRPr lang="ru-RU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2828598" y="27713966"/>
            <a:ext cx="15945505" cy="1524259"/>
          </a:xfrm>
          <a:prstGeom prst="rect">
            <a:avLst/>
          </a:prstGeom>
          <a:noFill/>
        </p:spPr>
        <p:txBody>
          <a:bodyPr wrap="square" lIns="92199" tIns="46099" rIns="92199" bIns="46099" rtlCol="0">
            <a:spAutoFit/>
          </a:bodyPr>
          <a:lstStyle/>
          <a:p>
            <a:r>
              <a:rPr lang="ru-RU" sz="2000" b="1" i="1" dirty="0" smtClean="0"/>
              <a:t>Автор работы и научный руководитель выражают благодарность Косточакову Г.В.,  кандидату филологических наук, доценту кафедры русского языка и литературы НФИ КемГу, члену Союза писателей,  за консультацию по данной теме </a:t>
            </a:r>
            <a:endParaRPr lang="ru-RU" sz="2000" b="1" dirty="0" smtClean="0"/>
          </a:p>
          <a:p>
            <a:r>
              <a:rPr lang="ru-RU" sz="2000" b="1" dirty="0" smtClean="0"/>
              <a:t> </a:t>
            </a:r>
          </a:p>
          <a:p>
            <a:endParaRPr lang="ru-RU" dirty="0"/>
          </a:p>
        </p:txBody>
      </p:sp>
      <p:pic>
        <p:nvPicPr>
          <p:cNvPr id="67" name="Рисунок 66" descr="Томь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3850" y="15068549"/>
            <a:ext cx="3985164" cy="2981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дом\Pictures\ДЛЯ СТЕНДОВОГО ДОКЛАДА\На Абе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47886" y="15068549"/>
            <a:ext cx="4613192" cy="2951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6137262" y="18835697"/>
            <a:ext cx="3538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РЕЗУЛЬТАТЫ</a:t>
            </a:r>
            <a:endParaRPr lang="ru-RU" sz="4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f55726512">
  <a:themeElements>
    <a:clrScheme name="Custom 139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809EC2"/>
      </a:accent1>
      <a:accent2>
        <a:srgbClr val="E7BC29"/>
      </a:accent2>
      <a:accent3>
        <a:srgbClr val="DD7E0E"/>
      </a:accent3>
      <a:accent4>
        <a:srgbClr val="9C85C0"/>
      </a:accent4>
      <a:accent5>
        <a:srgbClr val="6B3D8C"/>
      </a:accent5>
      <a:accent6>
        <a:srgbClr val="4E74A3"/>
      </a:accent6>
      <a:hlink>
        <a:srgbClr val="809EC2"/>
      </a:hlink>
      <a:folHlink>
        <a:srgbClr val="809E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4308962_TF55726512" id="{598FDF66-5AED-4920-A1CF-B92EF5596821}" vid="{7099050D-ECDD-45BF-9C74-074872F81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69F172-A451-4148-95C2-6FD07B0D0A9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3A53C8C-76F6-466B-8557-903D4E8363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FCC6E2-333F-4CB3-8450-4414F25CE5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tf55726512</Template>
  <TotalTime>0</TotalTime>
  <Words>499</Words>
  <PresentationFormat>Произвольный</PresentationFormat>
  <Paragraphs>51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tf55726512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2019-10-26T15:17:14Z</dcterms:created>
  <dcterms:modified xsi:type="dcterms:W3CDTF">2019-10-29T07:22:44Z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