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71" r:id="rId3"/>
    <p:sldId id="270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2" r:id="rId13"/>
    <p:sldId id="273" r:id="rId14"/>
    <p:sldId id="274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2000240"/>
            <a:ext cx="8458200" cy="2500330"/>
          </a:xfrm>
        </p:spPr>
        <p:txBody>
          <a:bodyPr>
            <a:normAutofit fontScale="77500" lnSpcReduction="20000"/>
          </a:bodyPr>
          <a:lstStyle/>
          <a:p>
            <a:r>
              <a:rPr lang="ru-RU" sz="6000" b="1" dirty="0" smtClean="0"/>
              <a:t>Формирование функциональной грамотности в начальной школе</a:t>
            </a:r>
            <a:endParaRPr lang="ru-RU" sz="60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42852"/>
            <a:ext cx="8686800" cy="492922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smtClean="0">
                <a:solidFill>
                  <a:srgbClr val="C00000"/>
                </a:solidFill>
              </a:rPr>
              <a:t>Выбери из предложенных слов: </a:t>
            </a:r>
            <a:r>
              <a:rPr lang="ru-RU" b="1" i="1" dirty="0" smtClean="0">
                <a:solidFill>
                  <a:srgbClr val="C00000"/>
                </a:solidFill>
              </a:rPr>
              <a:t>окраска, хвойные, голодные, желтая</a:t>
            </a:r>
            <a:r>
              <a:rPr lang="ru-RU" dirty="0" smtClean="0">
                <a:solidFill>
                  <a:srgbClr val="C00000"/>
                </a:solidFill>
              </a:rPr>
              <a:t>, относящиеся к схеме: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а) окраска;</a:t>
            </a:r>
            <a:br>
              <a:rPr lang="ru-RU" dirty="0" smtClean="0"/>
            </a:br>
            <a:r>
              <a:rPr lang="ru-RU" b="1" dirty="0" smtClean="0"/>
              <a:t>б) голодные;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в) желтая;</a:t>
            </a:r>
            <a:br>
              <a:rPr lang="ru-RU" dirty="0" smtClean="0"/>
            </a:br>
            <a:r>
              <a:rPr lang="ru-RU" b="1" dirty="0" smtClean="0"/>
              <a:t>г) хвойные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5429264"/>
            <a:ext cx="8686800" cy="1150927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chemeClr val="tx1"/>
                </a:solidFill>
              </a:rPr>
              <a:t>умение осуществлять анализ объекта для выполнения учебной задачи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1857364"/>
            <a:ext cx="2266594" cy="981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407196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Если самка рожает в год в среднем трех тигрят, то сколько тигрят родится у двух самок за 5 лет. Выбери правильный ответ: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а) 15;</a:t>
            </a:r>
            <a:br>
              <a:rPr lang="ru-RU" dirty="0" smtClean="0"/>
            </a:br>
            <a:r>
              <a:rPr lang="ru-RU" b="1" dirty="0" smtClean="0"/>
              <a:t>б) 30;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в) 6.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4572008"/>
            <a:ext cx="8686800" cy="2008183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chemeClr val="tx1"/>
                </a:solidFill>
              </a:rPr>
              <a:t>умение анализировать информацию, представленную в текстовой форме и в виде готового решения задачи, решать текстовую задачу, контролировать ход решения, оценивать реальность ответа на вопрос задачи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Условия формирования функциональной грамотности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u-RU" dirty="0"/>
              <a:t>обучение должно носить деятельностный характер (одна из целевых функций обучения любому предмету в начальной школе – формирование у школьников умений самостоятельной учебной деятельности, </a:t>
            </a:r>
          </a:p>
          <a:p>
            <a:pPr lvl="0"/>
            <a:r>
              <a:rPr lang="ru-RU" dirty="0"/>
              <a:t>учащиеся должны стать активными участниками изучения нового материала;</a:t>
            </a:r>
          </a:p>
          <a:p>
            <a:pPr lvl="0"/>
            <a:r>
              <a:rPr lang="ru-RU" dirty="0"/>
              <a:t>в урочной деятельности использовать продуктивные формы групповой работы;</a:t>
            </a:r>
          </a:p>
          <a:p>
            <a:pPr lvl="0"/>
            <a:r>
              <a:rPr lang="ru-RU" dirty="0"/>
              <a:t>применять различные современные образовательные технологии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37112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96752"/>
            <a:ext cx="8686800" cy="4525963"/>
          </a:xfrm>
        </p:spPr>
        <p:txBody>
          <a:bodyPr/>
          <a:lstStyle/>
          <a:p>
            <a:r>
              <a:rPr lang="ru-RU" dirty="0"/>
              <a:t>Основы функциональной грамотности закладываются в начальной школе, так как здесь  идет интенсивное обучение различным видам речевой деятельности – письму и чтению, говорению и слушанию; формирование приемов математической деятельности, реализующей компетентностный подход в обучении.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99207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https://coolsen.ru/wp-content/uploads/2021/06/86-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09372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about-tea.ru/wp-content/uploads/0/7/6/0761c38820c52ab4488064213c9083b1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059" y="271420"/>
            <a:ext cx="9139944" cy="6093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8889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Картинки по запросу картинки по ФГОС НОО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16632"/>
            <a:ext cx="8928992" cy="655272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58137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работы: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оценка достижения планируемых результатов по двум междисциплинарным программам  </a:t>
            </a:r>
          </a:p>
          <a:p>
            <a:pPr>
              <a:buNone/>
            </a:pPr>
            <a:endParaRPr lang="ru-RU" dirty="0" smtClean="0"/>
          </a:p>
          <a:p>
            <a:r>
              <a:rPr lang="ru-RU" sz="4400" b="1" dirty="0" smtClean="0"/>
              <a:t>«Чтение: работа с информацией» </a:t>
            </a:r>
            <a:endParaRPr lang="ru-RU" sz="4400" dirty="0" smtClean="0"/>
          </a:p>
          <a:p>
            <a:r>
              <a:rPr lang="ru-RU" sz="4400" b="1" dirty="0" smtClean="0"/>
              <a:t>«Программа формирования УУД»</a:t>
            </a:r>
            <a:endParaRPr lang="ru-RU" sz="44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Основными параметрами выступают умения: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ru-RU" sz="4400" dirty="0" smtClean="0"/>
              <a:t>найти информацию в тексте и понять ее;</a:t>
            </a:r>
          </a:p>
          <a:p>
            <a:pPr lvl="0"/>
            <a:r>
              <a:rPr lang="ru-RU" sz="4400" dirty="0" smtClean="0"/>
              <a:t>сделать на основе прочитанного выводы и обобщения;</a:t>
            </a:r>
          </a:p>
          <a:p>
            <a:pPr lvl="0"/>
            <a:r>
              <a:rPr lang="ru-RU" sz="4400" dirty="0" smtClean="0"/>
              <a:t>оценить полученную информацию;</a:t>
            </a:r>
          </a:p>
          <a:p>
            <a:pPr lvl="0"/>
            <a:r>
              <a:rPr lang="ru-RU" sz="4400" dirty="0" smtClean="0"/>
              <a:t>написать связное высказывание.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заданий: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ru-RU" sz="4000" dirty="0" smtClean="0"/>
              <a:t>с выбором одного или нескольких правильных ответов; </a:t>
            </a:r>
          </a:p>
          <a:p>
            <a:pPr lvl="0"/>
            <a:r>
              <a:rPr lang="ru-RU" sz="4000" dirty="0" smtClean="0"/>
              <a:t>на установление последовательности и соответствия;</a:t>
            </a:r>
          </a:p>
          <a:p>
            <a:pPr lvl="0"/>
            <a:r>
              <a:rPr lang="ru-RU" sz="4000" dirty="0" smtClean="0"/>
              <a:t>со свободным кратким ответом;</a:t>
            </a:r>
          </a:p>
          <a:p>
            <a:r>
              <a:rPr lang="ru-RU" sz="4000" dirty="0" smtClean="0"/>
              <a:t>со свободным развернутым ответом.</a:t>
            </a:r>
            <a:endParaRPr lang="ru-RU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686800" cy="714356"/>
          </a:xfrm>
        </p:spPr>
        <p:txBody>
          <a:bodyPr/>
          <a:lstStyle/>
          <a:p>
            <a:pPr algn="ctr"/>
            <a:r>
              <a:rPr lang="ru-RU" dirty="0" smtClean="0"/>
              <a:t>Уссурийский тигр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857232"/>
            <a:ext cx="8686800" cy="5857916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Уссурийские тигры – самые крупные и грациозные из больших кошек нашей планеты. Находятся они, как ни горько это осознавать, на грани исчезновения.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От своих «родственников» уссурийский тигр отличается более светлой окраской, а его янтарно-желтая шубка в черную полоску украшена белой манишкой. Зимой тигриный мех становится длиннее и гуще, оберегая от стужи. Вес тигра достигает 230 кг, длина тела – до 220 см.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Самцы уссурийского тигра не принимают участия в выхаживании потомства. Самка рожает 2-4-х тигрят. Первое время малыши питаются молоком, но довольно скоро мать начинает подкармливать их мясом. Тигрята живут с матерью до 3 лет. Каждая семейная группа имеет «личный» участок площадью 15 кв.м.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Обладая поистине богатырским аппетитом, уссурийский тигр в один присест съедает 50 кг мяса. Самое лакомое блюдо в его меню – дикий кабан, грозный зверь весом до 340 кг, вооруженный острыми клыками. </a:t>
            </a:r>
            <a:r>
              <a:rPr lang="ru-RU" u="sng" dirty="0" smtClean="0">
                <a:solidFill>
                  <a:schemeClr val="tx1"/>
                </a:solidFill>
              </a:rPr>
              <a:t>Интенсивная вырубка лесов в Уссурийском крае погубила немало вековых дубов и хвойных деревьев.</a:t>
            </a:r>
            <a:r>
              <a:rPr lang="ru-RU" dirty="0" smtClean="0">
                <a:solidFill>
                  <a:schemeClr val="tx1"/>
                </a:solidFill>
              </a:rPr>
              <a:t> В этих лесах издавна кормились дикие кабаны. Из-за нехватки  корма численность кабанов неуклонно сокращается. В поисках питания голодные тигры нередко забредают в окрестности деревень. Там они убивают собак и домашний скот.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Уссурийские тигры строго охраняются российскими законами. Однако браконьерский промысел имеет огромный размах: на тигриные шкуры и кости большой спрос.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Никто точно не знает, сколько уссурийских тигров осталось в природе. По данным Всемирного фонда дикой природы, к концу двадцатого века лишь около 500 особей. Вероятно, их, как и бенгальских тигров, ожидает полное истребление.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418624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Чем уссурийский тигр отличается от своих «родственников»? Выбери правильный ответ.</a:t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а) длинной густой шерстью;</a:t>
            </a:r>
            <a:br>
              <a:rPr lang="ru-RU" dirty="0" smtClean="0"/>
            </a:br>
            <a:r>
              <a:rPr lang="ru-RU" b="1" dirty="0" smtClean="0"/>
              <a:t>б) более светлой окраской;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в) богатырским аппетитом.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5214950"/>
            <a:ext cx="8686800" cy="129380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  </a:t>
            </a:r>
            <a:r>
              <a:rPr lang="ru-RU" dirty="0" smtClean="0">
                <a:solidFill>
                  <a:schemeClr val="tx1"/>
                </a:solidFill>
              </a:rPr>
              <a:t>умение находить в литературном тексте информацию, представленную в явном виде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482918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К какой группе животных по способу питания можно отнести уссурийского тигра? Выбери правильный ответ: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а) всеядный;</a:t>
            </a:r>
            <a:br>
              <a:rPr lang="ru-RU" dirty="0" smtClean="0"/>
            </a:br>
            <a:r>
              <a:rPr lang="ru-RU" dirty="0" smtClean="0"/>
              <a:t>б) травоядный;</a:t>
            </a:r>
            <a:br>
              <a:rPr lang="ru-RU" dirty="0" smtClean="0"/>
            </a:br>
            <a:r>
              <a:rPr lang="ru-RU" dirty="0" smtClean="0"/>
              <a:t>в) насекомоядный;</a:t>
            </a:r>
            <a:br>
              <a:rPr lang="ru-RU" dirty="0" smtClean="0"/>
            </a:br>
            <a:r>
              <a:rPr lang="ru-RU" b="1" dirty="0" smtClean="0"/>
              <a:t>г) хищник.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5500702"/>
            <a:ext cx="8686800" cy="1079489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dirty="0" smtClean="0"/>
              <a:t>  </a:t>
            </a:r>
            <a:r>
              <a:rPr lang="ru-RU" b="1" dirty="0" smtClean="0">
                <a:solidFill>
                  <a:schemeClr val="tx1"/>
                </a:solidFill>
              </a:rPr>
              <a:t>умение находить и интерпретировать информацию,     представленную в тексте в неявном виде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256</TotalTime>
  <Words>566</Words>
  <Application>Microsoft Office PowerPoint</Application>
  <PresentationFormat>Экран (4:3)</PresentationFormat>
  <Paragraphs>37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Трек</vt:lpstr>
      <vt:lpstr>Презентация PowerPoint</vt:lpstr>
      <vt:lpstr>Презентация PowerPoint</vt:lpstr>
      <vt:lpstr>Презентация PowerPoint</vt:lpstr>
      <vt:lpstr>Цель работы:</vt:lpstr>
      <vt:lpstr>Основными параметрами выступают умения:</vt:lpstr>
      <vt:lpstr>Типы заданий:</vt:lpstr>
      <vt:lpstr>Уссурийский тигр</vt:lpstr>
      <vt:lpstr>Чем уссурийский тигр отличается от своих «родственников»? Выбери правильный ответ.  а) длинной густой шерстью; б) более светлой окраской;  в) богатырским аппетитом.</vt:lpstr>
      <vt:lpstr>К какой группе животных по способу питания можно отнести уссурийского тигра? Выбери правильный ответ:   а) всеядный; б) травоядный; в) насекомоядный; г) хищник. </vt:lpstr>
      <vt:lpstr>  Выбери из предложенных слов: окраска, хвойные, голодные, желтая, относящиеся к схеме:   а) окраска; б) голодные; в) желтая; г) хвойные.  </vt:lpstr>
      <vt:lpstr>Если самка рожает в год в среднем трех тигрят, то сколько тигрят родится у двух самок за 5 лет. Выбери правильный ответ:  а) 15; б) 30; в) 6. </vt:lpstr>
      <vt:lpstr>Условия формирования функциональной грамотности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ТРЕНИНГА:</dc:title>
  <dc:creator>Учитель</dc:creator>
  <cp:lastModifiedBy>Natalia</cp:lastModifiedBy>
  <cp:revision>13</cp:revision>
  <dcterms:created xsi:type="dcterms:W3CDTF">2014-11-22T09:50:15Z</dcterms:created>
  <dcterms:modified xsi:type="dcterms:W3CDTF">2022-11-01T11:33:24Z</dcterms:modified>
</cp:coreProperties>
</file>