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3"/>
    <p:sldId id="260" r:id="rId4"/>
    <p:sldId id="259" r:id="rId5"/>
    <p:sldId id="265" r:id="rId6"/>
    <p:sldId id="284" r:id="rId7"/>
    <p:sldId id="314" r:id="rId8"/>
    <p:sldId id="315" r:id="rId9"/>
    <p:sldId id="316" r:id="rId10"/>
    <p:sldId id="281" r:id="rId11"/>
    <p:sldId id="288" r:id="rId12"/>
    <p:sldId id="279" r:id="rId13"/>
    <p:sldId id="277" r:id="rId14"/>
    <p:sldId id="317" r:id="rId15"/>
    <p:sldId id="283" r:id="rId16"/>
    <p:sldId id="318" r:id="rId17"/>
    <p:sldId id="319" r:id="rId18"/>
    <p:sldId id="3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60EE4-0DDB-4D44-B438-EA93F2BFC700}" type="doc">
      <dgm:prSet loTypeId="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FE1BAA-CF3B-4D06-A5F0-6AE7741DC07D}">
      <dgm:prSet phldrT="[Текст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/>
            <a:t/>
          </a:r>
          <a:endParaRPr lang="ru-RU" sz="2200" dirty="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/>
            <a:t>Группы не функционируют</a:t>
          </a:r>
          <a:r>
            <a:rPr lang="ru-RU" sz="2200" dirty="0"/>
            <a:t/>
          </a:r>
          <a:endParaRPr lang="ru-RU" sz="2200" dirty="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/>
            <a:t>Реализация ООП в удаленном режиме</a:t>
          </a:r>
          <a:endParaRPr lang="ru-RU" sz="2200" b="1" dirty="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/>
            <a:t>Дистанционное общение: ребенок и родитель</a:t>
          </a:r>
          <a:r>
            <a:rPr lang="ru-RU" sz="2200" b="1" dirty="0"/>
            <a:t/>
          </a:r>
          <a:endParaRPr lang="ru-RU" sz="2200" b="1" dirty="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/>
            <a:t> </a:t>
          </a:r>
          <a:r>
            <a:rPr lang="ru-RU" sz="2200" b="1" dirty="0"/>
            <a:t/>
          </a:r>
          <a:endParaRPr lang="ru-RU" sz="2200" b="1" dirty="0"/>
        </a:p>
      </dgm:t>
    </dgm:pt>
    <dgm:pt modelId="{B032A636-83D1-4B8B-A299-3A5125AC32FF}" cxnId="{C2CF6ADA-66EF-4AFA-8ACF-7138A2A4E8D7}" type="parTrans">
      <dgm:prSet/>
      <dgm:spPr/>
      <dgm:t>
        <a:bodyPr/>
        <a:lstStyle/>
        <a:p>
          <a:endParaRPr lang="ru-RU"/>
        </a:p>
      </dgm:t>
    </dgm:pt>
    <dgm:pt modelId="{4355D9BB-953A-4A39-975B-9F94F4937CE2}" cxnId="{C2CF6ADA-66EF-4AFA-8ACF-7138A2A4E8D7}" type="sibTrans">
      <dgm:prSet/>
      <dgm:spPr/>
      <dgm:t>
        <a:bodyPr/>
        <a:lstStyle/>
        <a:p>
          <a:endParaRPr lang="ru-RU"/>
        </a:p>
      </dgm:t>
    </dgm:pt>
    <dgm:pt modelId="{B5A7FCE0-66A0-4AA6-B2CF-E32AFDC28712}">
      <dgm:prSet phldrT="[Текст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/>
            <a:t>Группы открыты </a:t>
          </a:r>
          <a:r>
            <a:rPr lang="ru-RU" sz="2400"/>
            <a:t/>
          </a:r>
          <a:endParaRPr lang="ru-RU" sz="240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/>
            <a:t>Реализация ООП в очном режиме</a:t>
          </a:r>
          <a:endParaRPr lang="ru-RU" sz="240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/>
            <a:t>Дистанционное общение: родитель</a:t>
          </a:r>
          <a:r>
            <a:rPr lang="ru-RU" sz="2400"/>
            <a:t/>
          </a:r>
          <a:endParaRPr lang="ru-RU" sz="2400"/>
        </a:p>
      </dgm:t>
    </dgm:pt>
    <dgm:pt modelId="{5C0271BD-7C5A-4143-A25A-C6BB268717D7}" cxnId="{23706B83-DFAE-44D3-910A-7D559B545A14}" type="parTrans">
      <dgm:prSet/>
      <dgm:spPr/>
      <dgm:t>
        <a:bodyPr/>
        <a:lstStyle/>
        <a:p>
          <a:endParaRPr lang="ru-RU"/>
        </a:p>
      </dgm:t>
    </dgm:pt>
    <dgm:pt modelId="{1C440741-ADF6-49B0-9448-ECDB67FAEEA3}" cxnId="{23706B83-DFAE-44D3-910A-7D559B545A14}" type="sibTrans">
      <dgm:prSet/>
      <dgm:spPr/>
      <dgm:t>
        <a:bodyPr/>
        <a:lstStyle/>
        <a:p>
          <a:endParaRPr lang="ru-RU"/>
        </a:p>
      </dgm:t>
    </dgm:pt>
    <dgm:pt modelId="{C3B054DD-1F43-4B96-B6AF-68B1B1B59372}" type="pres">
      <dgm:prSet presAssocID="{1CA60EE4-0DDB-4D44-B438-EA93F2BFC700}" presName="linear" presStyleCnt="0">
        <dgm:presLayoutVars>
          <dgm:animLvl val="lvl"/>
          <dgm:resizeHandles val="exact"/>
        </dgm:presLayoutVars>
      </dgm:prSet>
      <dgm:spPr/>
    </dgm:pt>
    <dgm:pt modelId="{F7F01F83-62D8-408C-9BF0-AE3803C819A3}" type="pres">
      <dgm:prSet presAssocID="{5AFE1BAA-CF3B-4D06-A5F0-6AE7741DC07D}" presName="parentText" presStyleLbl="node1" presStyleIdx="0" presStyleCnt="2" custScaleX="90987" custScaleY="75269" custLinFactY="-1381" custLinFactNeighborX="-782" custLinFactNeighborY="-100000">
        <dgm:presLayoutVars>
          <dgm:chMax val="0"/>
          <dgm:bulletEnabled val="1"/>
        </dgm:presLayoutVars>
      </dgm:prSet>
      <dgm:spPr/>
    </dgm:pt>
    <dgm:pt modelId="{26C16AD6-E75F-4720-B33F-B78197464B5B}" type="pres">
      <dgm:prSet presAssocID="{4355D9BB-953A-4A39-975B-9F94F4937CE2}" presName="spacer" presStyleCnt="0"/>
      <dgm:spPr/>
    </dgm:pt>
    <dgm:pt modelId="{8BA9E53B-8EE0-490D-8243-E692754BE485}" type="pres">
      <dgm:prSet presAssocID="{B5A7FCE0-66A0-4AA6-B2CF-E32AFDC28712}" presName="parentText" presStyleLbl="node1" presStyleIdx="1" presStyleCnt="2" custScaleX="92060" custScaleY="83093" custLinFactNeighborX="-894" custLinFactNeighborY="-79831">
        <dgm:presLayoutVars>
          <dgm:chMax val="0"/>
          <dgm:bulletEnabled val="1"/>
        </dgm:presLayoutVars>
      </dgm:prSet>
      <dgm:spPr/>
    </dgm:pt>
  </dgm:ptLst>
  <dgm:cxnLst>
    <dgm:cxn modelId="{C2CF6ADA-66EF-4AFA-8ACF-7138A2A4E8D7}" srcId="{1CA60EE4-0DDB-4D44-B438-EA93F2BFC700}" destId="{5AFE1BAA-CF3B-4D06-A5F0-6AE7741DC07D}" srcOrd="0" destOrd="0" parTransId="{B032A636-83D1-4B8B-A299-3A5125AC32FF}" sibTransId="{4355D9BB-953A-4A39-975B-9F94F4937CE2}"/>
    <dgm:cxn modelId="{23706B83-DFAE-44D3-910A-7D559B545A14}" srcId="{1CA60EE4-0DDB-4D44-B438-EA93F2BFC700}" destId="{B5A7FCE0-66A0-4AA6-B2CF-E32AFDC28712}" srcOrd="1" destOrd="0" parTransId="{5C0271BD-7C5A-4143-A25A-C6BB268717D7}" sibTransId="{1C440741-ADF6-49B0-9448-ECDB67FAEEA3}"/>
    <dgm:cxn modelId="{48094A78-8535-442B-A116-F886A47DB50B}" type="presOf" srcId="{1CA60EE4-0DDB-4D44-B438-EA93F2BFC700}" destId="{C3B054DD-1F43-4B96-B6AF-68B1B1B59372}" srcOrd="0" destOrd="0" presId="urn:microsoft.com/office/officeart/2005/8/layout/vList2"/>
    <dgm:cxn modelId="{98332A4B-3B43-4B59-A477-F96F78A74DB7}" type="presParOf" srcId="{C3B054DD-1F43-4B96-B6AF-68B1B1B59372}" destId="{F7F01F83-62D8-408C-9BF0-AE3803C819A3}" srcOrd="0" destOrd="0" presId="urn:microsoft.com/office/officeart/2005/8/layout/vList2"/>
    <dgm:cxn modelId="{EF43A495-9A4D-4958-A11B-622E47C574DF}" type="presOf" srcId="{5AFE1BAA-CF3B-4D06-A5F0-6AE7741DC07D}" destId="{F7F01F83-62D8-408C-9BF0-AE3803C819A3}" srcOrd="0" destOrd="0" presId="urn:microsoft.com/office/officeart/2005/8/layout/vList2"/>
    <dgm:cxn modelId="{9E0B3470-C38C-4FC3-A5FA-153627D71B68}" type="presParOf" srcId="{C3B054DD-1F43-4B96-B6AF-68B1B1B59372}" destId="{26C16AD6-E75F-4720-B33F-B78197464B5B}" srcOrd="1" destOrd="0" presId="urn:microsoft.com/office/officeart/2005/8/layout/vList2"/>
    <dgm:cxn modelId="{3055F99E-74E7-4FFC-9706-8C9A25BFE022}" type="presParOf" srcId="{C3B054DD-1F43-4B96-B6AF-68B1B1B59372}" destId="{8BA9E53B-8EE0-490D-8243-E692754BE485}" srcOrd="2" destOrd="0" presId="urn:microsoft.com/office/officeart/2005/8/layout/vList2"/>
    <dgm:cxn modelId="{7A4255EE-9A16-49ED-9D6D-478758F88578}" type="presOf" srcId="{B5A7FCE0-66A0-4AA6-B2CF-E32AFDC28712}" destId="{8BA9E53B-8EE0-490D-8243-E692754BE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E37A-FF4C-47F3-A993-47A52F803FF6}">
      <dsp:nvSpPr>
        <dsp:cNvPr id="0" name=""/>
        <dsp:cNvSpPr/>
      </dsp:nvSpPr>
      <dsp:spPr>
        <a:xfrm>
          <a:off x="256129" y="447412"/>
          <a:ext cx="8012617" cy="853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Качество содержания и организации образовательного процесса в дошкольной организации</a:t>
          </a:r>
          <a:endParaRPr lang="ru-RU" sz="2200" b="1" kern="1200" dirty="0"/>
        </a:p>
      </dsp:txBody>
      <dsp:txXfrm>
        <a:off x="297778" y="489061"/>
        <a:ext cx="7929319" cy="769895"/>
      </dsp:txXfrm>
    </dsp:sp>
    <dsp:sp modelId="{F7F01F83-62D8-408C-9BF0-AE3803C819A3}">
      <dsp:nvSpPr>
        <dsp:cNvPr id="0" name=""/>
        <dsp:cNvSpPr/>
      </dsp:nvSpPr>
      <dsp:spPr>
        <a:xfrm>
          <a:off x="317509" y="1549906"/>
          <a:ext cx="7756529" cy="944494"/>
        </a:xfrm>
        <a:prstGeom prst="roundRect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Качество условий, которые созданы для реализации образовательного процесса</a:t>
          </a:r>
          <a:endParaRPr lang="ru-RU" sz="2200" b="1" kern="1200" dirty="0"/>
        </a:p>
      </dsp:txBody>
      <dsp:txXfrm>
        <a:off x="363615" y="1596012"/>
        <a:ext cx="7664317" cy="852282"/>
      </dsp:txXfrm>
    </dsp:sp>
    <dsp:sp modelId="{8BA9E53B-8EE0-490D-8243-E692754BE485}">
      <dsp:nvSpPr>
        <dsp:cNvPr id="0" name=""/>
        <dsp:cNvSpPr/>
      </dsp:nvSpPr>
      <dsp:spPr>
        <a:xfrm>
          <a:off x="262225" y="2736686"/>
          <a:ext cx="7848001" cy="1042671"/>
        </a:xfrm>
        <a:prstGeom prst="roundRec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Качество достигнутых результатов </a:t>
          </a:r>
          <a:br>
            <a:rPr lang="ru-RU" sz="2200" b="1" kern="1200" dirty="0"/>
          </a:br>
          <a:r>
            <a:rPr lang="ru-RU" sz="2200" b="1" kern="1200" dirty="0"/>
            <a:t>освоения детьми образовательной программы</a:t>
          </a:r>
        </a:p>
      </dsp:txBody>
      <dsp:txXfrm>
        <a:off x="313124" y="2787585"/>
        <a:ext cx="7746203" cy="94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605" y="1922658"/>
            <a:ext cx="8292928" cy="3682217"/>
          </a:xfrm>
        </p:spPr>
        <p:txBody>
          <a:bodyPr/>
          <a:lstStyle/>
          <a:p>
            <a:pPr algn="ctr"/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1800" dirty="0">
                <a:solidFill>
                  <a:schemeClr val="tx1"/>
                </a:solidFill>
              </a:rPr>
              <a:t>Тематический педсовет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«Повышение качества работы педагогов по использовию дистанционных форм работы во взаимодействии с родителями»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Доклад на тему: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2000" dirty="0"/>
            </a:br>
            <a:r>
              <a:rPr lang="ru-RU" sz="2800" b="1" dirty="0"/>
              <a:t>«Дистанционные технологии в ДОУ </a:t>
            </a:r>
            <a:br>
              <a:rPr lang="ru-RU" sz="2800" b="1" dirty="0"/>
            </a:br>
            <a:r>
              <a:rPr lang="ru-RU" sz="2800" b="1" dirty="0"/>
              <a:t>как средство взаимодействия </a:t>
            </a:r>
            <a:br>
              <a:rPr lang="ru-RU" sz="2800" b="1" dirty="0"/>
            </a:br>
            <a:r>
              <a:rPr lang="ru-RU" sz="2800" b="1" dirty="0"/>
              <a:t>с семьями воспитанников»</a:t>
            </a:r>
            <a:br>
              <a:rPr lang="ru-RU" sz="2800" b="1" dirty="0"/>
            </a:br>
            <a:r>
              <a:rPr lang="ru-RU" b="1" dirty="0"/>
              <a:t> 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83750" y="4364596"/>
            <a:ext cx="3975652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Подготовила:</a:t>
            </a:r>
            <a:br>
              <a:rPr lang="ru-RU" sz="1400" dirty="0"/>
            </a:br>
            <a:r>
              <a:rPr lang="ru-RU" sz="1400" dirty="0"/>
              <a:t>старший воспитатель </a:t>
            </a:r>
            <a:br>
              <a:rPr lang="ru-RU" sz="1400" dirty="0"/>
            </a:br>
            <a:r>
              <a:rPr lang="ru-RU" sz="1400" dirty="0"/>
              <a:t>Гоч Елена Александровна,</a:t>
            </a:r>
            <a:br>
              <a:rPr lang="ru-RU" sz="1400" dirty="0"/>
            </a:br>
            <a:r>
              <a:rPr lang="ru-RU" sz="1400" dirty="0"/>
              <a:t>МАДОУ «Детский сад №1 </a:t>
            </a:r>
            <a:br>
              <a:rPr lang="ru-RU" sz="1400" dirty="0"/>
            </a:br>
            <a:r>
              <a:rPr lang="ru-RU" sz="1400" dirty="0"/>
              <a:t>«Лесная полянка»</a:t>
            </a:r>
            <a:endParaRPr lang="ru-RU" sz="1400" dirty="0"/>
          </a:p>
          <a:p>
            <a:pPr algn="r"/>
            <a:r>
              <a:rPr lang="ru-RU" sz="1400" dirty="0"/>
              <a:t>г.о. Зарайск Московской обл.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20855" y="5989982"/>
            <a:ext cx="258442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 Декабрь 2021 года 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774" y="776687"/>
            <a:ext cx="8596668" cy="910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Консультации для родителей</a:t>
            </a:r>
            <a:br>
              <a:rPr lang="ru-RU" sz="3600" dirty="0"/>
            </a:br>
            <a:endParaRPr lang="ru-RU" sz="3555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0690" y="1685925"/>
            <a:ext cx="4550410" cy="1450340"/>
            <a:chOff x="251772" y="113992"/>
            <a:chExt cx="4144338" cy="1084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51772" y="302637"/>
              <a:ext cx="4144338" cy="8867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/>
            <p:cNvSpPr txBox="1"/>
            <p:nvPr/>
          </p:nvSpPr>
          <p:spPr>
            <a:xfrm>
              <a:off x="418405" y="113992"/>
              <a:ext cx="3811071" cy="1084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 прямом эфире через Skype, ZOOM.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96260" y="3127375"/>
            <a:ext cx="5191760" cy="1811655"/>
            <a:chOff x="795380" y="775397"/>
            <a:chExt cx="4254421" cy="137728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795380" y="940905"/>
              <a:ext cx="4254421" cy="10476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051890"/>
                <a:satOff val="8333"/>
                <a:lumOff val="-631"/>
                <a:alphaOff val="0"/>
              </a:schemeClr>
            </a:fillRef>
            <a:effectRef idx="0">
              <a:schemeClr val="accent2">
                <a:hueOff val="-4051890"/>
                <a:satOff val="8333"/>
                <a:lumOff val="-6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>
            <a:xfrm>
              <a:off x="877480" y="775397"/>
              <a:ext cx="4090271" cy="1377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65925" y="4932045"/>
            <a:ext cx="4605020" cy="1193800"/>
            <a:chOff x="1581257" y="2033255"/>
            <a:chExt cx="4450859" cy="10515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1581257" y="2033255"/>
              <a:ext cx="4450859" cy="105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103780"/>
                <a:satOff val="16667"/>
                <a:lumOff val="-1268"/>
                <a:alphaOff val="0"/>
              </a:schemeClr>
            </a:fillRef>
            <a:effectRef idx="0">
              <a:schemeClr val="accent2">
                <a:hueOff val="-8103780"/>
                <a:satOff val="16667"/>
                <a:lumOff val="-1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/>
            <p:cNvSpPr txBox="1"/>
            <p:nvPr/>
          </p:nvSpPr>
          <p:spPr>
            <a:xfrm>
              <a:off x="1880373" y="2123965"/>
              <a:ext cx="3852627" cy="936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/>
                <a:t>Краткие консультации</a:t>
              </a:r>
              <a:endParaRPr lang="ru-RU" dirty="0"/>
            </a:p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/>
                <a:t> в текстовом формате</a:t>
              </a:r>
              <a:endParaRPr lang="ru-RU" dirty="0"/>
            </a:p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/>
                <a:t>Размещение  группе WhatsApp   </a:t>
              </a:r>
              <a:endParaRPr lang="ru-RU" kern="1200" dirty="0"/>
            </a:p>
          </p:txBody>
        </p:sp>
      </p:grpSp>
      <p:sp>
        <p:nvSpPr>
          <p:cNvPr id="100" name="Текстовое поле 99"/>
          <p:cNvSpPr txBox="1"/>
          <p:nvPr/>
        </p:nvSpPr>
        <p:spPr>
          <a:xfrm>
            <a:off x="3183255" y="3277235"/>
            <a:ext cx="4827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endParaRPr lang="ru-RU" b="0" dirty="0">
              <a:solidFill>
                <a:schemeClr val="lt1"/>
              </a:solidFill>
            </a:endParaRPr>
          </a:p>
          <a:p>
            <a:pPr indent="0" algn="ctr"/>
            <a:r>
              <a:rPr lang="ru-RU" b="0" dirty="0">
                <a:solidFill>
                  <a:schemeClr val="lt1"/>
                </a:solidFill>
              </a:rPr>
              <a:t>Запись видеоролика с консультационным материалом</a:t>
            </a:r>
            <a:endParaRPr lang="ru-RU" b="0" dirty="0">
              <a:solidFill>
                <a:schemeClr val="lt1"/>
              </a:solidFill>
            </a:endParaRPr>
          </a:p>
          <a:p>
            <a:pPr indent="0" algn="ctr"/>
            <a:r>
              <a:rPr lang="ru-RU" dirty="0">
                <a:solidFill>
                  <a:schemeClr val="lt1"/>
                </a:solidFill>
              </a:rPr>
              <a:t>Размещение в группе WhatsApp</a:t>
            </a: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52387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Мастер-классы</a:t>
            </a:r>
            <a:br>
              <a:rPr lang="ru-RU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32940" y="989965"/>
            <a:ext cx="5794375" cy="3880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200" dirty="0">
                <a:sym typeface="+mn-ea"/>
              </a:rPr>
              <a:t>Запись видеороликов </a:t>
            </a:r>
            <a:endParaRPr lang="ru-RU" sz="2200" dirty="0">
              <a:sym typeface="+mn-ea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rgbClr val="0070C0"/>
                </a:solidFill>
              </a:rPr>
              <a:t>Три части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6885" y="2253615"/>
            <a:ext cx="948436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вступительная  часть: ведущий приветствует аудиторию и озвучивает проблемный вопрос</a:t>
            </a:r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основная часть: он рассказывает и показывает, как решить обозначенную проблему </a:t>
            </a:r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заключительная: подводит итоги, дает зрителям задание нарисовать/слепить/пересказать и прощается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Замещающее содержимое 3" descr="2021-12-22_11-31-3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40220" y="4006850"/>
            <a:ext cx="4454525" cy="2504440"/>
          </a:xfrm>
          <a:prstGeom prst="rect">
            <a:avLst/>
          </a:prstGeom>
        </p:spPr>
      </p:pic>
      <p:pic>
        <p:nvPicPr>
          <p:cNvPr id="5" name="Изображение 4" descr="2021-12-23_08-59-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4359910"/>
            <a:ext cx="4123690" cy="2319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59" y="750267"/>
            <a:ext cx="8157068" cy="863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55" dirty="0">
                <a:sym typeface="+mn-ea"/>
              </a:rPr>
              <a:t>Педагогическая диагностика </a:t>
            </a:r>
            <a:br>
              <a:rPr lang="ru-RU" sz="3555" dirty="0">
                <a:sym typeface="+mn-ea"/>
              </a:rPr>
            </a:br>
            <a:r>
              <a:rPr lang="ru-RU" sz="3555" dirty="0">
                <a:sym typeface="+mn-ea"/>
              </a:rPr>
              <a:t>в дистанционном формате</a:t>
            </a:r>
            <a:endParaRPr lang="ru-RU" sz="3555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7570" y="2378075"/>
            <a:ext cx="8574405" cy="3880485"/>
          </a:xfrm>
        </p:spPr>
        <p:txBody>
          <a:bodyPr>
            <a:normAutofit/>
          </a:bodyPr>
          <a:lstStyle/>
          <a:p>
            <a:r>
              <a:rPr lang="ru-RU" dirty="0"/>
              <a:t>можно предложить родителям анкеты с характеристиками, которые соответствуют возрастному этапу развития их ребенка, и попросить их заполнить. Отправлять эту информацию необходимо персонально каждому родителю и лично обсуждать результаты диагностики.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594" y="6946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Онлайн-анкетирование родителей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700" y="1483995"/>
            <a:ext cx="4184015" cy="743585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Сайт «Веб-анкета»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Изображение 2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92960" y="2015490"/>
            <a:ext cx="6878320" cy="4519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ym typeface="+mn-ea"/>
              </a:rPr>
              <a:t>Технические средства обучения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34975" y="2160905"/>
            <a:ext cx="5623560" cy="3880485"/>
          </a:xfrm>
        </p:spPr>
        <p:txBody>
          <a:bodyPr/>
          <a:lstStyle/>
          <a:p>
            <a:r>
              <a:rPr lang="ru-RU" sz="2200" dirty="0"/>
              <a:t>ноутбук, видеокамера, фотоаппарат, магнитофон, микрофон, </a:t>
            </a:r>
            <a:r>
              <a:rPr lang="ru-RU" sz="2200" dirty="0">
                <a:sym typeface="+mn-ea"/>
              </a:rPr>
              <a:t>штатив  с кольцевой лампой,</a:t>
            </a:r>
            <a:r>
              <a:rPr lang="ru-RU" sz="2200" dirty="0"/>
              <a:t> наличие интернета. </a:t>
            </a:r>
            <a:endParaRPr lang="ru-RU" sz="2200" dirty="0"/>
          </a:p>
          <a:p>
            <a:r>
              <a:rPr lang="ru-RU" sz="2200" dirty="0"/>
              <a:t>важно также, чтобы у родителей в домашних условиях был компьютер (ноутбук) и выход в интернет.</a:t>
            </a:r>
            <a:endParaRPr lang="ru-RU" sz="2200" dirty="0"/>
          </a:p>
        </p:txBody>
      </p:sp>
      <p:pic>
        <p:nvPicPr>
          <p:cNvPr id="3" name="Изображение 1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58535" y="1644650"/>
            <a:ext cx="5527040" cy="4142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59" y="536272"/>
            <a:ext cx="8157068" cy="863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55" dirty="0">
                <a:sym typeface="+mn-ea"/>
              </a:rPr>
              <a:t>Принципы дистанционного взаимодействия с родителями</a:t>
            </a:r>
            <a:endParaRPr lang="ru-RU" sz="3555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7570" y="1793875"/>
            <a:ext cx="8574405" cy="3880485"/>
          </a:xfrm>
        </p:spPr>
        <p:txBody>
          <a:bodyPr>
            <a:noAutofit/>
          </a:bodyPr>
          <a:lstStyle/>
          <a:p>
            <a:r>
              <a:rPr lang="ru-RU" sz="1700" b="1" dirty="0"/>
              <a:t>Доброжелательный стиль</a:t>
            </a:r>
            <a:r>
              <a:rPr lang="ru-RU" sz="1700" dirty="0"/>
              <a:t> общения педагогов с родителями, позитивный настрой на совместную деятельность.</a:t>
            </a:r>
            <a:endParaRPr lang="ru-RU" sz="1700" dirty="0"/>
          </a:p>
          <a:p>
            <a:r>
              <a:rPr lang="ru-RU" sz="1700" b="1" dirty="0"/>
              <a:t>Индивидуальный подход</a:t>
            </a:r>
            <a:r>
              <a:rPr lang="ru-RU" sz="1700" dirty="0"/>
              <a:t> к каждой семье.</a:t>
            </a:r>
            <a:endParaRPr lang="ru-RU" sz="1700" dirty="0"/>
          </a:p>
          <a:p>
            <a:r>
              <a:rPr lang="ru-RU" sz="1700" b="1" dirty="0"/>
              <a:t>Сотрудничество, а не наставничество:</a:t>
            </a:r>
            <a:r>
              <a:rPr lang="ru-RU" sz="1700" dirty="0"/>
              <a:t> создание атмосферы взаимопомощи и поддержки семьи в сложных педагогических ситуациях, демонстрация заинтересованности коллектива детского сада разобраться в проблемах семьи и искреннее желание помочь.</a:t>
            </a:r>
            <a:endParaRPr lang="ru-RU" sz="1700" dirty="0"/>
          </a:p>
          <a:p>
            <a:r>
              <a:rPr lang="ru-RU" sz="1700" b="1" dirty="0"/>
              <a:t>Повышение качества мероприятий</a:t>
            </a:r>
            <a:r>
              <a:rPr lang="ru-RU" sz="1700" dirty="0"/>
              <a:t>: плохо подготовленное мероприятие может негативно повлиять на положительный имидж дошкольной организации в целом.</a:t>
            </a:r>
            <a:endParaRPr lang="ru-RU" sz="1700" dirty="0"/>
          </a:p>
          <a:p>
            <a:r>
              <a:rPr lang="ru-RU" sz="1700" b="1" dirty="0"/>
              <a:t>Динамичность</a:t>
            </a:r>
            <a:r>
              <a:rPr lang="ru-RU" sz="1700" dirty="0"/>
              <a:t>: детский сад должен представлять собой мобильную систему, быстро реагировать на изменения социального состава родителей, их образовательные потребности и воспитательные запросы. В зависимости от этого меняются формы и направления работы детского сада с семьёй.</a:t>
            </a:r>
            <a:endParaRPr lang="ru-RU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569" y="623570"/>
            <a:ext cx="8596668" cy="1320800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Плюсы дистанционного взаимодействия</a:t>
            </a:r>
            <a:br>
              <a:rPr lang="ru-RU" altLang="en-US"/>
            </a:br>
            <a:r>
              <a:rPr lang="ru-RU" altLang="en-US" sz="2665"/>
              <a:t>в условиях соблюдения санитарных правил</a:t>
            </a:r>
            <a:endParaRPr lang="ru-RU" altLang="en-US" sz="2665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33500" y="2465070"/>
            <a:ext cx="8596630" cy="2498090"/>
          </a:xfrm>
        </p:spPr>
        <p:txBody>
          <a:bodyPr/>
          <a:p>
            <a:r>
              <a:rPr lang="ru-RU" altLang="en-US"/>
              <a:t>формируется  положительная мотивация родителей к участию в образовательной деятельности и жизни детского сада в целом </a:t>
            </a:r>
            <a:endParaRPr lang="ru-RU" altLang="en-US"/>
          </a:p>
          <a:p>
            <a:r>
              <a:rPr lang="ru-RU" altLang="en-US"/>
              <a:t>повышается качество воспитательно-образовательного процесса </a:t>
            </a:r>
            <a:endParaRPr lang="ru-RU" altLang="en-US"/>
          </a:p>
          <a:p>
            <a:r>
              <a:rPr lang="ru-RU" altLang="en-US"/>
              <a:t>успешно реализуется ООП</a:t>
            </a:r>
            <a:endParaRPr lang="ru-RU" altLang="en-US"/>
          </a:p>
          <a:p>
            <a:r>
              <a:rPr lang="ru-RU" altLang="en-US"/>
              <a:t>успешно реализуются цели и задач ФГОС дошкольного образования.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708" y="2558774"/>
            <a:ext cx="7645032" cy="13208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025" y="492760"/>
            <a:ext cx="9109710" cy="5908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Федеральный закон </a:t>
            </a:r>
            <a:endParaRPr lang="ru-RU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"Об образовании в Российской Федерации"</a:t>
            </a:r>
            <a:endParaRPr lang="ru-RU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(редакция, действующая с 1 сентября 2021 года)</a:t>
            </a:r>
            <a:endParaRPr lang="ru-RU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dirty="0">
                <a:solidFill>
                  <a:schemeClr val="tx1"/>
                </a:solidFill>
              </a:rPr>
              <a:t>устанавливает </a:t>
            </a:r>
            <a:r>
              <a:rPr lang="ru-RU" dirty="0">
                <a:solidFill>
                  <a:srgbClr val="FF0000"/>
                </a:solidFill>
              </a:rPr>
              <a:t>возможность</a:t>
            </a:r>
            <a:r>
              <a:rPr lang="ru-RU" dirty="0">
                <a:solidFill>
                  <a:schemeClr val="tx1"/>
                </a:solidFill>
              </a:rPr>
              <a:t> применения при реализации образовательных программ электронного обучения и дистанционных образовательных технологий </a:t>
            </a:r>
            <a:r>
              <a:rPr lang="ru-RU" b="1" dirty="0">
                <a:solidFill>
                  <a:srgbClr val="FF0000"/>
                </a:solidFill>
              </a:rPr>
              <a:t>(статья13, п.2)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 на всей территории Российской Федерации либо на ее части при невозможности перенесения сроков освоения образовательной программы дошкольного образования - </a:t>
            </a:r>
            <a:r>
              <a:rPr lang="ru-RU" dirty="0">
                <a:solidFill>
                  <a:srgbClr val="FF0000"/>
                </a:solidFill>
              </a:rPr>
              <a:t>необходимость</a:t>
            </a:r>
            <a:r>
              <a:rPr lang="ru-RU" dirty="0">
                <a:solidFill>
                  <a:schemeClr val="tx1"/>
                </a:solidFill>
              </a:rPr>
              <a:t> осуществления реализации образовательных программ с применением электронного обучения, дистанционных образовательных технологий </a:t>
            </a:r>
            <a:r>
              <a:rPr lang="ru-RU" b="1" dirty="0">
                <a:solidFill>
                  <a:srgbClr val="FF0000"/>
                </a:solidFill>
              </a:rPr>
              <a:t>(статья 108, п.17)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813" y="831021"/>
            <a:ext cx="8596668" cy="12610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ym typeface="+mn-ea"/>
              </a:rPr>
              <a:t>Дистанционные образовательные технологии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740" y="2006600"/>
            <a:ext cx="7583805" cy="3380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200" dirty="0">
                <a:solidFill>
                  <a:schemeClr val="tx1"/>
                </a:solidFill>
              </a:rPr>
              <a:t>это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65" y="190852"/>
            <a:ext cx="8264156" cy="1320800"/>
          </a:xfrm>
        </p:spPr>
        <p:txBody>
          <a:bodyPr>
            <a:normAutofit/>
          </a:bodyPr>
          <a:lstStyle/>
          <a:p>
            <a:pPr algn="ctr"/>
            <a:br>
              <a:rPr lang="ru-RU" b="1" dirty="0"/>
            </a:br>
            <a:r>
              <a:rPr lang="ru-RU" sz="2800" b="1" dirty="0"/>
              <a:t>Основные понятия и сокращения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55" y="1511935"/>
            <a:ext cx="8582025" cy="493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ДОТ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дистанционные образовательные технологии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ИКТ</a:t>
            </a:r>
            <a:r>
              <a:rPr lang="ru-RU" dirty="0"/>
              <a:t> - информационно-коммуникационные технологии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ПК</a:t>
            </a:r>
            <a:r>
              <a:rPr lang="ru-RU" dirty="0"/>
              <a:t> - персональный компьютер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</a:t>
            </a:r>
            <a:r>
              <a:rPr lang="ru-RU" dirty="0"/>
              <a:t> - программное обеспечение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ЭО </a:t>
            </a:r>
            <a:r>
              <a:rPr lang="ru-RU" dirty="0"/>
              <a:t>- электронное обучение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ЭСО</a:t>
            </a:r>
            <a:r>
              <a:rPr lang="ru-RU" dirty="0"/>
              <a:t> - электронные средства обучения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ТСО</a:t>
            </a:r>
            <a:r>
              <a:rPr lang="ru-RU" dirty="0"/>
              <a:t> - технические средства обучения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Контент</a:t>
            </a:r>
            <a:r>
              <a:rPr lang="ru-RU" dirty="0"/>
              <a:t> - это любая информация (музыка, видео, текст, картинки, фото, анимация), которая содержится на информационном ресурсе в интернете — сайте, блоге, социальной сети и т.п. Это своего рода продукт интеллектуальной деятельности человека в виртуальном мире.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Цифровой образовательный контент</a:t>
            </a:r>
            <a:r>
              <a:rPr lang="ru-RU" dirty="0"/>
              <a:t> - рекомендации, видеоролики занятий, консультаций, мастер-классов и т.д.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977" y="533841"/>
            <a:ext cx="8596668" cy="1225385"/>
          </a:xfrm>
        </p:spPr>
        <p:txBody>
          <a:bodyPr>
            <a:normAutofit/>
          </a:bodyPr>
          <a:lstStyle/>
          <a:p>
            <a:pPr algn="ctr"/>
            <a:r>
              <a:rPr lang="ru-RU" sz="2900" dirty="0"/>
              <a:t>Направления дистанционного взаимодействия</a:t>
            </a:r>
            <a:br>
              <a:rPr lang="ru-RU" sz="2900" dirty="0"/>
            </a:br>
            <a:r>
              <a:rPr lang="ru-RU" sz="2900" dirty="0"/>
              <a:t> с родителями</a:t>
            </a:r>
            <a:endParaRPr lang="ru-RU" sz="27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941070" y="1962150"/>
          <a:ext cx="8524875" cy="387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2145030" y="3681095"/>
            <a:ext cx="71329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Антиковидные санитарные правила СП 3.1/2.4.3598-20 продолжат действовать до 1 января 2024 года.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46505" y="1001395"/>
            <a:ext cx="77444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ГЛАВНЫЙ ГОСУДАРСТВЕННЫЙ САНИТАРНЫЙ ВРАЧ РОССИЙСКОЙ ФЕДЕРАЦИИ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ПОСТАНОВЛЕНИЕ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от 2 ноября 2021 года № 27</a:t>
            </a:r>
            <a:endParaRPr lang="ru-RU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600075"/>
            <a:ext cx="8952230" cy="1073150"/>
          </a:xfrm>
        </p:spPr>
        <p:txBody>
          <a:bodyPr>
            <a:normAutofit/>
          </a:bodyPr>
          <a:lstStyle/>
          <a:p>
            <a:pPr algn="ctr"/>
            <a:r>
              <a:rPr lang="ru-RU" sz="3110" dirty="0"/>
              <a:t>Реализация ООП с применением ДОТ</a:t>
            </a:r>
            <a:r>
              <a:rPr lang="ru-RU" sz="4400" dirty="0"/>
              <a:t> 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37565" y="1919605"/>
            <a:ext cx="4869815" cy="2488565"/>
            <a:chOff x="1274255" y="302990"/>
            <a:chExt cx="3809594" cy="2325433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74255" y="302990"/>
              <a:ext cx="3809594" cy="23254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>
            <a:xfrm>
              <a:off x="1389081" y="463978"/>
              <a:ext cx="3447124" cy="2005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Онлайн-формат</a:t>
              </a:r>
              <a:endParaRPr lang="ru-RU" sz="2400" b="1" kern="1200" dirty="0"/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 (режим реального времени, синхронное обучение)</a:t>
              </a:r>
              <a:endParaRPr lang="ru-RU" sz="2400" b="1" kern="1200" dirty="0"/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/>
            </a:p>
          </p:txBody>
        </p:sp>
      </p:grpSp>
      <p:sp>
        <p:nvSpPr>
          <p:cNvPr id="12" name="Прямоугольник: скругленные углы 11"/>
          <p:cNvSpPr/>
          <p:nvPr/>
        </p:nvSpPr>
        <p:spPr>
          <a:xfrm>
            <a:off x="6473825" y="1920240"/>
            <a:ext cx="4866640" cy="248793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/>
              <a:t>Оффлайн-формат (асинхронное обучение, </a:t>
            </a:r>
            <a:endParaRPr lang="ru-RU" sz="2400" b="1" dirty="0"/>
          </a:p>
          <a:p>
            <a:pPr algn="ctr"/>
            <a:r>
              <a:rPr lang="ru-RU" sz="2400" b="1" dirty="0"/>
              <a:t>не привязанное к конкретному месту и времени)</a:t>
            </a:r>
            <a:endParaRPr lang="ru-RU" sz="2400" b="1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837565" y="4996815"/>
            <a:ext cx="89007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 i="1">
                <a:ea typeface="SimSun" panose="02010600030101010101" pitchFamily="2" charset="-122"/>
                <a:cs typeface="+mn-lt"/>
              </a:rPr>
              <a:t>Методически</a:t>
            </a:r>
            <a:r>
              <a:rPr lang="ru-RU" altLang="en-US" b="0" i="1">
                <a:ea typeface="SimSun" panose="02010600030101010101" pitchFamily="2" charset="-122"/>
                <a:cs typeface="+mn-lt"/>
              </a:rPr>
              <a:t>е</a:t>
            </a:r>
            <a:r>
              <a:rPr lang="en-US" b="0" i="1">
                <a:ea typeface="SimSun" panose="02010600030101010101" pitchFamily="2" charset="-122"/>
                <a:cs typeface="+mn-lt"/>
              </a:rPr>
              <a:t> рекомендаци</a:t>
            </a:r>
            <a:r>
              <a:rPr lang="ru-RU" altLang="en-US" b="0" i="1">
                <a:ea typeface="SimSun" panose="02010600030101010101" pitchFamily="2" charset="-122"/>
                <a:cs typeface="+mn-lt"/>
              </a:rPr>
              <a:t>и</a:t>
            </a:r>
            <a:r>
              <a:rPr lang="en-US" b="0" i="1">
                <a:ea typeface="SimSun" panose="02010600030101010101" pitchFamily="2" charset="-122"/>
                <a:cs typeface="+mn-lt"/>
              </a:rPr>
              <a:t> по реализации образовательных программ дошкольного образования с применением электронного обучения, дистанционных образовательных технологий. Министерство просвещения Российской Федерации. Письмо от 21 июня 2021 года № 03-925.</a:t>
            </a:r>
            <a:endParaRPr lang="ru-RU" altLang="en-US">
              <a:cs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837565"/>
            <a:ext cx="9366250" cy="1320800"/>
          </a:xfrm>
        </p:spPr>
        <p:txBody>
          <a:bodyPr/>
          <a:p>
            <a:pPr algn="ctr"/>
            <a:r>
              <a:rPr lang="ru-RU" altLang="en-US">
                <a:sym typeface="+mn-ea"/>
              </a:rPr>
              <a:t>Требования СП 2.4.3648-20</a:t>
            </a:r>
            <a:br>
              <a:rPr lang="ru-RU" altLang="en-US">
                <a:sym typeface="+mn-ea"/>
              </a:rPr>
            </a:br>
            <a:r>
              <a:rPr lang="ru-RU" altLang="en-US">
                <a:sym typeface="+mn-ea"/>
              </a:rPr>
              <a:t> и СанПиН 1.2.3685-21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97474" y="2759394"/>
            <a:ext cx="8596668" cy="3880773"/>
          </a:xfrm>
        </p:spPr>
        <p:txBody>
          <a:bodyPr/>
          <a:p>
            <a:r>
              <a:rPr lang="ru-RU" altLang="en-US" sz="2400"/>
              <a:t>использование дистанционного и электронного обучения распространяются на возрастную группу детей старше 5 лет</a:t>
            </a:r>
            <a:endParaRPr lang="ru-RU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15" y="567690"/>
            <a:ext cx="8941435" cy="12992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Формы дистаннционного взаимодействия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790" y="2171700"/>
            <a:ext cx="9155430" cy="4204335"/>
          </a:xfrm>
        </p:spPr>
        <p:txBody>
          <a:bodyPr>
            <a:normAutofit fontScale="60000"/>
          </a:bodyPr>
          <a:lstStyle/>
          <a:p>
            <a:r>
              <a:rPr lang="ru-RU" sz="2800" dirty="0"/>
              <a:t>групповые, подгрупповые, индивидуальные онлайн-консультации воспитателей или специалистов в соответствии с планом или по запросу;</a:t>
            </a:r>
            <a:endParaRPr lang="ru-RU" sz="2800" dirty="0"/>
          </a:p>
          <a:p>
            <a:r>
              <a:rPr lang="ru-RU" sz="2800" dirty="0"/>
              <a:t>онлайн-информирование (рекомендации, памятки, буклеты);</a:t>
            </a:r>
            <a:endParaRPr lang="ru-RU" sz="2800" dirty="0"/>
          </a:p>
          <a:p>
            <a:r>
              <a:rPr lang="ru-RU" sz="2800" dirty="0"/>
              <a:t>онлайн- и офлайн-мастер-классы, </a:t>
            </a:r>
            <a:endParaRPr lang="ru-RU" sz="2800" dirty="0"/>
          </a:p>
          <a:p>
            <a:r>
              <a:rPr lang="ru-RU" sz="2800" dirty="0"/>
              <a:t>видеомарафоны, </a:t>
            </a:r>
            <a:endParaRPr lang="ru-RU" sz="2800" dirty="0"/>
          </a:p>
          <a:p>
            <a:r>
              <a:rPr lang="ru-RU" sz="2800" dirty="0"/>
              <a:t>онлайн-акции,</a:t>
            </a:r>
            <a:endParaRPr lang="ru-RU" sz="2800" dirty="0"/>
          </a:p>
          <a:p>
            <a:r>
              <a:rPr lang="ru-RU" sz="2800" dirty="0"/>
              <a:t>онлайн-выставки, конкурсы</a:t>
            </a:r>
            <a:endParaRPr lang="ru-RU" sz="2800" dirty="0"/>
          </a:p>
          <a:p>
            <a:r>
              <a:rPr lang="ru-RU" sz="2800" dirty="0"/>
              <a:t>онлайн-диагностика</a:t>
            </a:r>
            <a:endParaRPr lang="ru-RU" sz="2800" dirty="0"/>
          </a:p>
          <a:p>
            <a:r>
              <a:rPr lang="ru-RU" sz="2800" dirty="0"/>
              <a:t>онлайн-анкетирование</a:t>
            </a:r>
            <a:endParaRPr lang="ru-RU" sz="2800" dirty="0"/>
          </a:p>
          <a:p>
            <a:r>
              <a:rPr lang="ru-RU" sz="2800" dirty="0"/>
              <a:t>вовлечение родителей в деятельность с детьми в онлайн-режиме («Виртаульный гость группы», «Онлан-поздравления детей» и др.)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5600</Words>
  <Application>WPS Presentation</Application>
  <PresentationFormat>Широкоэкранный</PresentationFormat>
  <Paragraphs>117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</vt:lpstr>
      <vt:lpstr>Wingdings</vt:lpstr>
      <vt:lpstr>Trebuchet MS</vt:lpstr>
      <vt:lpstr>Microsoft YaHei</vt:lpstr>
      <vt:lpstr>Arial Unicode MS</vt:lpstr>
      <vt:lpstr>Calibri</vt:lpstr>
      <vt:lpstr>Аспект</vt:lpstr>
      <vt:lpstr>               Тематический педсовет  «Повышение качества работы педагогов по использовию дистанционных форм работы во взаимодействии с родителями»   Доклад на тему:  «Дистанционные технологии в ДОУ  как средство взаимодействия  с семьями воспитанников»   </vt:lpstr>
      <vt:lpstr>PowerPoint 演示文稿</vt:lpstr>
      <vt:lpstr>Дистанционные образовательные технологии</vt:lpstr>
      <vt:lpstr> Основные понятия и сокращения</vt:lpstr>
      <vt:lpstr>Направления дистанционного взаимодействия  с родителями</vt:lpstr>
      <vt:lpstr>PowerPoint 演示文稿</vt:lpstr>
      <vt:lpstr>Реализация ООП с применением ДОТ </vt:lpstr>
      <vt:lpstr>Требования СП 2.4.3648-20  и СанПиН 1.2.3685-21</vt:lpstr>
      <vt:lpstr>Формы дистаннционного взаимодействия с родителями</vt:lpstr>
      <vt:lpstr>Консультации для родителей </vt:lpstr>
      <vt:lpstr>Мастер-классы </vt:lpstr>
      <vt:lpstr>Педагогическая диагностика  в дистанционном формате</vt:lpstr>
      <vt:lpstr>Онлайн-анкетирование родителей</vt:lpstr>
      <vt:lpstr>Технические средства обучения</vt:lpstr>
      <vt:lpstr>Принципы дистанционного взаимодействия с родителями</vt:lpstr>
      <vt:lpstr>Плюсы дистанционного взаимодействия в условиях соблюдения санитарных правил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29</cp:revision>
  <dcterms:created xsi:type="dcterms:W3CDTF">2012-07-30T23:42:00Z</dcterms:created>
  <dcterms:modified xsi:type="dcterms:W3CDTF">2022-01-11T06:03:41Z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1C6610A880C04BD78D670AA8249D7829</vt:lpwstr>
  </property>
  <property fmtid="{D5CDD505-2E9C-101B-9397-08002B2CF9AE}" pid="3" name="KSOProductBuildVer">
    <vt:lpwstr>1049-11.2.0.10426</vt:lpwstr>
  </property>
</Properties>
</file>