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58" r:id="rId5"/>
    <p:sldId id="268" r:id="rId6"/>
    <p:sldId id="262" r:id="rId7"/>
    <p:sldId id="270" r:id="rId8"/>
    <p:sldId id="271" r:id="rId9"/>
    <p:sldId id="267" r:id="rId10"/>
    <p:sldId id="272" r:id="rId11"/>
    <p:sldId id="273" r:id="rId12"/>
    <p:sldId id="274" r:id="rId13"/>
    <p:sldId id="275" r:id="rId14"/>
    <p:sldId id="269" r:id="rId1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E9C"/>
    <a:srgbClr val="00CC00"/>
    <a:srgbClr val="F4F7CB"/>
    <a:srgbClr val="F7F743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78" autoAdjust="0"/>
    <p:restoredTop sz="94660"/>
  </p:normalViewPr>
  <p:slideViewPr>
    <p:cSldViewPr>
      <p:cViewPr varScale="1">
        <p:scale>
          <a:sx n="78" d="100"/>
          <a:sy n="78" d="100"/>
        </p:scale>
        <p:origin x="-8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AD8818-3748-4F67-84E9-ED98F4D17694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4A1B3-51AD-4047-89BB-4BF9FA860AF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51C18E-FAC2-4186-8506-B093CD37997C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98C67C-5C7C-4EBD-839A-2D3533ECBEB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F538F3-5FEF-4C8F-91EB-D8480B9ED0AE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83E85B-E1CA-4714-BC76-8D1C147AD9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0824BF-3A9F-4276-86C0-BDFE64E6F8FD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6E8655-4341-40CC-8892-753C12A59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9FBD47-0BE9-4A8C-AE6A-50592AC98B17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BBE4E7-5A73-4862-9F98-0C8BC4895F5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599EA-7F23-4F4A-8C66-7E59FC51219A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AC7C1C-525B-43FC-A5EB-9C8A0AB208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5DCB4-BF17-4CA5-9AF3-F8C13C601303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38218F4-4ED3-4686-ADC9-4AC12CB028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5ECEA-8EB6-41E4-A6E3-A1299CC7DAB7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F6879-9167-44E5-AE4B-D7BD733356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555368-3AFD-4B7D-A64C-B29794D2ECEE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474D5F-7A99-472B-A81C-2FA43D1F8C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8AA6B0-E554-43FC-9DCA-684377D70F57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6A815-5D35-48AC-BE37-E7C346DD149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77DA37-1EE4-4494-9C11-15579BE436DD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895AF3-69F8-4E7C-9F2B-F230D374CF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2E7E7AD-2173-4C92-AD1D-12A9D2FB2DF0}" type="datetimeFigureOut">
              <a:rPr lang="ru-RU"/>
              <a:pPr>
                <a:defRPr/>
              </a:pPr>
              <a:t>27.10.2016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7B8E01D-4B28-4D5A-AEB5-F83D9937DD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928688"/>
            <a:ext cx="7772400" cy="1714500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Отражение духовных ценностей российского народа в рассказе В.Астафьева </a:t>
            </a:r>
            <a:b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«Конь с </a:t>
            </a:r>
            <a:r>
              <a:rPr lang="ru-RU" b="1" dirty="0" err="1" smtClean="0">
                <a:solidFill>
                  <a:schemeClr val="accent1">
                    <a:lumMod val="75000"/>
                  </a:schemeClr>
                </a:solidFill>
              </a:rPr>
              <a:t>розовой</a:t>
            </a:r>
            <a:r>
              <a:rPr lang="ru-RU" b="1" dirty="0" smtClean="0">
                <a:solidFill>
                  <a:schemeClr val="accent1">
                    <a:lumMod val="75000"/>
                  </a:schemeClr>
                </a:solidFill>
              </a:rPr>
              <a:t> гривой» </a:t>
            </a:r>
            <a:endParaRPr lang="ru-RU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3314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58025" cy="1752600"/>
          </a:xfrm>
        </p:spPr>
        <p:txBody>
          <a:bodyPr/>
          <a:lstStyle/>
          <a:p>
            <a:pPr algn="r"/>
            <a:r>
              <a:rPr lang="ru-RU" b="1" smtClean="0">
                <a:solidFill>
                  <a:srgbClr val="C00000"/>
                </a:solidFill>
              </a:rPr>
              <a:t>Интегрированный урок </a:t>
            </a:r>
          </a:p>
          <a:p>
            <a:pPr algn="r"/>
            <a:r>
              <a:rPr lang="ru-RU" b="1" smtClean="0">
                <a:solidFill>
                  <a:srgbClr val="C00000"/>
                </a:solidFill>
              </a:rPr>
              <a:t>в 6 классе</a:t>
            </a:r>
          </a:p>
          <a:p>
            <a:pPr algn="r"/>
            <a:r>
              <a:rPr lang="ru-RU" b="1" smtClean="0">
                <a:solidFill>
                  <a:srgbClr val="C00000"/>
                </a:solidFill>
              </a:rPr>
              <a:t>(обществознание/литература)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028" name="Picture 4" descr="http://festival.1september.ru/articles/505721/img2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0"/>
            <a:ext cx="5048252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0" y="0"/>
          <a:ext cx="9144000" cy="689292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57489"/>
                <a:gridCol w="3238511"/>
                <a:gridCol w="3048000"/>
              </a:tblGrid>
              <a:tr h="1062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Духовные </a:t>
                      </a:r>
                      <a:r>
                        <a:rPr lang="ru-RU" sz="2400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ценности</a:t>
                      </a:r>
                      <a:endParaRPr lang="ru-RU"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449580" algn="ct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indent="449580" algn="ctr">
                        <a:spcAft>
                          <a:spcPts val="0"/>
                        </a:spcAft>
                      </a:pPr>
                      <a:r>
                        <a:rPr lang="ru-RU" sz="240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Левонтьевские</a:t>
                      </a:r>
                      <a:endParaRPr lang="ru-RU"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2400" dirty="0" smtClean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240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Витя</a:t>
                      </a:r>
                      <a:endParaRPr lang="ru-RU" sz="240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rgbClr val="FF0000"/>
                          </a:solidFill>
                        </a:rPr>
                        <a:t>Добро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«Добрые советы»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Бабушка купила пряник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67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rgbClr val="FF0000"/>
                          </a:solidFill>
                        </a:rPr>
                        <a:t>Долг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Отсутствует ответственность, не переживают, обманывают, шантажируют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Переживает, что не выполнил обещание, вина за обман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6291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rgbClr val="FF0000"/>
                          </a:solidFill>
                        </a:rPr>
                        <a:t>Труд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Не любят работать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Приучается к труду: набери ягод – куплю пряник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25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4000" dirty="0">
                          <a:solidFill>
                            <a:srgbClr val="FF0000"/>
                          </a:solidFill>
                        </a:rPr>
                        <a:t>Любовь</a:t>
                      </a:r>
                      <a:endParaRPr lang="ru-RU" sz="4000" dirty="0">
                        <a:solidFill>
                          <a:srgbClr val="FF0000"/>
                        </a:solidFill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Жалость к Вите, а не любовь; равнодушие к живому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2400" dirty="0"/>
                        <a:t>Любовь к природе, семье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4000" b="1" dirty="0" smtClean="0">
                <a:solidFill>
                  <a:srgbClr val="FF0000"/>
                </a:solidFill>
              </a:rPr>
              <a:t>Дерево держится корнями, а человек семьей.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0070C0"/>
                </a:solidFill>
              </a:rPr>
              <a:t>Всякое уменье трудом дается.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00CC00"/>
                </a:solidFill>
              </a:rPr>
              <a:t>Кто чувствует стыд, тот чувствует и долг.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rgbClr val="7030A0"/>
                </a:solidFill>
              </a:rPr>
              <a:t>Ум истиною просветляется, сердце любовью согревается.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>
                <a:solidFill>
                  <a:schemeClr val="accent6">
                    <a:lumMod val="75000"/>
                  </a:schemeClr>
                </a:solidFill>
              </a:rPr>
              <a:t>Добро сеять — добро и пожинать.</a:t>
            </a: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 rot="18374421">
            <a:off x="3444082" y="892968"/>
            <a:ext cx="4071938" cy="15716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3" name="Овал 2"/>
          <p:cNvSpPr/>
          <p:nvPr/>
        </p:nvSpPr>
        <p:spPr>
          <a:xfrm rot="15136813">
            <a:off x="2832894" y="3893344"/>
            <a:ext cx="4071937" cy="15716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Овал 3"/>
          <p:cNvSpPr/>
          <p:nvPr/>
        </p:nvSpPr>
        <p:spPr>
          <a:xfrm rot="19184681">
            <a:off x="457200" y="3497263"/>
            <a:ext cx="4071938" cy="15716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5" name="Овал 4"/>
          <p:cNvSpPr/>
          <p:nvPr/>
        </p:nvSpPr>
        <p:spPr>
          <a:xfrm rot="1139995">
            <a:off x="4573588" y="2835275"/>
            <a:ext cx="4071937" cy="15716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6" name="Овал 5"/>
          <p:cNvSpPr/>
          <p:nvPr/>
        </p:nvSpPr>
        <p:spPr>
          <a:xfrm rot="2382613">
            <a:off x="746125" y="833438"/>
            <a:ext cx="4071938" cy="157162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7" name="Сердце 6"/>
          <p:cNvSpPr/>
          <p:nvPr/>
        </p:nvSpPr>
        <p:spPr>
          <a:xfrm>
            <a:off x="3643313" y="2428875"/>
            <a:ext cx="1500187" cy="1428750"/>
          </a:xfrm>
          <a:prstGeom prst="hear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http://data.fantlab.ru/images/editions/orig/2540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57438" y="0"/>
            <a:ext cx="4786312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441325"/>
          </a:xfrm>
        </p:spPr>
        <p:txBody>
          <a:bodyPr/>
          <a:lstStyle/>
          <a:p>
            <a:pPr algn="l"/>
            <a:r>
              <a:rPr lang="ru-RU" sz="3600" b="1" smtClean="0">
                <a:solidFill>
                  <a:srgbClr val="C00000"/>
                </a:solidFill>
              </a:rPr>
              <a:t>Жизнь прожить – не поле перейти.</a:t>
            </a:r>
            <a:r>
              <a:rPr lang="ru-RU" sz="3200" smtClean="0">
                <a:solidFill>
                  <a:srgbClr val="C00000"/>
                </a:solidFill>
              </a:rPr>
              <a:t/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3200" smtClean="0">
                <a:solidFill>
                  <a:srgbClr val="C00000"/>
                </a:solidFill>
              </a:rPr>
              <a:t>                                                                </a:t>
            </a:r>
            <a:r>
              <a:rPr lang="ru-RU" sz="2800" smtClean="0">
                <a:solidFill>
                  <a:srgbClr val="C00000"/>
                </a:solidFill>
              </a:rPr>
              <a:t>Пословица</a:t>
            </a:r>
            <a:r>
              <a:rPr lang="ru-RU" sz="3200" smtClean="0">
                <a:solidFill>
                  <a:srgbClr val="C00000"/>
                </a:solidFill>
              </a:rPr>
              <a:t/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3600" b="1" smtClean="0">
                <a:solidFill>
                  <a:srgbClr val="C00000"/>
                </a:solidFill>
              </a:rPr>
              <a:t>Сколько  лет прошло! Сколько событий минуло! А я все не могу забыть бабушкиного пряника – того дивного коня с   розовой гривой.</a:t>
            </a:r>
            <a:r>
              <a:rPr lang="ru-RU" sz="3200" b="1" smtClean="0">
                <a:solidFill>
                  <a:srgbClr val="C00000"/>
                </a:solidFill>
              </a:rPr>
              <a:t>  </a:t>
            </a:r>
            <a:r>
              <a:rPr lang="ru-RU" sz="3200" smtClean="0">
                <a:solidFill>
                  <a:srgbClr val="C00000"/>
                </a:solidFill>
              </a:rPr>
              <a:t>         </a:t>
            </a:r>
            <a:br>
              <a:rPr lang="ru-RU" sz="3200" smtClean="0">
                <a:solidFill>
                  <a:srgbClr val="C00000"/>
                </a:solidFill>
              </a:rPr>
            </a:br>
            <a:r>
              <a:rPr lang="ru-RU" sz="3200" smtClean="0">
                <a:solidFill>
                  <a:srgbClr val="C00000"/>
                </a:solidFill>
              </a:rPr>
              <a:t>                                                             В.Астафьев</a:t>
            </a:r>
            <a:br>
              <a:rPr lang="ru-RU" sz="3200" smtClean="0">
                <a:solidFill>
                  <a:srgbClr val="C00000"/>
                </a:solidFill>
              </a:rPr>
            </a:br>
            <a:endParaRPr lang="ru-RU" sz="2800" smtClean="0">
              <a:solidFill>
                <a:srgbClr val="C0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286125"/>
            <a:ext cx="6400800" cy="1071563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  <p:pic>
        <p:nvPicPr>
          <p:cNvPr id="14339" name="Picture 2" descr="конь с розовой гривой иллюстрации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4438" y="3571875"/>
            <a:ext cx="4786312" cy="278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53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-214313"/>
            <a:ext cx="9144000" cy="707231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35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17410" name="Содержимое 3" descr="NldgnLrVmgY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dirty="0" smtClean="0">
                <a:solidFill>
                  <a:schemeClr val="tx2"/>
                </a:solidFill>
              </a:rPr>
              <a:t/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> </a:t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/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>В основу рассказа В.Астафьева «Конь с </a:t>
            </a:r>
            <a:r>
              <a:rPr lang="ru-RU" sz="3600" dirty="0" err="1" smtClean="0">
                <a:solidFill>
                  <a:schemeClr val="tx2"/>
                </a:solidFill>
              </a:rPr>
              <a:t>розовой</a:t>
            </a:r>
            <a:r>
              <a:rPr lang="ru-RU" sz="3600" dirty="0" smtClean="0">
                <a:solidFill>
                  <a:schemeClr val="tx2"/>
                </a:solidFill>
              </a:rPr>
              <a:t> гривой» легли воспоминания писателя о собственном детстве, т.е. произведение </a:t>
            </a:r>
            <a:r>
              <a:rPr lang="ru-RU" sz="3600" dirty="0" err="1" smtClean="0">
                <a:solidFill>
                  <a:schemeClr val="tx2"/>
                </a:solidFill>
              </a:rPr>
              <a:t>автобиографично</a:t>
            </a:r>
            <a:r>
              <a:rPr lang="ru-RU" sz="3600" dirty="0" smtClean="0">
                <a:solidFill>
                  <a:schemeClr val="tx2"/>
                </a:solidFill>
              </a:rPr>
              <a:t>,  писатель искренне  и открыто разговаривает с нами о самом важном и нужном. </a:t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/>
            </a:r>
            <a:br>
              <a:rPr lang="ru-RU" sz="3600" dirty="0" smtClean="0">
                <a:solidFill>
                  <a:schemeClr val="tx2"/>
                </a:solidFill>
              </a:rPr>
            </a:br>
            <a:r>
              <a:rPr lang="ru-RU" sz="3600" dirty="0" smtClean="0">
                <a:solidFill>
                  <a:schemeClr val="tx2"/>
                </a:solidFill>
              </a:rPr>
              <a:t>О чем? Какие духовные ценности российского народа отражены в произведении?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571750"/>
          </a:xfrm>
        </p:spPr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285884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Семья</a:t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                     </a:t>
            </a: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Как воспитывали       </a:t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Витьку?</a:t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</a:t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Как воспитывали         </a:t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детей в семье     </a:t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                     </a:t>
            </a:r>
            <a:r>
              <a:rPr lang="ru-RU" sz="4900" b="1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Левонтия</a:t>
            </a: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?</a:t>
            </a:r>
            <a: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/>
            </a:r>
            <a:br>
              <a:rPr lang="ru-RU" sz="4900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http://img-fotki.yandex.ru/get/6213/19411616.253/0_a4d8f_4b0272ca_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1785926"/>
            <a:ext cx="3643338" cy="450059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  </a:t>
            </a:r>
            <a:r>
              <a:rPr lang="ru-RU" sz="6000" b="1" dirty="0" smtClean="0">
                <a:solidFill>
                  <a:srgbClr val="FF0000"/>
                </a:solidFill>
              </a:rPr>
              <a:t>Добро</a:t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                </a:t>
            </a:r>
            <a:r>
              <a:rPr lang="ru-RU" sz="6000" b="1" dirty="0" smtClean="0">
                <a:solidFill>
                  <a:srgbClr val="0070C0"/>
                </a:solidFill>
              </a:rPr>
              <a:t>Долг</a:t>
            </a: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                          </a:t>
            </a:r>
            <a:r>
              <a:rPr lang="ru-RU" sz="6000" b="1" dirty="0" smtClean="0">
                <a:solidFill>
                  <a:srgbClr val="0070C0"/>
                </a:solidFill>
              </a:rPr>
              <a:t>Труд</a:t>
            </a:r>
            <a:r>
              <a:rPr lang="ru-RU" sz="6000" b="1" dirty="0" smtClean="0">
                <a:solidFill>
                  <a:srgbClr val="FF0000"/>
                </a:solidFill>
              </a:rPr>
              <a:t/>
            </a:r>
            <a:br>
              <a:rPr lang="ru-RU" sz="6000" b="1" dirty="0" smtClean="0">
                <a:solidFill>
                  <a:srgbClr val="FF0000"/>
                </a:solidFill>
              </a:rPr>
            </a:br>
            <a:r>
              <a:rPr lang="ru-RU" sz="6000" b="1" dirty="0" smtClean="0">
                <a:solidFill>
                  <a:srgbClr val="FF0000"/>
                </a:solidFill>
              </a:rPr>
              <a:t>                                   Любовь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3" name="Picture 2" descr="http://cs622627.vk.me/v622627536/1eab2/2GUsibKsp1M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000372"/>
            <a:ext cx="5000660" cy="32004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1506" name="Picture 2" descr="http://profilib.com/reader/75/88/b88875/0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166</Words>
  <PresentationFormat>Экран (4:3)</PresentationFormat>
  <Paragraphs>26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Шаблон оформления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8" baseType="lpstr">
      <vt:lpstr>Calibri</vt:lpstr>
      <vt:lpstr>Arial</vt:lpstr>
      <vt:lpstr>Times New Roman</vt:lpstr>
      <vt:lpstr>Тема Office</vt:lpstr>
      <vt:lpstr>Отражение духовных ценностей российского народа в рассказе В.Астафьева  «Конь с розовой гривой» </vt:lpstr>
      <vt:lpstr>Жизнь прожить – не поле перейти.                                                                 Пословица Сколько  лет прошло! Сколько событий минуло! А я все не могу забыть бабушкиного пряника – того дивного коня с   розовой гривой.                                                                         В.Астафьев </vt:lpstr>
      <vt:lpstr>Слайд 3</vt:lpstr>
      <vt:lpstr>Слайд 4</vt:lpstr>
      <vt:lpstr>Слайд 5</vt:lpstr>
      <vt:lpstr>    В основу рассказа В.Астафьева «Конь с розовой гривой» легли воспоминания писателя о собственном детстве, т.е. произведение автобиографично,  писатель искренне  и открыто разговаривает с нами о самом важном и нужном.   О чем? Какие духовные ценности российского народа отражены в произведении? </vt:lpstr>
      <vt:lpstr>Слайд 7</vt:lpstr>
      <vt:lpstr>     Добро                 Долг                           Труд                                    Любовь</vt:lpstr>
      <vt:lpstr>Слайд 9</vt:lpstr>
      <vt:lpstr>Слайд 10</vt:lpstr>
      <vt:lpstr>Слайд 11</vt:lpstr>
      <vt:lpstr>         Дерево держится корнями, а человек семьей.  Всякое уменье трудом дается.  Кто чувствует стыд, тот чувствует и долг.  Ум истиною просветляется, сердце любовью согревается.  Добро сеять — добро и пожинать. 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Отражение духовных ценностей российского народа в рассказе В.Астафьева  «Конь с розовой гривой» </dc:title>
  <dc:creator>Mila</dc:creator>
  <cp:lastModifiedBy>user</cp:lastModifiedBy>
  <cp:revision>9</cp:revision>
  <dcterms:created xsi:type="dcterms:W3CDTF">2016-04-20T20:44:00Z</dcterms:created>
  <dcterms:modified xsi:type="dcterms:W3CDTF">2016-10-27T10:47:43Z</dcterms:modified>
</cp:coreProperties>
</file>