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8E02-4F06-4ABE-85D3-8A9A1864AB8A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4B2D-7931-43B9-B979-976F0A60C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874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8E02-4F06-4ABE-85D3-8A9A1864AB8A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4B2D-7931-43B9-B979-976F0A60C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31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8E02-4F06-4ABE-85D3-8A9A1864AB8A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4B2D-7931-43B9-B979-976F0A60C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105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8E02-4F06-4ABE-85D3-8A9A1864AB8A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4B2D-7931-43B9-B979-976F0A60C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94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8E02-4F06-4ABE-85D3-8A9A1864AB8A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4B2D-7931-43B9-B979-976F0A60C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891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8E02-4F06-4ABE-85D3-8A9A1864AB8A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4B2D-7931-43B9-B979-976F0A60C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345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8E02-4F06-4ABE-85D3-8A9A1864AB8A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4B2D-7931-43B9-B979-976F0A60C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471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8E02-4F06-4ABE-85D3-8A9A1864AB8A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4B2D-7931-43B9-B979-976F0A60C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860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8E02-4F06-4ABE-85D3-8A9A1864AB8A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4B2D-7931-43B9-B979-976F0A60C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095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8E02-4F06-4ABE-85D3-8A9A1864AB8A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4B2D-7931-43B9-B979-976F0A60C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57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E8E02-4F06-4ABE-85D3-8A9A1864AB8A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44B2D-7931-43B9-B979-976F0A60C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34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E8E02-4F06-4ABE-85D3-8A9A1864AB8A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44B2D-7931-43B9-B979-976F0A60C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93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600450"/>
          </a:xfrm>
        </p:spPr>
        <p:txBody>
          <a:bodyPr>
            <a:normAutofit/>
          </a:bodyPr>
          <a:lstStyle/>
          <a:p>
            <a:r>
              <a:rPr lang="ru-RU" dirty="0" smtClean="0"/>
              <a:t>И ты не верь тому, кто скажет: </a:t>
            </a:r>
            <a:br>
              <a:rPr lang="ru-RU" dirty="0" smtClean="0"/>
            </a:br>
            <a:r>
              <a:rPr lang="ru-RU" dirty="0" smtClean="0"/>
              <a:t>"Это слишком сложно!"</a:t>
            </a:r>
            <a:br>
              <a:rPr lang="ru-RU" dirty="0" smtClean="0"/>
            </a:br>
            <a:r>
              <a:rPr lang="ru-RU" dirty="0" smtClean="0"/>
              <a:t>Не слушай тех, кто будет утверждать, что это невозможно…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564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928992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4400" b="1" u="sng" dirty="0" smtClean="0"/>
              <a:t>Домашнее задание</a:t>
            </a:r>
          </a:p>
          <a:p>
            <a:endParaRPr lang="ru-RU" sz="3600" dirty="0" smtClean="0"/>
          </a:p>
          <a:p>
            <a:r>
              <a:rPr lang="ru-RU" sz="3600" dirty="0" smtClean="0"/>
              <a:t>1) Выучить таблицу по тетради, учебник &amp; 9</a:t>
            </a:r>
          </a:p>
          <a:p>
            <a:endParaRPr lang="ru-RU" sz="3600" dirty="0" smtClean="0"/>
          </a:p>
          <a:p>
            <a:r>
              <a:rPr lang="ru-RU" sz="3600" dirty="0" smtClean="0"/>
              <a:t>2) Задания на выбор:</a:t>
            </a:r>
          </a:p>
          <a:p>
            <a:r>
              <a:rPr lang="ru-RU" sz="3600" dirty="0" smtClean="0"/>
              <a:t>А) выписать из разных учебников 10 СПП с разными средствами связи, составить схемы, </a:t>
            </a:r>
          </a:p>
          <a:p>
            <a:r>
              <a:rPr lang="ru-RU" sz="3600" dirty="0" smtClean="0"/>
              <a:t>Б) учебник упр. 101 ( все по заданию).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4217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131840" y="1988840"/>
            <a:ext cx="2808312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 smtClean="0"/>
              <a:t>СПП</a:t>
            </a:r>
            <a:endParaRPr lang="ru-RU" sz="7200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V="1">
            <a:off x="5580112" y="1340768"/>
            <a:ext cx="122413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6192180" y="3068960"/>
            <a:ext cx="82809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2123728" y="1196752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 flipV="1">
            <a:off x="1979712" y="1412776"/>
            <a:ext cx="1296144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2123728" y="3068960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2195736" y="4005064"/>
            <a:ext cx="129614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436096" y="4005064"/>
            <a:ext cx="122413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323528" y="548680"/>
            <a:ext cx="158417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7092280" y="548680"/>
            <a:ext cx="158417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7236296" y="2780928"/>
            <a:ext cx="165618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7020272" y="4869160"/>
            <a:ext cx="187220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23528" y="2636912"/>
            <a:ext cx="165618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79512" y="4941168"/>
            <a:ext cx="194421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1"/>
            <a:ext cx="89289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dirty="0" smtClean="0"/>
              <a:t>Кто, что, когда, какой, который, чей, потому что, откуда, куда, где, как, если, пока. 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68522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8569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u="sng" dirty="0" smtClean="0"/>
              <a:t>Союзы</a:t>
            </a:r>
            <a:r>
              <a:rPr lang="ru-RU" dirty="0" smtClean="0"/>
              <a:t>:                   </a:t>
            </a:r>
            <a:r>
              <a:rPr lang="ru-RU" sz="4800" dirty="0" smtClean="0"/>
              <a:t>что, когда, как, если,     потому что, пока; </a:t>
            </a:r>
            <a:endParaRPr lang="ru-RU" sz="2000" dirty="0" smtClean="0"/>
          </a:p>
          <a:p>
            <a:endParaRPr lang="ru-RU" sz="4800" dirty="0" smtClean="0"/>
          </a:p>
          <a:p>
            <a:r>
              <a:rPr lang="ru-RU" sz="4400" u="sng" dirty="0" smtClean="0"/>
              <a:t>местоимения</a:t>
            </a:r>
            <a:r>
              <a:rPr lang="ru-RU" sz="4400" dirty="0" smtClean="0"/>
              <a:t>:</a:t>
            </a:r>
            <a:r>
              <a:rPr lang="ru-RU" dirty="0" smtClean="0"/>
              <a:t>           </a:t>
            </a:r>
            <a:r>
              <a:rPr lang="ru-RU" sz="4800" dirty="0" smtClean="0"/>
              <a:t>кто, что, какой, который, чей; </a:t>
            </a:r>
            <a:endParaRPr lang="ru-RU" sz="2000" dirty="0" smtClean="0"/>
          </a:p>
          <a:p>
            <a:endParaRPr lang="ru-RU" sz="4800" dirty="0" smtClean="0"/>
          </a:p>
          <a:p>
            <a:r>
              <a:rPr lang="ru-RU" sz="4400" u="sng" dirty="0" smtClean="0"/>
              <a:t>наречия</a:t>
            </a:r>
            <a:r>
              <a:rPr lang="ru-RU" sz="4400" dirty="0" smtClean="0"/>
              <a:t>:     </a:t>
            </a:r>
            <a:r>
              <a:rPr lang="ru-RU" sz="4800" dirty="0" smtClean="0"/>
              <a:t>когда, откуда, куда, где, как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53632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16633"/>
            <a:ext cx="8928992" cy="1224135"/>
          </a:xfrm>
        </p:spPr>
        <p:txBody>
          <a:bodyPr>
            <a:normAutofit fontScale="90000"/>
          </a:bodyPr>
          <a:lstStyle/>
          <a:p>
            <a:r>
              <a:rPr lang="ru-RU" u="sng" dirty="0" smtClean="0"/>
              <a:t>Тема урока</a:t>
            </a:r>
            <a:r>
              <a:rPr lang="ru-RU" dirty="0" smtClean="0"/>
              <a:t>: </a:t>
            </a:r>
            <a:r>
              <a:rPr lang="ru-RU" sz="4900" dirty="0" smtClean="0"/>
              <a:t>Союзы и союзные слова в СПП</a:t>
            </a:r>
            <a:endParaRPr lang="ru-RU" sz="49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1700808"/>
            <a:ext cx="9036496" cy="393799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4400" u="sng" dirty="0" smtClean="0">
                <a:solidFill>
                  <a:schemeClr val="tx1"/>
                </a:solidFill>
              </a:rPr>
              <a:t>Цель: 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А) научиться различать союзы и союзные слова;  </a:t>
            </a:r>
          </a:p>
          <a:p>
            <a:pPr algn="l"/>
            <a:r>
              <a:rPr lang="ru-RU" sz="4400" dirty="0" smtClean="0">
                <a:solidFill>
                  <a:schemeClr val="tx1"/>
                </a:solidFill>
              </a:rPr>
              <a:t>Б) правильно ставить знаки препинания в сложноподчиненном предложении.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21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896448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 smtClean="0"/>
              <a:t>1) Можно сказать, что я уверен в своих силах.</a:t>
            </a:r>
          </a:p>
          <a:p>
            <a:endParaRPr lang="ru-RU" sz="6000" dirty="0" smtClean="0"/>
          </a:p>
          <a:p>
            <a:r>
              <a:rPr lang="ru-RU" sz="6000" dirty="0" smtClean="0"/>
              <a:t>2) Все, что у меня не получается с первого раза, получится со второго.</a:t>
            </a:r>
          </a:p>
          <a:p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99263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520307"/>
              </p:ext>
            </p:extLst>
          </p:nvPr>
        </p:nvGraphicFramePr>
        <p:xfrm>
          <a:off x="25354" y="32454"/>
          <a:ext cx="9118646" cy="682752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4330622"/>
                <a:gridCol w="4788024"/>
              </a:tblGrid>
              <a:tr h="219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Подчинительные союзы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Союзные слова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 Не являются членами предложения.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1. Являются членами предложения.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 В некоторых случаях могут быть изъяты.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2. Не могут быть изъяты.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 На них не может падать логическое ударение.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3. На них может падать логическое ударение.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4.Придаточное </a:t>
                      </a:r>
                      <a:r>
                        <a:rPr lang="ru-RU" sz="2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предложение можно трансформировать в вопрос.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4.Придаточное </a:t>
                      </a:r>
                      <a:r>
                        <a:rPr lang="ru-RU" sz="2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предложение нельзя трансформировать в вопрос.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3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5. Являются словами служебной части речи, можно заменить только на союз.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5. Являются словами самостоятельных частей речи (можно наполнить смыслом: заменить на сущ., мест., наречие 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574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u="sng" dirty="0"/>
              <a:t>1 уровень</a:t>
            </a:r>
          </a:p>
          <a:p>
            <a:r>
              <a:rPr lang="ru-RU" sz="3600" dirty="0" smtClean="0"/>
              <a:t>1) </a:t>
            </a:r>
            <a:r>
              <a:rPr lang="ru-RU" sz="3600" b="1" dirty="0" smtClean="0"/>
              <a:t>Почему   - союзное </a:t>
            </a:r>
            <a:r>
              <a:rPr lang="ru-RU" sz="3600" b="1" dirty="0"/>
              <a:t>слово</a:t>
            </a:r>
            <a:r>
              <a:rPr lang="ru-RU" sz="3600" dirty="0"/>
              <a:t>, нельзя опустить, падает логическое </a:t>
            </a:r>
            <a:r>
              <a:rPr lang="ru-RU" sz="3600" dirty="0" smtClean="0"/>
              <a:t>ударение</a:t>
            </a:r>
          </a:p>
          <a:p>
            <a:r>
              <a:rPr lang="ru-RU" sz="3600" dirty="0" smtClean="0"/>
              <a:t>2</a:t>
            </a:r>
            <a:r>
              <a:rPr lang="ru-RU" sz="3600" dirty="0"/>
              <a:t>) </a:t>
            </a:r>
            <a:r>
              <a:rPr lang="ru-RU" sz="3600" b="1" dirty="0"/>
              <a:t>Хотя </a:t>
            </a:r>
            <a:r>
              <a:rPr lang="ru-RU" sz="3600" b="1" dirty="0" smtClean="0"/>
              <a:t> - союз</a:t>
            </a:r>
            <a:r>
              <a:rPr lang="ru-RU" sz="3600" dirty="0"/>
              <a:t>, можно заменить </a:t>
            </a:r>
            <a:r>
              <a:rPr lang="ru-RU" sz="3600" dirty="0" smtClean="0"/>
              <a:t>др. союзом</a:t>
            </a:r>
          </a:p>
          <a:p>
            <a:r>
              <a:rPr lang="ru-RU" sz="3600" dirty="0" smtClean="0"/>
              <a:t>3</a:t>
            </a:r>
            <a:r>
              <a:rPr lang="ru-RU" sz="3600" dirty="0"/>
              <a:t>) </a:t>
            </a:r>
            <a:r>
              <a:rPr lang="ru-RU" sz="3600" b="1" dirty="0"/>
              <a:t>З</a:t>
            </a:r>
            <a:r>
              <a:rPr lang="ru-RU" sz="3600" b="1" dirty="0" smtClean="0"/>
              <a:t>ачем - союзное </a:t>
            </a:r>
            <a:r>
              <a:rPr lang="ru-RU" sz="3600" b="1" dirty="0"/>
              <a:t>слово</a:t>
            </a:r>
            <a:r>
              <a:rPr lang="ru-RU" sz="3600"/>
              <a:t>, </a:t>
            </a:r>
            <a:r>
              <a:rPr lang="ru-RU" sz="3600" smtClean="0"/>
              <a:t>наречие</a:t>
            </a:r>
            <a:endParaRPr lang="ru-RU" sz="3600" dirty="0" smtClean="0"/>
          </a:p>
          <a:p>
            <a:pPr algn="ctr"/>
            <a:r>
              <a:rPr lang="ru-RU" sz="2800" i="1" u="sng" dirty="0" smtClean="0"/>
              <a:t>2 </a:t>
            </a:r>
            <a:r>
              <a:rPr lang="ru-RU" sz="2800" i="1" u="sng" dirty="0"/>
              <a:t>уровень</a:t>
            </a:r>
          </a:p>
          <a:p>
            <a:r>
              <a:rPr lang="ru-RU" sz="3600" dirty="0" smtClean="0"/>
              <a:t>1) </a:t>
            </a:r>
            <a:r>
              <a:rPr lang="ru-RU" sz="3600" b="1" dirty="0" smtClean="0"/>
              <a:t>Как - союзное </a:t>
            </a:r>
            <a:r>
              <a:rPr lang="ru-RU" sz="3600" b="1" dirty="0"/>
              <a:t>слово</a:t>
            </a:r>
            <a:r>
              <a:rPr lang="ru-RU" sz="3600" dirty="0"/>
              <a:t>, </a:t>
            </a:r>
            <a:r>
              <a:rPr lang="ru-RU" sz="3600" dirty="0" smtClean="0"/>
              <a:t>нельзя </a:t>
            </a:r>
            <a:r>
              <a:rPr lang="ru-RU" sz="3600" dirty="0"/>
              <a:t>опустить, падает логическое </a:t>
            </a:r>
            <a:r>
              <a:rPr lang="ru-RU" sz="3600" dirty="0" smtClean="0"/>
              <a:t>ударение, наречие</a:t>
            </a:r>
          </a:p>
          <a:p>
            <a:r>
              <a:rPr lang="ru-RU" sz="3600" dirty="0" smtClean="0"/>
              <a:t>2</a:t>
            </a:r>
            <a:r>
              <a:rPr lang="ru-RU" sz="3600" dirty="0"/>
              <a:t>) </a:t>
            </a:r>
            <a:r>
              <a:rPr lang="ru-RU" sz="3600" b="1" dirty="0"/>
              <a:t>Ч</a:t>
            </a:r>
            <a:r>
              <a:rPr lang="ru-RU" sz="3600" b="1" dirty="0" smtClean="0"/>
              <a:t>тобы  - союз</a:t>
            </a:r>
            <a:r>
              <a:rPr lang="ru-RU" sz="3600" dirty="0"/>
              <a:t>, не имеет </a:t>
            </a:r>
            <a:r>
              <a:rPr lang="ru-RU" sz="3600" dirty="0" smtClean="0"/>
              <a:t>омонима</a:t>
            </a:r>
            <a:endParaRPr lang="ru-RU" sz="3600" dirty="0"/>
          </a:p>
          <a:p>
            <a:r>
              <a:rPr lang="ru-RU" sz="3600" dirty="0"/>
              <a:t>3) </a:t>
            </a:r>
            <a:r>
              <a:rPr lang="ru-RU" sz="3600" b="1" dirty="0" smtClean="0"/>
              <a:t>Когда  - союзное </a:t>
            </a:r>
            <a:r>
              <a:rPr lang="ru-RU" sz="3600" b="1" dirty="0"/>
              <a:t>слово</a:t>
            </a:r>
            <a:r>
              <a:rPr lang="ru-RU" sz="3600" dirty="0"/>
              <a:t>, является членом предложения, имеет логическое </a:t>
            </a:r>
            <a:r>
              <a:rPr lang="ru-RU" sz="3600" dirty="0" smtClean="0"/>
              <a:t>ударение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603980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0"/>
            <a:ext cx="903649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u="sng" dirty="0" smtClean="0"/>
              <a:t>Итоги урока </a:t>
            </a:r>
          </a:p>
          <a:p>
            <a:r>
              <a:rPr lang="ru-RU" sz="4000" dirty="0" smtClean="0"/>
              <a:t>- Какие задачи ставили в своей деятельности? </a:t>
            </a:r>
          </a:p>
          <a:p>
            <a:r>
              <a:rPr lang="ru-RU" sz="4000" dirty="0" smtClean="0"/>
              <a:t>- Что нового узнали?</a:t>
            </a:r>
          </a:p>
          <a:p>
            <a:r>
              <a:rPr lang="ru-RU" sz="4000" dirty="0" smtClean="0"/>
              <a:t>- Была ли работа успешной? Достигли ли вы поставленных целей?</a:t>
            </a:r>
          </a:p>
          <a:p>
            <a:r>
              <a:rPr lang="ru-RU" sz="4000" dirty="0" smtClean="0"/>
              <a:t>- Сможете определить средства связи в СПП и различить омонимичные части речи – союзы и союзные слова?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55991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399</Words>
  <Application>Microsoft Office PowerPoint</Application>
  <PresentationFormat>Экран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И ты не верь тому, кто скажет:  "Это слишком сложно!" Не слушай тех, кто будет утверждать, что это невозможно… </vt:lpstr>
      <vt:lpstr>Презентация PowerPoint</vt:lpstr>
      <vt:lpstr>Презентация PowerPoint</vt:lpstr>
      <vt:lpstr>Презентация PowerPoint</vt:lpstr>
      <vt:lpstr>Тема урока: Союзы и союзные слова в СПП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 ты не верь тому, кто скажет:  "Это слишком сложно!" Не слушай тех, кто будет утверждать, что это невозможно…</dc:title>
  <dc:creator>User</dc:creator>
  <cp:lastModifiedBy>User</cp:lastModifiedBy>
  <cp:revision>11</cp:revision>
  <dcterms:created xsi:type="dcterms:W3CDTF">2021-12-01T15:54:39Z</dcterms:created>
  <dcterms:modified xsi:type="dcterms:W3CDTF">2021-12-02T18:45:05Z</dcterms:modified>
</cp:coreProperties>
</file>