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71" r:id="rId16"/>
    <p:sldId id="270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76937-60AD-4D05-A27C-0446940A8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A4C023-69C2-49D3-BCA6-FEC88B8A5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3EBF98-8E57-4313-883B-3E528B4C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67AE-F6E5-4EF1-8970-BAF0B738437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11515D-D856-465B-9876-76AB0BFA2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01BA20-9E97-4F6B-B7FC-1F5DA107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4D38-3D4D-4389-BD27-E9105A4DC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63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23641-ECBD-4342-A435-178DF2880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EEF61E-5AB8-44F9-8A50-CBCA7CAD4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38A27B-8010-4EAD-80E6-63BE1CFCB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67AE-F6E5-4EF1-8970-BAF0B738437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A5F3B-1677-4FAC-B2B9-AD193B536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3B4945-00A0-468B-8B85-20B8F0DD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4D38-3D4D-4389-BD27-E9105A4DC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5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C035B2-4DAC-4943-AAA5-C12847146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7A41BD-2A38-4074-857A-5CBC37497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BD972-31F0-482A-B7F0-291171A78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67AE-F6E5-4EF1-8970-BAF0B738437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057DD-5ABD-4707-BBC7-25F0CAA8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F8EA97-7F76-4F50-80AE-3EAB39D8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4D38-3D4D-4389-BD27-E9105A4DC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6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C3FFC-EE8A-4175-B51B-B69736525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49FEFE-5E1A-4B54-B4F1-90E2BCE72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1006B9-7DFA-4A29-9AEF-ADA1E3AB2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67AE-F6E5-4EF1-8970-BAF0B738437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27F129-D5F2-4582-9CDA-BAE75C69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F3812-DF2E-43A8-ABAE-DB94DD95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4D38-3D4D-4389-BD27-E9105A4DC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3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2C55C-200A-43D7-86EE-B282AC4C3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262C06-7416-4392-9B64-69AAE2F31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2A62E7-620C-4364-93ED-E475F4510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67AE-F6E5-4EF1-8970-BAF0B738437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710DE7-DFFB-4E6E-86C5-D3F337353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2A2FC-F894-4C7D-A4B7-B812D580E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4D38-3D4D-4389-BD27-E9105A4DC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06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7C6F2-EF61-4FFF-BFE5-EFA6080E2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B88C30-BA32-471F-992B-9E8E5BBC2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5AF8AC-6882-4FF4-8FB4-1472C52A8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63D948-3CA7-4483-A5A3-1B13D1824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67AE-F6E5-4EF1-8970-BAF0B738437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966DD3-5FB9-47B8-9A30-3948079D3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8F4898-7401-4219-9866-12BFEF56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4D38-3D4D-4389-BD27-E9105A4DC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07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9B508-9601-4304-81B4-1A34D4F1E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9F4AE2-6662-44A8-9B5D-2BA64C49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0F7C1F-17F9-49AB-B30C-FDC0C9263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287A90-A2CD-4C50-ABC2-A7A85A913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E49FB-9EE7-443C-8AC5-5D4A70BEF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A4A222-4D6B-44E8-AD2D-4BF398062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67AE-F6E5-4EF1-8970-BAF0B738437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2B39DF-A283-43EF-8DDC-FAFDE987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0BC951-B369-4177-968C-E47A9AFAC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4D38-3D4D-4389-BD27-E9105A4DC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59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F84A9-528A-4512-A54E-A54D240E5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7B9087-BB74-4F8F-8BE0-343B43AA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67AE-F6E5-4EF1-8970-BAF0B738437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CC332B-A5D7-4EAA-BE31-3A08D7C7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9317DF-CEF5-4C17-88A5-2B99D2651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4D38-3D4D-4389-BD27-E9105A4DC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1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859C74-F603-4F25-B5B1-0BC90F24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67AE-F6E5-4EF1-8970-BAF0B738437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6B4AC0-A369-4D81-86BA-70A068B6B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BCFAD4-FCC0-4CCF-B320-6EC585FC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4D38-3D4D-4389-BD27-E9105A4DC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30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5BB6F-39DE-4F2B-BEFF-E530B7C50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4EB5D3-06EB-46A3-96BA-BF9D78AF0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5AD044-3B94-4094-A8AF-AA6060D5E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BE5ECB-25F0-4316-ADFC-229CB6040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67AE-F6E5-4EF1-8970-BAF0B738437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BDAB21-7D39-4CD8-BBD4-0FD36A672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0E63C1-2742-4171-B7FB-0CBABADF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4D38-3D4D-4389-BD27-E9105A4DC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69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886CA-098F-4BAC-856E-650B28C11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E8E3B4-5B8A-40F3-B2E8-E48913A79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33B855-F5C3-4DA5-B02E-720D6E056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739641-A4BC-4493-8ECF-755A4BADF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67AE-F6E5-4EF1-8970-BAF0B738437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816753-E5FF-49E3-AAEA-FE1275DF6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627E81-90D3-49FD-B9AC-3B945A19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4D38-3D4D-4389-BD27-E9105A4DC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399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75DD8-D202-45CC-8F17-5065E0D5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0FEF4C-9EE1-41EA-A9AF-94DA1DBF5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2066C-F4A1-4BF8-B1B6-7DC4F34AFD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67AE-F6E5-4EF1-8970-BAF0B738437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18BCA3-B532-4AC6-8D78-DCE5C4253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7D7D5B-5777-4A62-8A3F-9C9E63D8A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14D38-3D4D-4389-BD27-E9105A4DC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85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3-kniga.ru/bibliofil/img/pushkin-zimnaa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www.machaon.net/img/book/big/978-5-389-01985-0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ybook.in.ua/files/books/middle/image_38822_1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Андрей\Desktop\Без имени-1.png">
            <a:extLst>
              <a:ext uri="{FF2B5EF4-FFF2-40B4-BE49-F238E27FC236}">
                <a16:creationId xmlns:a16="http://schemas.microsoft.com/office/drawing/2014/main" id="{0C3316CF-72BA-42DA-AF17-3F323A115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2275" y="-193687"/>
            <a:ext cx="13436549" cy="7245373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C36C97-3353-402B-915B-4D80285A6061}"/>
              </a:ext>
            </a:extLst>
          </p:cNvPr>
          <p:cNvSpPr txBox="1"/>
          <p:nvPr/>
        </p:nvSpPr>
        <p:spPr>
          <a:xfrm>
            <a:off x="860498" y="1008048"/>
            <a:ext cx="807230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Что-то слышится родное 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В долгих песнях ямщика: 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То разгулье удалое, 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То сердечная тоска...... 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Ни огня, ни черной хаты, 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Глушь и снег.... На встречу мне 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Только </a:t>
            </a:r>
            <a:r>
              <a:rPr lang="ru-R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версты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полосаты 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Попадаются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одне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3" descr="http://www.mp3-kniga.ru/bibliofil/img/pushkin-zimnaa.jpg">
            <a:hlinkClick r:id="rId3"/>
            <a:extLst>
              <a:ext uri="{FF2B5EF4-FFF2-40B4-BE49-F238E27FC236}">
                <a16:creationId xmlns:a16="http://schemas.microsoft.com/office/drawing/2014/main" id="{2C21524D-D2F3-4635-9B85-9EA8B5D48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6915" y="1008048"/>
            <a:ext cx="2712377" cy="4063488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3535264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Андрей\Desktop\Без имени-1.png">
            <a:extLst>
              <a:ext uri="{FF2B5EF4-FFF2-40B4-BE49-F238E27FC236}">
                <a16:creationId xmlns:a16="http://schemas.microsoft.com/office/drawing/2014/main" id="{0C3316CF-72BA-42DA-AF17-3F323A115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9712" y="-175706"/>
            <a:ext cx="13455955" cy="748244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872E18-D291-48E0-98B1-C5AF799CB354}"/>
              </a:ext>
            </a:extLst>
          </p:cNvPr>
          <p:cNvSpPr txBox="1"/>
          <p:nvPr/>
        </p:nvSpPr>
        <p:spPr>
          <a:xfrm>
            <a:off x="1903039" y="777316"/>
            <a:ext cx="859366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Игра, которая называется «Верста – аршин- локоть –пядь»</a:t>
            </a:r>
          </a:p>
          <a:p>
            <a:pPr algn="just"/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Услышав слово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верста</a:t>
            </a:r>
            <a:r>
              <a:rPr lang="ru-RU" sz="20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руки поднимаете вверх, </a:t>
            </a:r>
          </a:p>
          <a:p>
            <a:pPr algn="just"/>
            <a:endParaRPr lang="ru-RU" sz="2000" b="1" dirty="0">
              <a:solidFill>
                <a:srgbClr val="66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rgbClr val="66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аршин</a:t>
            </a:r>
            <a:r>
              <a:rPr lang="ru-RU" sz="20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складываете их крестиком  перед собой "обнимая плечи", </a:t>
            </a:r>
          </a:p>
          <a:p>
            <a:pPr algn="just"/>
            <a:endParaRPr lang="ru-RU" sz="2000" b="1" dirty="0">
              <a:solidFill>
                <a:srgbClr val="66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rgbClr val="66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rgbClr val="66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локоть</a:t>
            </a:r>
            <a:r>
              <a:rPr lang="ru-RU" sz="20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поднимаем и опускаем локоть, руки меняем,</a:t>
            </a:r>
          </a:p>
          <a:p>
            <a:pPr algn="just"/>
            <a:endParaRPr lang="ru-RU" sz="2000" b="1" dirty="0">
              <a:solidFill>
                <a:srgbClr val="66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пядь</a:t>
            </a:r>
            <a:r>
              <a:rPr lang="ru-RU" sz="20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сделать приседание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2935DC3D-C62F-41C3-A945-D929DCA20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41" y="1197227"/>
            <a:ext cx="1892300" cy="126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FB3A366-8DA7-40FA-AC3E-DC31ABFA23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8"/>
          <a:stretch/>
        </p:blipFill>
        <p:spPr bwMode="auto">
          <a:xfrm>
            <a:off x="9687982" y="1423499"/>
            <a:ext cx="18923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AA48F64A-A057-4B76-9511-1C8D107CF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82" y="3107267"/>
            <a:ext cx="2445647" cy="131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32C23DAE-8FE0-4262-8054-5FAD7DDB0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853" y="4391625"/>
            <a:ext cx="1937281" cy="2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98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Андрей\Desktop\Без имени-1.png">
            <a:extLst>
              <a:ext uri="{FF2B5EF4-FFF2-40B4-BE49-F238E27FC236}">
                <a16:creationId xmlns:a16="http://schemas.microsoft.com/office/drawing/2014/main" id="{0C3316CF-72BA-42DA-AF17-3F323A115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976" y="-193687"/>
            <a:ext cx="13161020" cy="7245373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4CE72E-D269-424D-9FB4-BC6DA39CCDBE}"/>
              </a:ext>
            </a:extLst>
          </p:cNvPr>
          <p:cNvSpPr/>
          <p:nvPr/>
        </p:nvSpPr>
        <p:spPr>
          <a:xfrm>
            <a:off x="1582470" y="1027125"/>
            <a:ext cx="9027056" cy="803139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горшка два вершка, а уже указчик. Каков рост указчика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вы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соту горшка считать 25 см)?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C70FEA2-D17A-4903-A454-4F62EC256317}"/>
              </a:ext>
            </a:extLst>
          </p:cNvPr>
          <p:cNvSpPr/>
          <p:nvPr/>
        </p:nvSpPr>
        <p:spPr>
          <a:xfrm>
            <a:off x="1582472" y="1982559"/>
            <a:ext cx="9027054" cy="803139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Семь пядей во лбу. Каков лоб у этого человека? Существовал ли такой человек?</a:t>
            </a:r>
          </a:p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AF661A-2683-49A8-B4BD-F979D5BD97B6}"/>
              </a:ext>
            </a:extLst>
          </p:cNvPr>
          <p:cNvSpPr/>
          <p:nvPr/>
        </p:nvSpPr>
        <p:spPr>
          <a:xfrm>
            <a:off x="1582471" y="2903307"/>
            <a:ext cx="9027055" cy="803139"/>
          </a:xfrm>
          <a:prstGeom prst="rect">
            <a:avLst/>
          </a:prstGeom>
          <a:solidFill>
            <a:srgbClr val="7030A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Ехать за семь верст киселя хлебать. На какое проехать расстояние?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17DE4F-F0EE-42BF-964B-78F81D67CE8C}"/>
              </a:ext>
            </a:extLst>
          </p:cNvPr>
          <p:cNvSpPr/>
          <p:nvPr/>
        </p:nvSpPr>
        <p:spPr>
          <a:xfrm>
            <a:off x="1582471" y="3893253"/>
            <a:ext cx="9027055" cy="885539"/>
          </a:xfrm>
          <a:prstGeom prst="rect">
            <a:avLst/>
          </a:prstGeom>
          <a:solidFill>
            <a:srgbClr val="70AD47">
              <a:lumMod val="5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На аршин борода, да ума на пядь. Найдите длину бороды и величину ума.</a:t>
            </a:r>
          </a:p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227F1F2-9F4C-46FC-A04A-F17F8E1FBC09}"/>
              </a:ext>
            </a:extLst>
          </p:cNvPr>
          <p:cNvSpPr/>
          <p:nvPr/>
        </p:nvSpPr>
        <p:spPr>
          <a:xfrm>
            <a:off x="1582472" y="5014010"/>
            <a:ext cx="9027055" cy="885539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На три аршина в землю видит. Найдите, на какую глубину видит этот человек?</a:t>
            </a:r>
          </a:p>
        </p:txBody>
      </p:sp>
    </p:spTree>
    <p:extLst>
      <p:ext uri="{BB962C8B-B14F-4D97-AF65-F5344CB8AC3E}">
        <p14:creationId xmlns:p14="http://schemas.microsoft.com/office/powerpoint/2010/main" val="3610660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Андрей\Desktop\Без имени-1.png">
            <a:extLst>
              <a:ext uri="{FF2B5EF4-FFF2-40B4-BE49-F238E27FC236}">
                <a16:creationId xmlns:a16="http://schemas.microsoft.com/office/drawing/2014/main" id="{0C3316CF-72BA-42DA-AF17-3F323A115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4510" y="-274947"/>
            <a:ext cx="13161020" cy="724537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238F22-038E-401E-91CA-D8B45A7CCB52}"/>
              </a:ext>
            </a:extLst>
          </p:cNvPr>
          <p:cNvSpPr txBox="1"/>
          <p:nvPr/>
        </p:nvSpPr>
        <p:spPr>
          <a:xfrm>
            <a:off x="1396996" y="3706518"/>
            <a:ext cx="74252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«Но Герасим только закивал головою и так сильно принялся грести, хотя и против течения реки, что в одно мгновение умчался саженей на сто»</a:t>
            </a:r>
            <a:endParaRPr lang="ru-RU" sz="2400" b="1" dirty="0">
              <a:solidFill>
                <a:srgbClr val="6633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28DAB4-CB13-4514-B0FD-00849C3DB5AD}"/>
              </a:ext>
            </a:extLst>
          </p:cNvPr>
          <p:cNvSpPr txBox="1"/>
          <p:nvPr/>
        </p:nvSpPr>
        <p:spPr>
          <a:xfrm>
            <a:off x="1830391" y="924368"/>
            <a:ext cx="7264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ru-RU" sz="24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Братья сеяли пшеницу, да возили в град-столицу; знать, столица та была вёрст 15 от села. На каком расстоянии была столица от села? </a:t>
            </a:r>
            <a:endParaRPr lang="ru-RU" sz="1800" b="1" dirty="0">
              <a:solidFill>
                <a:srgbClr val="66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589B2B-A7E4-4182-B886-95A36C62D20A}"/>
              </a:ext>
            </a:extLst>
          </p:cNvPr>
          <p:cNvSpPr txBox="1"/>
          <p:nvPr/>
        </p:nvSpPr>
        <p:spPr>
          <a:xfrm>
            <a:off x="2722593" y="2331940"/>
            <a:ext cx="65447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. «…отворилась боковая дверь… и вошло множество маленьких людей, ростом не более как с </a:t>
            </a:r>
            <a:r>
              <a:rPr lang="ru-RU" sz="2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пол-аршина</a:t>
            </a:r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98F8B-50FE-4E5E-AEAC-3D3C19A1D100}"/>
              </a:ext>
            </a:extLst>
          </p:cNvPr>
          <p:cNvSpPr txBox="1"/>
          <p:nvPr/>
        </p:nvSpPr>
        <p:spPr>
          <a:xfrm>
            <a:off x="8094129" y="1857555"/>
            <a:ext cx="1456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15900 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307F0E-094F-45DF-A696-ADFBA4B6A501}"/>
              </a:ext>
            </a:extLst>
          </p:cNvPr>
          <p:cNvSpPr txBox="1"/>
          <p:nvPr/>
        </p:nvSpPr>
        <p:spPr>
          <a:xfrm>
            <a:off x="9414525" y="2902075"/>
            <a:ext cx="1456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35 см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B1C173-75CD-421F-91E7-00B66ED849D6}"/>
              </a:ext>
            </a:extLst>
          </p:cNvPr>
          <p:cNvSpPr txBox="1"/>
          <p:nvPr/>
        </p:nvSpPr>
        <p:spPr>
          <a:xfrm>
            <a:off x="6955366" y="5470222"/>
            <a:ext cx="1456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21300 см</a:t>
            </a:r>
          </a:p>
        </p:txBody>
      </p:sp>
      <p:pic>
        <p:nvPicPr>
          <p:cNvPr id="16" name="Picture 20" descr="http://www.char.ru/books/193520_CHernaya_kurica_ili_Podzemnye_zhiteli.jpg">
            <a:extLst>
              <a:ext uri="{FF2B5EF4-FFF2-40B4-BE49-F238E27FC236}">
                <a16:creationId xmlns:a16="http://schemas.microsoft.com/office/drawing/2014/main" id="{790EE31A-F293-45AD-84F2-F8AD3B9D0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027" y="1678019"/>
            <a:ext cx="1278517" cy="1790534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</p:pic>
      <p:pic>
        <p:nvPicPr>
          <p:cNvPr id="18" name="Picture 6" descr="http://www.machaon.net/img/book/big/978-5-389-01985-0.jpg">
            <a:hlinkClick r:id="rId4"/>
            <a:extLst>
              <a:ext uri="{FF2B5EF4-FFF2-40B4-BE49-F238E27FC236}">
                <a16:creationId xmlns:a16="http://schemas.microsoft.com/office/drawing/2014/main" id="{E612177C-1C86-4076-855F-6E9073498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17477" y="3497854"/>
            <a:ext cx="1900516" cy="2698159"/>
          </a:xfrm>
          <a:prstGeom prst="rect">
            <a:avLst/>
          </a:prstGeom>
          <a:noFill/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993DDD4-01FF-4943-8E50-B9A18B432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735" y="186266"/>
            <a:ext cx="1702436" cy="229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0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Андрей\Desktop\Без имени-1.png">
            <a:extLst>
              <a:ext uri="{FF2B5EF4-FFF2-40B4-BE49-F238E27FC236}">
                <a16:creationId xmlns:a16="http://schemas.microsoft.com/office/drawing/2014/main" id="{0C3316CF-72BA-42DA-AF17-3F323A115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143" y="-151709"/>
            <a:ext cx="13078676" cy="7200042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FE6188-4E1F-4B1A-B080-234E826443D4}"/>
              </a:ext>
            </a:extLst>
          </p:cNvPr>
          <p:cNvSpPr txBox="1"/>
          <p:nvPr/>
        </p:nvSpPr>
        <p:spPr>
          <a:xfrm>
            <a:off x="1862667" y="1189334"/>
            <a:ext cx="8661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Для того чтобы сделать кормушку, взяли дощечку прямоугольной формы. Длина дощечки 2 пяди, а ширина 4 пяди. Узнайте периметр кормушки. Выразите в метрах и сантиметрах.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3696DAB-DF22-4F05-A697-99088E9A6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1974164"/>
            <a:ext cx="3898900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730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Андрей\Desktop\Без имени-1.png">
            <a:extLst>
              <a:ext uri="{FF2B5EF4-FFF2-40B4-BE49-F238E27FC236}">
                <a16:creationId xmlns:a16="http://schemas.microsoft.com/office/drawing/2014/main" id="{0C3316CF-72BA-42DA-AF17-3F323A115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5689" y="-294240"/>
            <a:ext cx="13161020" cy="7245373"/>
          </a:xfrm>
          <a:prstGeom prst="rect">
            <a:avLst/>
          </a:prstGeom>
          <a:noFill/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BC909FA-D508-4B0F-9C03-AC62383C0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491376"/>
              </p:ext>
            </p:extLst>
          </p:nvPr>
        </p:nvGraphicFramePr>
        <p:xfrm>
          <a:off x="1636537" y="3632393"/>
          <a:ext cx="8918926" cy="131305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783489">
                  <a:extLst>
                    <a:ext uri="{9D8B030D-6E8A-4147-A177-3AD203B41FA5}">
                      <a16:colId xmlns:a16="http://schemas.microsoft.com/office/drawing/2014/main" val="1202055569"/>
                    </a:ext>
                  </a:extLst>
                </a:gridCol>
                <a:gridCol w="1783489">
                  <a:extLst>
                    <a:ext uri="{9D8B030D-6E8A-4147-A177-3AD203B41FA5}">
                      <a16:colId xmlns:a16="http://schemas.microsoft.com/office/drawing/2014/main" val="213089516"/>
                    </a:ext>
                  </a:extLst>
                </a:gridCol>
                <a:gridCol w="1783489">
                  <a:extLst>
                    <a:ext uri="{9D8B030D-6E8A-4147-A177-3AD203B41FA5}">
                      <a16:colId xmlns:a16="http://schemas.microsoft.com/office/drawing/2014/main" val="1065348114"/>
                    </a:ext>
                  </a:extLst>
                </a:gridCol>
                <a:gridCol w="1783489">
                  <a:extLst>
                    <a:ext uri="{9D8B030D-6E8A-4147-A177-3AD203B41FA5}">
                      <a16:colId xmlns:a16="http://schemas.microsoft.com/office/drawing/2014/main" val="29916440"/>
                    </a:ext>
                  </a:extLst>
                </a:gridCol>
                <a:gridCol w="1784970">
                  <a:extLst>
                    <a:ext uri="{9D8B030D-6E8A-4147-A177-3AD203B41FA5}">
                      <a16:colId xmlns:a16="http://schemas.microsoft.com/office/drawing/2014/main" val="2433894871"/>
                    </a:ext>
                  </a:extLst>
                </a:gridCol>
              </a:tblGrid>
              <a:tr h="437684">
                <a:tc>
                  <a:txBody>
                    <a:bodyPr/>
                    <a:lstStyle/>
                    <a:p>
                      <a:pPr marL="342900" indent="-342900" algn="ctr">
                        <a:spcBef>
                          <a:spcPts val="775"/>
                        </a:spcBef>
                        <a:tabLst>
                          <a:tab pos="342900" algn="l"/>
                          <a:tab pos="448945" algn="l"/>
                          <a:tab pos="898525" algn="l"/>
                          <a:tab pos="1347470" algn="l"/>
                          <a:tab pos="1797050" algn="l"/>
                          <a:tab pos="2245995" algn="l"/>
                          <a:tab pos="2695575" algn="l"/>
                          <a:tab pos="3144520" algn="l"/>
                          <a:tab pos="3594100" algn="l"/>
                          <a:tab pos="4043045" algn="l"/>
                          <a:tab pos="4492625" algn="l"/>
                          <a:tab pos="4941570" algn="l"/>
                          <a:tab pos="5390515" algn="l"/>
                          <a:tab pos="5840095" algn="l"/>
                          <a:tab pos="6289675" algn="l"/>
                          <a:tab pos="6738620" algn="l"/>
                          <a:tab pos="7188200" algn="l"/>
                          <a:tab pos="7637145" algn="l"/>
                          <a:tab pos="8086725" algn="l"/>
                          <a:tab pos="8535670" algn="l"/>
                          <a:tab pos="8985250" algn="l"/>
                          <a:tab pos="106045" algn="l"/>
                          <a:tab pos="555625" algn="l"/>
                          <a:tab pos="1004570" algn="l"/>
                          <a:tab pos="1454150" algn="l"/>
                          <a:tab pos="1903095" algn="l"/>
                          <a:tab pos="2352675" algn="l"/>
                          <a:tab pos="2801620" algn="l"/>
                          <a:tab pos="3251200" algn="l"/>
                          <a:tab pos="3700145" algn="l"/>
                          <a:tab pos="4149725" algn="l"/>
                          <a:tab pos="4598670" algn="l"/>
                        </a:tabLs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5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spcBef>
                          <a:spcPts val="775"/>
                        </a:spcBef>
                        <a:tabLst>
                          <a:tab pos="342900" algn="l"/>
                          <a:tab pos="448945" algn="l"/>
                          <a:tab pos="898525" algn="l"/>
                          <a:tab pos="1347470" algn="l"/>
                          <a:tab pos="1797050" algn="l"/>
                          <a:tab pos="2245995" algn="l"/>
                          <a:tab pos="2695575" algn="l"/>
                          <a:tab pos="3144520" algn="l"/>
                          <a:tab pos="3594100" algn="l"/>
                          <a:tab pos="4043045" algn="l"/>
                          <a:tab pos="4492625" algn="l"/>
                          <a:tab pos="4941570" algn="l"/>
                          <a:tab pos="5390515" algn="l"/>
                          <a:tab pos="5840095" algn="l"/>
                          <a:tab pos="6289675" algn="l"/>
                          <a:tab pos="6738620" algn="l"/>
                          <a:tab pos="7188200" algn="l"/>
                          <a:tab pos="7637145" algn="l"/>
                          <a:tab pos="8086725" algn="l"/>
                          <a:tab pos="8535670" algn="l"/>
                          <a:tab pos="8985250" algn="l"/>
                          <a:tab pos="106045" algn="l"/>
                          <a:tab pos="555625" algn="l"/>
                          <a:tab pos="1004570" algn="l"/>
                          <a:tab pos="1454150" algn="l"/>
                          <a:tab pos="1903095" algn="l"/>
                          <a:tab pos="2352675" algn="l"/>
                          <a:tab pos="2801620" algn="l"/>
                          <a:tab pos="3251200" algn="l"/>
                          <a:tab pos="3700145" algn="l"/>
                          <a:tab pos="4149725" algn="l"/>
                          <a:tab pos="4598670" algn="l"/>
                        </a:tabLs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5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spcBef>
                          <a:spcPts val="775"/>
                        </a:spcBef>
                        <a:tabLst>
                          <a:tab pos="342900" algn="l"/>
                          <a:tab pos="448945" algn="l"/>
                          <a:tab pos="898525" algn="l"/>
                          <a:tab pos="1347470" algn="l"/>
                          <a:tab pos="1797050" algn="l"/>
                          <a:tab pos="2245995" algn="l"/>
                          <a:tab pos="2695575" algn="l"/>
                          <a:tab pos="3144520" algn="l"/>
                          <a:tab pos="3594100" algn="l"/>
                          <a:tab pos="4043045" algn="l"/>
                          <a:tab pos="4492625" algn="l"/>
                          <a:tab pos="4941570" algn="l"/>
                          <a:tab pos="5390515" algn="l"/>
                          <a:tab pos="5840095" algn="l"/>
                          <a:tab pos="6289675" algn="l"/>
                          <a:tab pos="6738620" algn="l"/>
                          <a:tab pos="7188200" algn="l"/>
                          <a:tab pos="7637145" algn="l"/>
                          <a:tab pos="8086725" algn="l"/>
                          <a:tab pos="8535670" algn="l"/>
                          <a:tab pos="8985250" algn="l"/>
                          <a:tab pos="106045" algn="l"/>
                          <a:tab pos="555625" algn="l"/>
                          <a:tab pos="1004570" algn="l"/>
                          <a:tab pos="1454150" algn="l"/>
                          <a:tab pos="1903095" algn="l"/>
                          <a:tab pos="2352675" algn="l"/>
                          <a:tab pos="2801620" algn="l"/>
                          <a:tab pos="3251200" algn="l"/>
                          <a:tab pos="3700145" algn="l"/>
                          <a:tab pos="4149725" algn="l"/>
                          <a:tab pos="4598670" algn="l"/>
                        </a:tabLs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5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spcBef>
                          <a:spcPts val="775"/>
                        </a:spcBef>
                        <a:tabLst>
                          <a:tab pos="342900" algn="l"/>
                          <a:tab pos="448945" algn="l"/>
                          <a:tab pos="898525" algn="l"/>
                          <a:tab pos="1347470" algn="l"/>
                          <a:tab pos="1797050" algn="l"/>
                          <a:tab pos="2245995" algn="l"/>
                          <a:tab pos="2695575" algn="l"/>
                          <a:tab pos="3144520" algn="l"/>
                          <a:tab pos="3594100" algn="l"/>
                          <a:tab pos="4043045" algn="l"/>
                          <a:tab pos="4492625" algn="l"/>
                          <a:tab pos="4941570" algn="l"/>
                          <a:tab pos="5390515" algn="l"/>
                          <a:tab pos="5840095" algn="l"/>
                          <a:tab pos="6289675" algn="l"/>
                          <a:tab pos="6738620" algn="l"/>
                          <a:tab pos="7188200" algn="l"/>
                          <a:tab pos="7637145" algn="l"/>
                          <a:tab pos="8086725" algn="l"/>
                          <a:tab pos="8535670" algn="l"/>
                          <a:tab pos="8985250" algn="l"/>
                          <a:tab pos="106045" algn="l"/>
                          <a:tab pos="555625" algn="l"/>
                          <a:tab pos="1004570" algn="l"/>
                          <a:tab pos="1454150" algn="l"/>
                          <a:tab pos="1903095" algn="l"/>
                          <a:tab pos="2352675" algn="l"/>
                          <a:tab pos="2801620" algn="l"/>
                          <a:tab pos="3251200" algn="l"/>
                          <a:tab pos="3700145" algn="l"/>
                          <a:tab pos="4149725" algn="l"/>
                          <a:tab pos="4598670" algn="l"/>
                        </a:tabLs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5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spcBef>
                          <a:spcPts val="775"/>
                        </a:spcBef>
                        <a:tabLst>
                          <a:tab pos="342900" algn="l"/>
                          <a:tab pos="448945" algn="l"/>
                          <a:tab pos="898525" algn="l"/>
                          <a:tab pos="1347470" algn="l"/>
                          <a:tab pos="1797050" algn="l"/>
                          <a:tab pos="2245995" algn="l"/>
                          <a:tab pos="2695575" algn="l"/>
                          <a:tab pos="3144520" algn="l"/>
                          <a:tab pos="3594100" algn="l"/>
                          <a:tab pos="4043045" algn="l"/>
                          <a:tab pos="4492625" algn="l"/>
                          <a:tab pos="4941570" algn="l"/>
                          <a:tab pos="5390515" algn="l"/>
                          <a:tab pos="5840095" algn="l"/>
                          <a:tab pos="6289675" algn="l"/>
                          <a:tab pos="6738620" algn="l"/>
                          <a:tab pos="7188200" algn="l"/>
                          <a:tab pos="7637145" algn="l"/>
                          <a:tab pos="8086725" algn="l"/>
                          <a:tab pos="8535670" algn="l"/>
                          <a:tab pos="8985250" algn="l"/>
                          <a:tab pos="106045" algn="l"/>
                          <a:tab pos="555625" algn="l"/>
                          <a:tab pos="1004570" algn="l"/>
                          <a:tab pos="1454150" algn="l"/>
                          <a:tab pos="1903095" algn="l"/>
                          <a:tab pos="2352675" algn="l"/>
                          <a:tab pos="2801620" algn="l"/>
                          <a:tab pos="3251200" algn="l"/>
                          <a:tab pos="3700145" algn="l"/>
                          <a:tab pos="4149725" algn="l"/>
                          <a:tab pos="4598670" algn="l"/>
                        </a:tabLs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5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6342644"/>
                  </a:ext>
                </a:extLst>
              </a:tr>
              <a:tr h="875369">
                <a:tc>
                  <a:txBody>
                    <a:bodyPr/>
                    <a:lstStyle/>
                    <a:p>
                      <a:pPr marL="342900" indent="-342900" algn="ctr">
                        <a:spcBef>
                          <a:spcPts val="775"/>
                        </a:spcBef>
                        <a:tabLst>
                          <a:tab pos="342900" algn="l"/>
                          <a:tab pos="448945" algn="l"/>
                          <a:tab pos="898525" algn="l"/>
                          <a:tab pos="1347470" algn="l"/>
                          <a:tab pos="1797050" algn="l"/>
                          <a:tab pos="2245995" algn="l"/>
                          <a:tab pos="2695575" algn="l"/>
                          <a:tab pos="3144520" algn="l"/>
                          <a:tab pos="3594100" algn="l"/>
                          <a:tab pos="4043045" algn="l"/>
                          <a:tab pos="4492625" algn="l"/>
                          <a:tab pos="4941570" algn="l"/>
                          <a:tab pos="5390515" algn="l"/>
                          <a:tab pos="5840095" algn="l"/>
                          <a:tab pos="6289675" algn="l"/>
                          <a:tab pos="6738620" algn="l"/>
                          <a:tab pos="7188200" algn="l"/>
                          <a:tab pos="7637145" algn="l"/>
                          <a:tab pos="8086725" algn="l"/>
                          <a:tab pos="8535670" algn="l"/>
                          <a:tab pos="8985250" algn="l"/>
                          <a:tab pos="106045" algn="l"/>
                          <a:tab pos="555625" algn="l"/>
                          <a:tab pos="1004570" algn="l"/>
                          <a:tab pos="1454150" algn="l"/>
                          <a:tab pos="1903095" algn="l"/>
                          <a:tab pos="2352675" algn="l"/>
                          <a:tab pos="2801620" algn="l"/>
                          <a:tab pos="3251200" algn="l"/>
                          <a:tab pos="3700145" algn="l"/>
                          <a:tab pos="4149725" algn="l"/>
                          <a:tab pos="4598670" algn="l"/>
                        </a:tabLs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4м 26см</a:t>
                      </a:r>
                      <a:endParaRPr lang="ru-RU" sz="5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spcBef>
                          <a:spcPts val="775"/>
                        </a:spcBef>
                        <a:tabLst>
                          <a:tab pos="342900" algn="l"/>
                          <a:tab pos="448945" algn="l"/>
                          <a:tab pos="898525" algn="l"/>
                          <a:tab pos="1347470" algn="l"/>
                          <a:tab pos="1797050" algn="l"/>
                          <a:tab pos="2245995" algn="l"/>
                          <a:tab pos="2695575" algn="l"/>
                          <a:tab pos="3144520" algn="l"/>
                          <a:tab pos="3594100" algn="l"/>
                          <a:tab pos="4043045" algn="l"/>
                          <a:tab pos="4492625" algn="l"/>
                          <a:tab pos="4941570" algn="l"/>
                          <a:tab pos="5390515" algn="l"/>
                          <a:tab pos="5840095" algn="l"/>
                          <a:tab pos="6289675" algn="l"/>
                          <a:tab pos="6738620" algn="l"/>
                          <a:tab pos="7188200" algn="l"/>
                          <a:tab pos="7637145" algn="l"/>
                          <a:tab pos="8086725" algn="l"/>
                          <a:tab pos="8535670" algn="l"/>
                          <a:tab pos="8985250" algn="l"/>
                          <a:tab pos="106045" algn="l"/>
                          <a:tab pos="555625" algn="l"/>
                          <a:tab pos="1004570" algn="l"/>
                          <a:tab pos="1454150" algn="l"/>
                          <a:tab pos="1903095" algn="l"/>
                          <a:tab pos="2352675" algn="l"/>
                          <a:tab pos="2801620" algn="l"/>
                          <a:tab pos="3251200" algn="l"/>
                          <a:tab pos="3700145" algn="l"/>
                          <a:tab pos="4149725" algn="l"/>
                          <a:tab pos="4598670" algn="l"/>
                        </a:tabLs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 80см</a:t>
                      </a:r>
                      <a:endParaRPr lang="ru-RU" sz="5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spcBef>
                          <a:spcPts val="775"/>
                        </a:spcBef>
                        <a:tabLst>
                          <a:tab pos="342900" algn="l"/>
                          <a:tab pos="448945" algn="l"/>
                          <a:tab pos="898525" algn="l"/>
                          <a:tab pos="1347470" algn="l"/>
                          <a:tab pos="1797050" algn="l"/>
                          <a:tab pos="2245995" algn="l"/>
                          <a:tab pos="2695575" algn="l"/>
                          <a:tab pos="3144520" algn="l"/>
                          <a:tab pos="3594100" algn="l"/>
                          <a:tab pos="4043045" algn="l"/>
                          <a:tab pos="4492625" algn="l"/>
                          <a:tab pos="4941570" algn="l"/>
                          <a:tab pos="5390515" algn="l"/>
                          <a:tab pos="5840095" algn="l"/>
                          <a:tab pos="6289675" algn="l"/>
                          <a:tab pos="6738620" algn="l"/>
                          <a:tab pos="7188200" algn="l"/>
                          <a:tab pos="7637145" algn="l"/>
                          <a:tab pos="8086725" algn="l"/>
                          <a:tab pos="8535670" algn="l"/>
                          <a:tab pos="8985250" algn="l"/>
                          <a:tab pos="106045" algn="l"/>
                          <a:tab pos="555625" algn="l"/>
                          <a:tab pos="1004570" algn="l"/>
                          <a:tab pos="1454150" algn="l"/>
                          <a:tab pos="1903095" algn="l"/>
                          <a:tab pos="2352675" algn="l"/>
                          <a:tab pos="2801620" algn="l"/>
                          <a:tab pos="3251200" algn="l"/>
                          <a:tab pos="3700145" algn="l"/>
                          <a:tab pos="4149725" algn="l"/>
                          <a:tab pos="4598670" algn="l"/>
                        </a:tabLs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1м 19 см</a:t>
                      </a:r>
                      <a:endParaRPr lang="ru-RU" sz="5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spcBef>
                          <a:spcPts val="775"/>
                        </a:spcBef>
                        <a:tabLst>
                          <a:tab pos="342900" algn="l"/>
                          <a:tab pos="448945" algn="l"/>
                          <a:tab pos="898525" algn="l"/>
                          <a:tab pos="1347470" algn="l"/>
                          <a:tab pos="1797050" algn="l"/>
                          <a:tab pos="2245995" algn="l"/>
                          <a:tab pos="2695575" algn="l"/>
                          <a:tab pos="3144520" algn="l"/>
                          <a:tab pos="3594100" algn="l"/>
                          <a:tab pos="4043045" algn="l"/>
                          <a:tab pos="4492625" algn="l"/>
                          <a:tab pos="4941570" algn="l"/>
                          <a:tab pos="5390515" algn="l"/>
                          <a:tab pos="5840095" algn="l"/>
                          <a:tab pos="6289675" algn="l"/>
                          <a:tab pos="6738620" algn="l"/>
                          <a:tab pos="7188200" algn="l"/>
                          <a:tab pos="7637145" algn="l"/>
                          <a:tab pos="8086725" algn="l"/>
                          <a:tab pos="8535670" algn="l"/>
                          <a:tab pos="8985250" algn="l"/>
                          <a:tab pos="106045" algn="l"/>
                          <a:tab pos="555625" algn="l"/>
                          <a:tab pos="1004570" algn="l"/>
                          <a:tab pos="1454150" algn="l"/>
                          <a:tab pos="1903095" algn="l"/>
                          <a:tab pos="2352675" algn="l"/>
                          <a:tab pos="2801620" algn="l"/>
                          <a:tab pos="3251200" algn="l"/>
                          <a:tab pos="3700145" algn="l"/>
                          <a:tab pos="4149725" algn="l"/>
                          <a:tab pos="4598670" algn="l"/>
                        </a:tabLs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3м 55см</a:t>
                      </a:r>
                      <a:endParaRPr lang="ru-RU" sz="5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spcBef>
                          <a:spcPts val="775"/>
                        </a:spcBef>
                        <a:tabLst>
                          <a:tab pos="342900" algn="l"/>
                          <a:tab pos="448945" algn="l"/>
                          <a:tab pos="898525" algn="l"/>
                          <a:tab pos="1347470" algn="l"/>
                          <a:tab pos="1797050" algn="l"/>
                          <a:tab pos="2245995" algn="l"/>
                          <a:tab pos="2695575" algn="l"/>
                          <a:tab pos="3144520" algn="l"/>
                          <a:tab pos="3594100" algn="l"/>
                          <a:tab pos="4043045" algn="l"/>
                          <a:tab pos="4492625" algn="l"/>
                          <a:tab pos="4941570" algn="l"/>
                          <a:tab pos="5390515" algn="l"/>
                          <a:tab pos="5840095" algn="l"/>
                          <a:tab pos="6289675" algn="l"/>
                          <a:tab pos="6738620" algn="l"/>
                          <a:tab pos="7188200" algn="l"/>
                          <a:tab pos="7637145" algn="l"/>
                          <a:tab pos="8086725" algn="l"/>
                          <a:tab pos="8535670" algn="l"/>
                          <a:tab pos="8985250" algn="l"/>
                          <a:tab pos="106045" algn="l"/>
                          <a:tab pos="555625" algn="l"/>
                          <a:tab pos="1004570" algn="l"/>
                          <a:tab pos="1454150" algn="l"/>
                          <a:tab pos="1903095" algn="l"/>
                          <a:tab pos="2352675" algn="l"/>
                          <a:tab pos="2801620" algn="l"/>
                          <a:tab pos="3251200" algn="l"/>
                          <a:tab pos="3700145" algn="l"/>
                          <a:tab pos="4149725" algn="l"/>
                          <a:tab pos="4598670" algn="l"/>
                        </a:tabLs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13см 5 мм</a:t>
                      </a:r>
                      <a:endParaRPr lang="ru-RU" sz="5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14117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214BCAD9-4F75-44E9-B177-C0D7EC04F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0960" y="743123"/>
            <a:ext cx="6315129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6363" algn="l"/>
                <a:tab pos="342900" algn="l"/>
                <a:tab pos="449263" algn="l"/>
                <a:tab pos="555625" algn="l"/>
                <a:tab pos="898525" algn="l"/>
                <a:tab pos="1004888" algn="l"/>
                <a:tab pos="1347788" algn="l"/>
                <a:tab pos="1454150" algn="l"/>
                <a:tab pos="1797050" algn="l"/>
                <a:tab pos="1903413" algn="l"/>
                <a:tab pos="2246313" algn="l"/>
                <a:tab pos="2352675" algn="l"/>
                <a:tab pos="2695575" algn="l"/>
                <a:tab pos="2801938" algn="l"/>
                <a:tab pos="3144838" algn="l"/>
                <a:tab pos="3251200" algn="l"/>
                <a:tab pos="3594100" algn="l"/>
                <a:tab pos="3700463" algn="l"/>
                <a:tab pos="4043363" algn="l"/>
                <a:tab pos="4149725" algn="l"/>
                <a:tab pos="4492625" algn="l"/>
                <a:tab pos="4598988" algn="l"/>
                <a:tab pos="4941888" algn="l"/>
                <a:tab pos="5048250" algn="l"/>
                <a:tab pos="5391150" algn="l"/>
                <a:tab pos="5497513" algn="l"/>
                <a:tab pos="5840413" algn="l"/>
                <a:tab pos="5946775" algn="l"/>
                <a:tab pos="6289675" algn="l"/>
                <a:tab pos="6396038" algn="l"/>
                <a:tab pos="6738938" algn="l"/>
                <a:tab pos="684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6363" algn="l"/>
                <a:tab pos="342900" algn="l"/>
                <a:tab pos="449263" algn="l"/>
                <a:tab pos="555625" algn="l"/>
                <a:tab pos="898525" algn="l"/>
                <a:tab pos="1004888" algn="l"/>
                <a:tab pos="1347788" algn="l"/>
                <a:tab pos="1454150" algn="l"/>
                <a:tab pos="1797050" algn="l"/>
                <a:tab pos="1903413" algn="l"/>
                <a:tab pos="2246313" algn="l"/>
                <a:tab pos="2352675" algn="l"/>
                <a:tab pos="2695575" algn="l"/>
                <a:tab pos="2801938" algn="l"/>
                <a:tab pos="3144838" algn="l"/>
                <a:tab pos="3251200" algn="l"/>
                <a:tab pos="3594100" algn="l"/>
                <a:tab pos="3700463" algn="l"/>
                <a:tab pos="4043363" algn="l"/>
                <a:tab pos="4149725" algn="l"/>
                <a:tab pos="4492625" algn="l"/>
                <a:tab pos="4598988" algn="l"/>
                <a:tab pos="4941888" algn="l"/>
                <a:tab pos="5048250" algn="l"/>
                <a:tab pos="5391150" algn="l"/>
                <a:tab pos="5497513" algn="l"/>
                <a:tab pos="5840413" algn="l"/>
                <a:tab pos="5946775" algn="l"/>
                <a:tab pos="6289675" algn="l"/>
                <a:tab pos="6396038" algn="l"/>
                <a:tab pos="6738938" algn="l"/>
                <a:tab pos="684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6363" algn="l"/>
                <a:tab pos="342900" algn="l"/>
                <a:tab pos="449263" algn="l"/>
                <a:tab pos="555625" algn="l"/>
                <a:tab pos="898525" algn="l"/>
                <a:tab pos="1004888" algn="l"/>
                <a:tab pos="1347788" algn="l"/>
                <a:tab pos="1454150" algn="l"/>
                <a:tab pos="1797050" algn="l"/>
                <a:tab pos="1903413" algn="l"/>
                <a:tab pos="2246313" algn="l"/>
                <a:tab pos="2352675" algn="l"/>
                <a:tab pos="2695575" algn="l"/>
                <a:tab pos="2801938" algn="l"/>
                <a:tab pos="3144838" algn="l"/>
                <a:tab pos="3251200" algn="l"/>
                <a:tab pos="3594100" algn="l"/>
                <a:tab pos="3700463" algn="l"/>
                <a:tab pos="4043363" algn="l"/>
                <a:tab pos="4149725" algn="l"/>
                <a:tab pos="4492625" algn="l"/>
                <a:tab pos="4598988" algn="l"/>
                <a:tab pos="4941888" algn="l"/>
                <a:tab pos="5048250" algn="l"/>
                <a:tab pos="5391150" algn="l"/>
                <a:tab pos="5497513" algn="l"/>
                <a:tab pos="5840413" algn="l"/>
                <a:tab pos="5946775" algn="l"/>
                <a:tab pos="6289675" algn="l"/>
                <a:tab pos="6396038" algn="l"/>
                <a:tab pos="6738938" algn="l"/>
                <a:tab pos="684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6363" algn="l"/>
                <a:tab pos="342900" algn="l"/>
                <a:tab pos="449263" algn="l"/>
                <a:tab pos="555625" algn="l"/>
                <a:tab pos="898525" algn="l"/>
                <a:tab pos="1004888" algn="l"/>
                <a:tab pos="1347788" algn="l"/>
                <a:tab pos="1454150" algn="l"/>
                <a:tab pos="1797050" algn="l"/>
                <a:tab pos="1903413" algn="l"/>
                <a:tab pos="2246313" algn="l"/>
                <a:tab pos="2352675" algn="l"/>
                <a:tab pos="2695575" algn="l"/>
                <a:tab pos="2801938" algn="l"/>
                <a:tab pos="3144838" algn="l"/>
                <a:tab pos="3251200" algn="l"/>
                <a:tab pos="3594100" algn="l"/>
                <a:tab pos="3700463" algn="l"/>
                <a:tab pos="4043363" algn="l"/>
                <a:tab pos="4149725" algn="l"/>
                <a:tab pos="4492625" algn="l"/>
                <a:tab pos="4598988" algn="l"/>
                <a:tab pos="4941888" algn="l"/>
                <a:tab pos="5048250" algn="l"/>
                <a:tab pos="5391150" algn="l"/>
                <a:tab pos="5497513" algn="l"/>
                <a:tab pos="5840413" algn="l"/>
                <a:tab pos="5946775" algn="l"/>
                <a:tab pos="6289675" algn="l"/>
                <a:tab pos="6396038" algn="l"/>
                <a:tab pos="6738938" algn="l"/>
                <a:tab pos="684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6363" algn="l"/>
                <a:tab pos="342900" algn="l"/>
                <a:tab pos="449263" algn="l"/>
                <a:tab pos="555625" algn="l"/>
                <a:tab pos="898525" algn="l"/>
                <a:tab pos="1004888" algn="l"/>
                <a:tab pos="1347788" algn="l"/>
                <a:tab pos="1454150" algn="l"/>
                <a:tab pos="1797050" algn="l"/>
                <a:tab pos="1903413" algn="l"/>
                <a:tab pos="2246313" algn="l"/>
                <a:tab pos="2352675" algn="l"/>
                <a:tab pos="2695575" algn="l"/>
                <a:tab pos="2801938" algn="l"/>
                <a:tab pos="3144838" algn="l"/>
                <a:tab pos="3251200" algn="l"/>
                <a:tab pos="3594100" algn="l"/>
                <a:tab pos="3700463" algn="l"/>
                <a:tab pos="4043363" algn="l"/>
                <a:tab pos="4149725" algn="l"/>
                <a:tab pos="4492625" algn="l"/>
                <a:tab pos="4598988" algn="l"/>
                <a:tab pos="4941888" algn="l"/>
                <a:tab pos="5048250" algn="l"/>
                <a:tab pos="5391150" algn="l"/>
                <a:tab pos="5497513" algn="l"/>
                <a:tab pos="5840413" algn="l"/>
                <a:tab pos="5946775" algn="l"/>
                <a:tab pos="6289675" algn="l"/>
                <a:tab pos="6396038" algn="l"/>
                <a:tab pos="6738938" algn="l"/>
                <a:tab pos="684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6363" algn="l"/>
                <a:tab pos="342900" algn="l"/>
                <a:tab pos="449263" algn="l"/>
                <a:tab pos="555625" algn="l"/>
                <a:tab pos="898525" algn="l"/>
                <a:tab pos="1004888" algn="l"/>
                <a:tab pos="1347788" algn="l"/>
                <a:tab pos="1454150" algn="l"/>
                <a:tab pos="1797050" algn="l"/>
                <a:tab pos="1903413" algn="l"/>
                <a:tab pos="2246313" algn="l"/>
                <a:tab pos="2352675" algn="l"/>
                <a:tab pos="2695575" algn="l"/>
                <a:tab pos="2801938" algn="l"/>
                <a:tab pos="3144838" algn="l"/>
                <a:tab pos="3251200" algn="l"/>
                <a:tab pos="3594100" algn="l"/>
                <a:tab pos="3700463" algn="l"/>
                <a:tab pos="4043363" algn="l"/>
                <a:tab pos="4149725" algn="l"/>
                <a:tab pos="4492625" algn="l"/>
                <a:tab pos="4598988" algn="l"/>
                <a:tab pos="4941888" algn="l"/>
                <a:tab pos="5048250" algn="l"/>
                <a:tab pos="5391150" algn="l"/>
                <a:tab pos="5497513" algn="l"/>
                <a:tab pos="5840413" algn="l"/>
                <a:tab pos="5946775" algn="l"/>
                <a:tab pos="6289675" algn="l"/>
                <a:tab pos="6396038" algn="l"/>
                <a:tab pos="6738938" algn="l"/>
                <a:tab pos="684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6363" algn="l"/>
                <a:tab pos="342900" algn="l"/>
                <a:tab pos="449263" algn="l"/>
                <a:tab pos="555625" algn="l"/>
                <a:tab pos="898525" algn="l"/>
                <a:tab pos="1004888" algn="l"/>
                <a:tab pos="1347788" algn="l"/>
                <a:tab pos="1454150" algn="l"/>
                <a:tab pos="1797050" algn="l"/>
                <a:tab pos="1903413" algn="l"/>
                <a:tab pos="2246313" algn="l"/>
                <a:tab pos="2352675" algn="l"/>
                <a:tab pos="2695575" algn="l"/>
                <a:tab pos="2801938" algn="l"/>
                <a:tab pos="3144838" algn="l"/>
                <a:tab pos="3251200" algn="l"/>
                <a:tab pos="3594100" algn="l"/>
                <a:tab pos="3700463" algn="l"/>
                <a:tab pos="4043363" algn="l"/>
                <a:tab pos="4149725" algn="l"/>
                <a:tab pos="4492625" algn="l"/>
                <a:tab pos="4598988" algn="l"/>
                <a:tab pos="4941888" algn="l"/>
                <a:tab pos="5048250" algn="l"/>
                <a:tab pos="5391150" algn="l"/>
                <a:tab pos="5497513" algn="l"/>
                <a:tab pos="5840413" algn="l"/>
                <a:tab pos="5946775" algn="l"/>
                <a:tab pos="6289675" algn="l"/>
                <a:tab pos="6396038" algn="l"/>
                <a:tab pos="6738938" algn="l"/>
                <a:tab pos="684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6363" algn="l"/>
                <a:tab pos="342900" algn="l"/>
                <a:tab pos="449263" algn="l"/>
                <a:tab pos="555625" algn="l"/>
                <a:tab pos="898525" algn="l"/>
                <a:tab pos="1004888" algn="l"/>
                <a:tab pos="1347788" algn="l"/>
                <a:tab pos="1454150" algn="l"/>
                <a:tab pos="1797050" algn="l"/>
                <a:tab pos="1903413" algn="l"/>
                <a:tab pos="2246313" algn="l"/>
                <a:tab pos="2352675" algn="l"/>
                <a:tab pos="2695575" algn="l"/>
                <a:tab pos="2801938" algn="l"/>
                <a:tab pos="3144838" algn="l"/>
                <a:tab pos="3251200" algn="l"/>
                <a:tab pos="3594100" algn="l"/>
                <a:tab pos="3700463" algn="l"/>
                <a:tab pos="4043363" algn="l"/>
                <a:tab pos="4149725" algn="l"/>
                <a:tab pos="4492625" algn="l"/>
                <a:tab pos="4598988" algn="l"/>
                <a:tab pos="4941888" algn="l"/>
                <a:tab pos="5048250" algn="l"/>
                <a:tab pos="5391150" algn="l"/>
                <a:tab pos="5497513" algn="l"/>
                <a:tab pos="5840413" algn="l"/>
                <a:tab pos="5946775" algn="l"/>
                <a:tab pos="6289675" algn="l"/>
                <a:tab pos="6396038" algn="l"/>
                <a:tab pos="6738938" algn="l"/>
                <a:tab pos="684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6363" algn="l"/>
                <a:tab pos="342900" algn="l"/>
                <a:tab pos="449263" algn="l"/>
                <a:tab pos="555625" algn="l"/>
                <a:tab pos="898525" algn="l"/>
                <a:tab pos="1004888" algn="l"/>
                <a:tab pos="1347788" algn="l"/>
                <a:tab pos="1454150" algn="l"/>
                <a:tab pos="1797050" algn="l"/>
                <a:tab pos="1903413" algn="l"/>
                <a:tab pos="2246313" algn="l"/>
                <a:tab pos="2352675" algn="l"/>
                <a:tab pos="2695575" algn="l"/>
                <a:tab pos="2801938" algn="l"/>
                <a:tab pos="3144838" algn="l"/>
                <a:tab pos="3251200" algn="l"/>
                <a:tab pos="3594100" algn="l"/>
                <a:tab pos="3700463" algn="l"/>
                <a:tab pos="4043363" algn="l"/>
                <a:tab pos="4149725" algn="l"/>
                <a:tab pos="4492625" algn="l"/>
                <a:tab pos="4598988" algn="l"/>
                <a:tab pos="4941888" algn="l"/>
                <a:tab pos="5048250" algn="l"/>
                <a:tab pos="5391150" algn="l"/>
                <a:tab pos="5497513" algn="l"/>
                <a:tab pos="5840413" algn="l"/>
                <a:tab pos="5946775" algn="l"/>
                <a:tab pos="6289675" algn="l"/>
                <a:tab pos="6396038" algn="l"/>
                <a:tab pos="6738938" algn="l"/>
                <a:tab pos="6845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363" algn="l"/>
                <a:tab pos="342900" algn="l"/>
                <a:tab pos="449263" algn="l"/>
                <a:tab pos="555625" algn="l"/>
                <a:tab pos="898525" algn="l"/>
                <a:tab pos="1004888" algn="l"/>
                <a:tab pos="1347788" algn="l"/>
                <a:tab pos="1454150" algn="l"/>
                <a:tab pos="1797050" algn="l"/>
                <a:tab pos="1903413" algn="l"/>
                <a:tab pos="2246313" algn="l"/>
                <a:tab pos="2352675" algn="l"/>
                <a:tab pos="2695575" algn="l"/>
                <a:tab pos="2801938" algn="l"/>
                <a:tab pos="3144838" algn="l"/>
                <a:tab pos="3251200" algn="l"/>
                <a:tab pos="3594100" algn="l"/>
                <a:tab pos="3700463" algn="l"/>
                <a:tab pos="4043363" algn="l"/>
                <a:tab pos="4149725" algn="l"/>
                <a:tab pos="4492625" algn="l"/>
                <a:tab pos="4598988" algn="l"/>
                <a:tab pos="4941888" algn="l"/>
                <a:tab pos="5048250" algn="l"/>
                <a:tab pos="5391150" algn="l"/>
                <a:tab pos="5497513" algn="l"/>
                <a:tab pos="5840413" algn="l"/>
                <a:tab pos="5946775" algn="l"/>
                <a:tab pos="6289675" algn="l"/>
                <a:tab pos="6396038" algn="l"/>
                <a:tab pos="6738938" algn="l"/>
                <a:tab pos="6845300" algn="l"/>
              </a:tabLst>
            </a:pPr>
            <a:r>
              <a:rPr lang="ru-RU" altLang="ru-RU" sz="2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П</a:t>
            </a:r>
            <a:r>
              <a:rPr lang="ru-RU" altLang="ru-RU" sz="2400" b="1" dirty="0" bmk="">
                <a:solidFill>
                  <a:srgbClr val="663300"/>
                </a:solidFill>
                <a:latin typeface="Times New Roman" panose="02020603050405020304" pitchFamily="18" charset="0"/>
              </a:rPr>
              <a:t>ереведи в метрические единицы</a:t>
            </a:r>
            <a:endParaRPr lang="ru-RU" altLang="ru-RU" sz="2400" b="1" dirty="0">
              <a:solidFill>
                <a:srgbClr val="663300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363" algn="l"/>
                <a:tab pos="342900" algn="l"/>
                <a:tab pos="449263" algn="l"/>
                <a:tab pos="555625" algn="l"/>
                <a:tab pos="898525" algn="l"/>
                <a:tab pos="1004888" algn="l"/>
                <a:tab pos="1347788" algn="l"/>
                <a:tab pos="1454150" algn="l"/>
                <a:tab pos="1797050" algn="l"/>
                <a:tab pos="1903413" algn="l"/>
                <a:tab pos="2246313" algn="l"/>
                <a:tab pos="2352675" algn="l"/>
                <a:tab pos="2695575" algn="l"/>
                <a:tab pos="2801938" algn="l"/>
                <a:tab pos="3144838" algn="l"/>
                <a:tab pos="3251200" algn="l"/>
                <a:tab pos="3594100" algn="l"/>
                <a:tab pos="3700463" algn="l"/>
                <a:tab pos="4043363" algn="l"/>
                <a:tab pos="4149725" algn="l"/>
                <a:tab pos="4492625" algn="l"/>
                <a:tab pos="4598988" algn="l"/>
                <a:tab pos="4941888" algn="l"/>
                <a:tab pos="5048250" algn="l"/>
                <a:tab pos="5391150" algn="l"/>
                <a:tab pos="5497513" algn="l"/>
                <a:tab pos="5840413" algn="l"/>
                <a:tab pos="5946775" algn="l"/>
                <a:tab pos="6289675" algn="l"/>
                <a:tab pos="6396038" algn="l"/>
                <a:tab pos="6738938" algn="l"/>
                <a:tab pos="6845300" algn="l"/>
              </a:tabLst>
            </a:pPr>
            <a:r>
              <a:rPr lang="ru-RU" altLang="ru-RU" sz="2400" b="1" dirty="0" bmk="_Hlk55058345">
                <a:solidFill>
                  <a:srgbClr val="663300"/>
                </a:solidFill>
                <a:latin typeface="Times New Roman" panose="02020603050405020304" pitchFamily="18" charset="0"/>
              </a:rPr>
              <a:t>2 сажени =      см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363" algn="l"/>
                <a:tab pos="342900" algn="l"/>
                <a:tab pos="449263" algn="l"/>
                <a:tab pos="555625" algn="l"/>
                <a:tab pos="898525" algn="l"/>
                <a:tab pos="1004888" algn="l"/>
                <a:tab pos="1347788" algn="l"/>
                <a:tab pos="1454150" algn="l"/>
                <a:tab pos="1797050" algn="l"/>
                <a:tab pos="1903413" algn="l"/>
                <a:tab pos="2246313" algn="l"/>
                <a:tab pos="2352675" algn="l"/>
                <a:tab pos="2695575" algn="l"/>
                <a:tab pos="2801938" algn="l"/>
                <a:tab pos="3144838" algn="l"/>
                <a:tab pos="3251200" algn="l"/>
                <a:tab pos="3594100" algn="l"/>
                <a:tab pos="3700463" algn="l"/>
                <a:tab pos="4043363" algn="l"/>
                <a:tab pos="4149725" algn="l"/>
                <a:tab pos="4492625" algn="l"/>
                <a:tab pos="4598988" algn="l"/>
                <a:tab pos="4941888" algn="l"/>
                <a:tab pos="5048250" algn="l"/>
                <a:tab pos="5391150" algn="l"/>
                <a:tab pos="5497513" algn="l"/>
                <a:tab pos="5840413" algn="l"/>
                <a:tab pos="5946775" algn="l"/>
                <a:tab pos="6289675" algn="l"/>
                <a:tab pos="6396038" algn="l"/>
                <a:tab pos="6738938" algn="l"/>
                <a:tab pos="6845300" algn="l"/>
              </a:tabLst>
            </a:pPr>
            <a:r>
              <a:rPr lang="ru-RU" altLang="ru-RU" sz="2400" b="1" dirty="0" bmk="_Hlk55058345">
                <a:solidFill>
                  <a:srgbClr val="663300"/>
                </a:solidFill>
                <a:latin typeface="Times New Roman" panose="02020603050405020304" pitchFamily="18" charset="0"/>
              </a:rPr>
              <a:t>4 локтя =      см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363" algn="l"/>
                <a:tab pos="342900" algn="l"/>
                <a:tab pos="449263" algn="l"/>
                <a:tab pos="555625" algn="l"/>
                <a:tab pos="898525" algn="l"/>
                <a:tab pos="1004888" algn="l"/>
                <a:tab pos="1347788" algn="l"/>
                <a:tab pos="1454150" algn="l"/>
                <a:tab pos="1797050" algn="l"/>
                <a:tab pos="1903413" algn="l"/>
                <a:tab pos="2246313" algn="l"/>
                <a:tab pos="2352675" algn="l"/>
                <a:tab pos="2695575" algn="l"/>
                <a:tab pos="2801938" algn="l"/>
                <a:tab pos="3144838" algn="l"/>
                <a:tab pos="3251200" algn="l"/>
                <a:tab pos="3594100" algn="l"/>
                <a:tab pos="3700463" algn="l"/>
                <a:tab pos="4043363" algn="l"/>
                <a:tab pos="4149725" algn="l"/>
                <a:tab pos="4492625" algn="l"/>
                <a:tab pos="4598988" algn="l"/>
                <a:tab pos="4941888" algn="l"/>
                <a:tab pos="5048250" algn="l"/>
                <a:tab pos="5391150" algn="l"/>
                <a:tab pos="5497513" algn="l"/>
                <a:tab pos="5840413" algn="l"/>
                <a:tab pos="5946775" algn="l"/>
                <a:tab pos="6289675" algn="l"/>
                <a:tab pos="6396038" algn="l"/>
                <a:tab pos="6738938" algn="l"/>
                <a:tab pos="6845300" algn="l"/>
              </a:tabLst>
            </a:pPr>
            <a:r>
              <a:rPr lang="ru-RU" altLang="ru-RU" sz="2400" b="1" dirty="0" bmk="_Hlk55058345">
                <a:solidFill>
                  <a:srgbClr val="663300"/>
                </a:solidFill>
                <a:latin typeface="Times New Roman" panose="02020603050405020304" pitchFamily="18" charset="0"/>
              </a:rPr>
              <a:t>7 пядей =       см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363" algn="l"/>
                <a:tab pos="342900" algn="l"/>
                <a:tab pos="449263" algn="l"/>
                <a:tab pos="555625" algn="l"/>
                <a:tab pos="898525" algn="l"/>
                <a:tab pos="1004888" algn="l"/>
                <a:tab pos="1347788" algn="l"/>
                <a:tab pos="1454150" algn="l"/>
                <a:tab pos="1797050" algn="l"/>
                <a:tab pos="1903413" algn="l"/>
                <a:tab pos="2246313" algn="l"/>
                <a:tab pos="2352675" algn="l"/>
                <a:tab pos="2695575" algn="l"/>
                <a:tab pos="2801938" algn="l"/>
                <a:tab pos="3144838" algn="l"/>
                <a:tab pos="3251200" algn="l"/>
                <a:tab pos="3594100" algn="l"/>
                <a:tab pos="3700463" algn="l"/>
                <a:tab pos="4043363" algn="l"/>
                <a:tab pos="4149725" algn="l"/>
                <a:tab pos="4492625" algn="l"/>
                <a:tab pos="4598988" algn="l"/>
                <a:tab pos="4941888" algn="l"/>
                <a:tab pos="5048250" algn="l"/>
                <a:tab pos="5391150" algn="l"/>
                <a:tab pos="5497513" algn="l"/>
                <a:tab pos="5840413" algn="l"/>
                <a:tab pos="5946775" algn="l"/>
                <a:tab pos="6289675" algn="l"/>
                <a:tab pos="6396038" algn="l"/>
                <a:tab pos="6738938" algn="l"/>
                <a:tab pos="6845300" algn="l"/>
              </a:tabLst>
            </a:pPr>
            <a:r>
              <a:rPr lang="ru-RU" altLang="ru-RU" sz="2400" b="1" dirty="0" bmk="_Hlk55058345">
                <a:solidFill>
                  <a:srgbClr val="663300"/>
                </a:solidFill>
                <a:latin typeface="Times New Roman" panose="02020603050405020304" pitchFamily="18" charset="0"/>
              </a:rPr>
              <a:t>5 аршин=       см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363" algn="l"/>
                <a:tab pos="342900" algn="l"/>
                <a:tab pos="449263" algn="l"/>
                <a:tab pos="555625" algn="l"/>
                <a:tab pos="898525" algn="l"/>
                <a:tab pos="1004888" algn="l"/>
                <a:tab pos="1347788" algn="l"/>
                <a:tab pos="1454150" algn="l"/>
                <a:tab pos="1797050" algn="l"/>
                <a:tab pos="1903413" algn="l"/>
                <a:tab pos="2246313" algn="l"/>
                <a:tab pos="2352675" algn="l"/>
                <a:tab pos="2695575" algn="l"/>
                <a:tab pos="2801938" algn="l"/>
                <a:tab pos="3144838" algn="l"/>
                <a:tab pos="3251200" algn="l"/>
                <a:tab pos="3594100" algn="l"/>
                <a:tab pos="3700463" algn="l"/>
                <a:tab pos="4043363" algn="l"/>
                <a:tab pos="4149725" algn="l"/>
                <a:tab pos="4492625" algn="l"/>
                <a:tab pos="4598988" algn="l"/>
                <a:tab pos="4941888" algn="l"/>
                <a:tab pos="5048250" algn="l"/>
                <a:tab pos="5391150" algn="l"/>
                <a:tab pos="5497513" algn="l"/>
                <a:tab pos="5840413" algn="l"/>
                <a:tab pos="5946775" algn="l"/>
                <a:tab pos="6289675" algn="l"/>
                <a:tab pos="6396038" algn="l"/>
                <a:tab pos="6738938" algn="l"/>
                <a:tab pos="6845300" algn="l"/>
              </a:tabLst>
            </a:pPr>
            <a:r>
              <a:rPr lang="ru-RU" altLang="ru-RU" sz="2400" b="1" dirty="0" bmk="_Hlk55058345">
                <a:solidFill>
                  <a:srgbClr val="663300"/>
                </a:solidFill>
                <a:latin typeface="Times New Roman" panose="02020603050405020304" pitchFamily="18" charset="0"/>
              </a:rPr>
              <a:t>3 вершка=       мм</a:t>
            </a:r>
            <a:endParaRPr lang="ru-RU" altLang="ru-RU" sz="2400" b="1" dirty="0">
              <a:solidFill>
                <a:srgbClr val="663300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363" algn="l"/>
                <a:tab pos="342900" algn="l"/>
                <a:tab pos="449263" algn="l"/>
                <a:tab pos="555625" algn="l"/>
                <a:tab pos="898525" algn="l"/>
                <a:tab pos="1004888" algn="l"/>
                <a:tab pos="1347788" algn="l"/>
                <a:tab pos="1454150" algn="l"/>
                <a:tab pos="1797050" algn="l"/>
                <a:tab pos="1903413" algn="l"/>
                <a:tab pos="2246313" algn="l"/>
                <a:tab pos="2352675" algn="l"/>
                <a:tab pos="2695575" algn="l"/>
                <a:tab pos="2801938" algn="l"/>
                <a:tab pos="3144838" algn="l"/>
                <a:tab pos="3251200" algn="l"/>
                <a:tab pos="3594100" algn="l"/>
                <a:tab pos="3700463" algn="l"/>
                <a:tab pos="4043363" algn="l"/>
                <a:tab pos="4149725" algn="l"/>
                <a:tab pos="4492625" algn="l"/>
                <a:tab pos="4598988" algn="l"/>
                <a:tab pos="4941888" algn="l"/>
                <a:tab pos="5048250" algn="l"/>
                <a:tab pos="5391150" algn="l"/>
                <a:tab pos="5497513" algn="l"/>
                <a:tab pos="5840413" algn="l"/>
                <a:tab pos="5946775" algn="l"/>
                <a:tab pos="6289675" algn="l"/>
                <a:tab pos="6396038" algn="l"/>
                <a:tab pos="6738938" algn="l"/>
                <a:tab pos="684530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A8A8E12-0C33-45D4-9DB7-FAA0DCA2B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8333" r="7222" b="10536"/>
          <a:stretch/>
        </p:blipFill>
        <p:spPr bwMode="auto">
          <a:xfrm>
            <a:off x="7434076" y="627219"/>
            <a:ext cx="3665723" cy="251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13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Андрей\Desktop\Без имени-1.png">
            <a:extLst>
              <a:ext uri="{FF2B5EF4-FFF2-40B4-BE49-F238E27FC236}">
                <a16:creationId xmlns:a16="http://schemas.microsoft.com/office/drawing/2014/main" id="{0C3316CF-72BA-42DA-AF17-3F323A115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0422" y="-193687"/>
            <a:ext cx="13161020" cy="7245373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6D60D-ACBF-4782-B38F-39EA857A9680}"/>
              </a:ext>
            </a:extLst>
          </p:cNvPr>
          <p:cNvPicPr/>
          <p:nvPr/>
        </p:nvPicPr>
        <p:blipFill rotWithShape="1">
          <a:blip r:embed="rId3"/>
          <a:srcRect l="33075" t="28327" r="18731" b="20204"/>
          <a:stretch/>
        </p:blipFill>
        <p:spPr bwMode="auto">
          <a:xfrm>
            <a:off x="1667933" y="694268"/>
            <a:ext cx="8940800" cy="5503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5321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Андрей\Desktop\Без имени-1.png">
            <a:extLst>
              <a:ext uri="{FF2B5EF4-FFF2-40B4-BE49-F238E27FC236}">
                <a16:creationId xmlns:a16="http://schemas.microsoft.com/office/drawing/2014/main" id="{0C3316CF-72BA-42DA-AF17-3F323A115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4510" y="-125953"/>
            <a:ext cx="13161020" cy="724537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7DCEFD-77B0-4D3E-90A3-B0B8549DB2E9}"/>
              </a:ext>
            </a:extLst>
          </p:cNvPr>
          <p:cNvSpPr txBox="1"/>
          <p:nvPr/>
        </p:nvSpPr>
        <p:spPr>
          <a:xfrm>
            <a:off x="1388533" y="1512352"/>
            <a:ext cx="9567334" cy="4144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675"/>
              </a:spcAft>
              <a:buSzPts val="1200"/>
            </a:pP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ru-RU" sz="24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Найдите в литературе пословицы, поговорки, крылатые выражения, высказывания из сказок, где упоминаются старинные русские меры. Сделайте рисунок.</a:t>
            </a:r>
          </a:p>
          <a:p>
            <a:pPr lvl="1">
              <a:spcAft>
                <a:spcPts val="675"/>
              </a:spcAft>
              <a:buSzPts val="1200"/>
            </a:pPr>
            <a:endParaRPr lang="ru-RU" sz="2400" b="1" dirty="0">
              <a:solidFill>
                <a:srgbClr val="66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>
              <a:spcAft>
                <a:spcPts val="675"/>
              </a:spcAft>
              <a:buSzPts val="1200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2.</a:t>
            </a:r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Придумайте задачу с использованием старинных мер длины и решите её.</a:t>
            </a:r>
          </a:p>
          <a:p>
            <a:pPr lvl="1">
              <a:spcAft>
                <a:spcPts val="675"/>
              </a:spcAft>
              <a:buSzPts val="1200"/>
            </a:pPr>
            <a:endParaRPr lang="ru-RU" sz="2400" b="1" dirty="0">
              <a:solidFill>
                <a:srgbClr val="66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24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Узнайте, о каких старинных русских единицах длины мы   </a:t>
            </a:r>
          </a:p>
          <a:p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24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сегодня не вели разговор.  О них мы поговорим в </a:t>
            </a:r>
          </a:p>
          <a:p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24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ближайшее время.</a:t>
            </a:r>
            <a:endParaRPr lang="ru-RU" sz="3600" b="1" dirty="0">
              <a:solidFill>
                <a:srgbClr val="6633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464C7E-3914-4D55-B3D4-BE14E7199144}"/>
              </a:ext>
            </a:extLst>
          </p:cNvPr>
          <p:cNvSpPr txBox="1"/>
          <p:nvPr/>
        </p:nvSpPr>
        <p:spPr>
          <a:xfrm>
            <a:off x="2624667" y="821267"/>
            <a:ext cx="5604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</a:p>
        </p:txBody>
      </p:sp>
    </p:spTree>
    <p:extLst>
      <p:ext uri="{BB962C8B-B14F-4D97-AF65-F5344CB8AC3E}">
        <p14:creationId xmlns:p14="http://schemas.microsoft.com/office/powerpoint/2010/main" val="1993073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Андрей\Desktop\Без имени-1.png">
            <a:extLst>
              <a:ext uri="{FF2B5EF4-FFF2-40B4-BE49-F238E27FC236}">
                <a16:creationId xmlns:a16="http://schemas.microsoft.com/office/drawing/2014/main" id="{0C3316CF-72BA-42DA-AF17-3F323A115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977" y="-193687"/>
            <a:ext cx="13161020" cy="724537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464C7E-3914-4D55-B3D4-BE14E7199144}"/>
              </a:ext>
            </a:extLst>
          </p:cNvPr>
          <p:cNvSpPr txBox="1"/>
          <p:nvPr/>
        </p:nvSpPr>
        <p:spPr>
          <a:xfrm>
            <a:off x="6917267" y="1862667"/>
            <a:ext cx="4385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встреч!!!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780A91-55B8-4A03-A193-60C8BE9178DC}"/>
              </a:ext>
            </a:extLst>
          </p:cNvPr>
          <p:cNvSpPr txBox="1"/>
          <p:nvPr/>
        </p:nvSpPr>
        <p:spPr>
          <a:xfrm>
            <a:off x="1371600" y="1120676"/>
            <a:ext cx="544406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ru-RU" sz="20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Можете верить или не верить, </a:t>
            </a:r>
          </a:p>
          <a:p>
            <a:pPr marL="457200"/>
            <a:r>
              <a:rPr lang="ru-RU" sz="20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 всё на свете можно измерить: </a:t>
            </a:r>
          </a:p>
          <a:p>
            <a:pPr marL="457200"/>
            <a:r>
              <a:rPr lang="ru-RU" sz="20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Время помогут измерить часы, </a:t>
            </a:r>
          </a:p>
          <a:p>
            <a:pPr marL="457200"/>
            <a:r>
              <a:rPr lang="ru-RU" sz="20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Размеры – линейка, тяжесть – весы. </a:t>
            </a:r>
          </a:p>
          <a:p>
            <a:pPr marL="457200"/>
            <a:r>
              <a:rPr lang="ru-RU" sz="20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Есть масса приборов для измеренья. Скорости, шума, объёма, давленья. </a:t>
            </a:r>
          </a:p>
          <a:p>
            <a:pPr marL="457200"/>
            <a:r>
              <a:rPr lang="ru-RU" sz="20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Море измерит до дна эхолот, </a:t>
            </a:r>
          </a:p>
          <a:p>
            <a:pPr marL="457200"/>
            <a:r>
              <a:rPr lang="ru-RU" sz="20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Температуру – градусник. </a:t>
            </a:r>
          </a:p>
          <a:p>
            <a:pPr marL="457200"/>
            <a:r>
              <a:rPr lang="ru-RU" sz="20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- при желании - каждый найдёт Величину своей радости… </a:t>
            </a:r>
          </a:p>
          <a:p>
            <a:pPr marL="457200"/>
            <a:r>
              <a:rPr lang="ru-RU" sz="20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 думаете, это - бред? </a:t>
            </a:r>
          </a:p>
          <a:p>
            <a:pPr marL="457200"/>
            <a:r>
              <a:rPr lang="ru-RU" sz="20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мы откроем вам секрет: </a:t>
            </a:r>
          </a:p>
          <a:p>
            <a:pPr marL="457200"/>
            <a:r>
              <a:rPr lang="ru-RU" sz="20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Простой линейкой - без ошибки - Измерьте ширину улыбки!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7512FA-261F-4F24-96B0-66165914E7A3}"/>
              </a:ext>
            </a:extLst>
          </p:cNvPr>
          <p:cNvSpPr txBox="1"/>
          <p:nvPr/>
        </p:nvSpPr>
        <p:spPr>
          <a:xfrm>
            <a:off x="3843866" y="5521881"/>
            <a:ext cx="18626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</a:rPr>
              <a:t>А. УСАЧЕВ</a:t>
            </a:r>
          </a:p>
        </p:txBody>
      </p:sp>
    </p:spTree>
    <p:extLst>
      <p:ext uri="{BB962C8B-B14F-4D97-AF65-F5344CB8AC3E}">
        <p14:creationId xmlns:p14="http://schemas.microsoft.com/office/powerpoint/2010/main" val="82219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Андрей\Desktop\Без имени-1.png">
            <a:extLst>
              <a:ext uri="{FF2B5EF4-FFF2-40B4-BE49-F238E27FC236}">
                <a16:creationId xmlns:a16="http://schemas.microsoft.com/office/drawing/2014/main" id="{0C3316CF-72BA-42DA-AF17-3F323A115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475" y="-158288"/>
            <a:ext cx="12826949" cy="724537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DAB04D-1E5A-48C3-BA3D-FE59E0ED43FE}"/>
              </a:ext>
            </a:extLst>
          </p:cNvPr>
          <p:cNvSpPr txBox="1"/>
          <p:nvPr/>
        </p:nvSpPr>
        <p:spPr>
          <a:xfrm>
            <a:off x="1362772" y="1317268"/>
            <a:ext cx="71090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«Да игрушечку-конька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Ростом только в три </a:t>
            </a:r>
            <a:r>
              <a:rPr lang="ru-RU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вершка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спине с двумя горбами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 с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аршинными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ушами»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5" descr="http://mybook.in.ua/files/books/middle/image_38822_1.jpg">
            <a:hlinkClick r:id="rId3"/>
            <a:extLst>
              <a:ext uri="{FF2B5EF4-FFF2-40B4-BE49-F238E27FC236}">
                <a16:creationId xmlns:a16="http://schemas.microsoft.com/office/drawing/2014/main" id="{84671AD6-70FD-406A-8B5E-8FC5BAE59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175" y="951852"/>
            <a:ext cx="2941292" cy="4373667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208302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Андрей\Desktop\Без имени-1.png">
            <a:extLst>
              <a:ext uri="{FF2B5EF4-FFF2-40B4-BE49-F238E27FC236}">
                <a16:creationId xmlns:a16="http://schemas.microsoft.com/office/drawing/2014/main" id="{0C3316CF-72BA-42DA-AF17-3F323A115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941" y="-193687"/>
            <a:ext cx="13335881" cy="724537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982923-1948-4CF2-BF0C-9EFA56D92ED3}"/>
              </a:ext>
            </a:extLst>
          </p:cNvPr>
          <p:cNvSpPr txBox="1"/>
          <p:nvPr/>
        </p:nvSpPr>
        <p:spPr>
          <a:xfrm>
            <a:off x="1153019" y="1291904"/>
            <a:ext cx="703424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Вижу один островок небольшой – 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Зайцы на нем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собралися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гурьбой.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 каждой минутой вода подбиралась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бедным зверькам;</a:t>
            </a:r>
          </a:p>
          <a:p>
            <a:pPr algn="just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уж под ними осталось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Меньше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аршина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земли в ширину,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Меньше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сажени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длину» </a:t>
            </a:r>
            <a:endParaRPr lang="ru-RU" sz="3200" dirty="0"/>
          </a:p>
        </p:txBody>
      </p:sp>
      <p:pic>
        <p:nvPicPr>
          <p:cNvPr id="2" name="Picture 2" descr="http://detlit.ru/images/sized/images/uploads/Images/34/Mazaj_KzK-200x280.jpg">
            <a:extLst>
              <a:ext uri="{FF2B5EF4-FFF2-40B4-BE49-F238E27FC236}">
                <a16:creationId xmlns:a16="http://schemas.microsoft.com/office/drawing/2014/main" id="{E26EBA9A-DB5C-4106-9AC9-77DBBC78D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7266" y="978637"/>
            <a:ext cx="3318933" cy="4646506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23914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Андрей\Desktop\Без имени-1.png">
            <a:extLst>
              <a:ext uri="{FF2B5EF4-FFF2-40B4-BE49-F238E27FC236}">
                <a16:creationId xmlns:a16="http://schemas.microsoft.com/office/drawing/2014/main" id="{0C3316CF-72BA-42DA-AF17-3F323A115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4132" y="-190232"/>
            <a:ext cx="12826949" cy="724537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651E41-9E45-4536-8639-155C9BFF1B27}"/>
              </a:ext>
            </a:extLst>
          </p:cNvPr>
          <p:cNvSpPr txBox="1"/>
          <p:nvPr/>
        </p:nvSpPr>
        <p:spPr>
          <a:xfrm>
            <a:off x="1791981" y="1057295"/>
            <a:ext cx="743668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Старые наши иконописцы величину икон измеряли пядями: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«девять икон — семи пядей»</a:t>
            </a:r>
            <a:r>
              <a:rPr lang="ru-RU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04764F-9789-4A80-BBA7-D53AE8D46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09" y="2243667"/>
            <a:ext cx="4677832" cy="374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930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Андрей\Desktop\Без имени-1.png">
            <a:extLst>
              <a:ext uri="{FF2B5EF4-FFF2-40B4-BE49-F238E27FC236}">
                <a16:creationId xmlns:a16="http://schemas.microsoft.com/office/drawing/2014/main" id="{0C3316CF-72BA-42DA-AF17-3F323A115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8357" y="-193687"/>
            <a:ext cx="12826949" cy="724537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BA936C-7FB8-459C-ACFF-2F1CD8797504}"/>
              </a:ext>
            </a:extLst>
          </p:cNvPr>
          <p:cNvSpPr txBox="1"/>
          <p:nvPr/>
        </p:nvSpPr>
        <p:spPr>
          <a:xfrm>
            <a:off x="1616977" y="1490008"/>
            <a:ext cx="56730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«Прибегает, сам с ноготок – борода с </a:t>
            </a:r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локоток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…»</a:t>
            </a:r>
            <a:endParaRPr lang="ru-RU" sz="4000" dirty="0"/>
          </a:p>
        </p:txBody>
      </p:sp>
      <p:pic>
        <p:nvPicPr>
          <p:cNvPr id="2" name="Picture 16" descr="pic">
            <a:extLst>
              <a:ext uri="{FF2B5EF4-FFF2-40B4-BE49-F238E27FC236}">
                <a16:creationId xmlns:a16="http://schemas.microsoft.com/office/drawing/2014/main" id="{38153359-FBA3-45A1-852A-8A5549C5A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772290"/>
            <a:ext cx="4025315" cy="5313420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297131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Андрей\Desktop\Без имени-1.png">
            <a:extLst>
              <a:ext uri="{FF2B5EF4-FFF2-40B4-BE49-F238E27FC236}">
                <a16:creationId xmlns:a16="http://schemas.microsoft.com/office/drawing/2014/main" id="{0C3316CF-72BA-42DA-AF17-3F323A115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4132" y="-190232"/>
            <a:ext cx="12826949" cy="724537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2D57F6-FAAC-4F42-B13A-EA232112C9C4}"/>
              </a:ext>
            </a:extLst>
          </p:cNvPr>
          <p:cNvSpPr txBox="1"/>
          <p:nvPr/>
        </p:nvSpPr>
        <p:spPr>
          <a:xfrm>
            <a:off x="2774564" y="1174350"/>
            <a:ext cx="740966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663300"/>
                </a:solidFill>
                <a:latin typeface="Times New Roman CYR" panose="02020603050405020304" pitchFamily="18" charset="0"/>
              </a:rPr>
              <a:t>Верста, сажень, аршин, локоть, вершок, пядь</a:t>
            </a:r>
          </a:p>
        </p:txBody>
      </p:sp>
    </p:spTree>
    <p:extLst>
      <p:ext uri="{BB962C8B-B14F-4D97-AF65-F5344CB8AC3E}">
        <p14:creationId xmlns:p14="http://schemas.microsoft.com/office/powerpoint/2010/main" val="70221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Андрей\Desktop\Без имени-1.png">
            <a:extLst>
              <a:ext uri="{FF2B5EF4-FFF2-40B4-BE49-F238E27FC236}">
                <a16:creationId xmlns:a16="http://schemas.microsoft.com/office/drawing/2014/main" id="{0C3316CF-72BA-42DA-AF17-3F323A115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4510" y="-193687"/>
            <a:ext cx="13161020" cy="724537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4CFD22-08EE-4354-B176-51B4C0D1766C}"/>
              </a:ext>
            </a:extLst>
          </p:cNvPr>
          <p:cNvSpPr txBox="1"/>
          <p:nvPr/>
        </p:nvSpPr>
        <p:spPr>
          <a:xfrm>
            <a:off x="1828800" y="1517134"/>
            <a:ext cx="78993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663300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Старинные русские меры длины</a:t>
            </a:r>
            <a:endParaRPr lang="ru-RU" sz="7200" b="1" dirty="0">
              <a:solidFill>
                <a:srgbClr val="66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24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Андрей\Desktop\Без имени-1.png">
            <a:extLst>
              <a:ext uri="{FF2B5EF4-FFF2-40B4-BE49-F238E27FC236}">
                <a16:creationId xmlns:a16="http://schemas.microsoft.com/office/drawing/2014/main" id="{0C3316CF-72BA-42DA-AF17-3F323A115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6076" y="-74013"/>
            <a:ext cx="13161020" cy="7245373"/>
          </a:xfrm>
          <a:prstGeom prst="rect">
            <a:avLst/>
          </a:prstGeom>
          <a:noFill/>
        </p:spPr>
      </p:pic>
      <p:pic>
        <p:nvPicPr>
          <p:cNvPr id="1030" name="Рисунок 28">
            <a:extLst>
              <a:ext uri="{FF2B5EF4-FFF2-40B4-BE49-F238E27FC236}">
                <a16:creationId xmlns:a16="http://schemas.microsoft.com/office/drawing/2014/main" id="{37AFC1E4-E704-4B32-B769-5818871E5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7" t="47614" r="30046" b="29913"/>
          <a:stretch>
            <a:fillRect/>
          </a:stretch>
        </p:blipFill>
        <p:spPr bwMode="auto">
          <a:xfrm>
            <a:off x="1557080" y="713654"/>
            <a:ext cx="3761539" cy="151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Рисунок 20">
            <a:extLst>
              <a:ext uri="{FF2B5EF4-FFF2-40B4-BE49-F238E27FC236}">
                <a16:creationId xmlns:a16="http://schemas.microsoft.com/office/drawing/2014/main" id="{DAA8E94F-3370-4739-956A-E446D37D0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8" t="47993" r="33151" b="30676"/>
          <a:stretch>
            <a:fillRect/>
          </a:stretch>
        </p:blipFill>
        <p:spPr bwMode="auto">
          <a:xfrm>
            <a:off x="5853640" y="713654"/>
            <a:ext cx="3438525" cy="154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21">
            <a:extLst>
              <a:ext uri="{FF2B5EF4-FFF2-40B4-BE49-F238E27FC236}">
                <a16:creationId xmlns:a16="http://schemas.microsoft.com/office/drawing/2014/main" id="{5498EC8E-C454-4D03-9970-40434DE80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5" t="47804" r="23618" b="30865"/>
          <a:stretch>
            <a:fillRect/>
          </a:stretch>
        </p:blipFill>
        <p:spPr bwMode="auto">
          <a:xfrm>
            <a:off x="1557079" y="2626240"/>
            <a:ext cx="4236615" cy="118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29">
            <a:extLst>
              <a:ext uri="{FF2B5EF4-FFF2-40B4-BE49-F238E27FC236}">
                <a16:creationId xmlns:a16="http://schemas.microsoft.com/office/drawing/2014/main" id="{0EFB0560-25FF-48D5-9F1C-E277CA981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1" t="47041" r="28760" b="30104"/>
          <a:stretch>
            <a:fillRect/>
          </a:stretch>
        </p:blipFill>
        <p:spPr bwMode="auto">
          <a:xfrm>
            <a:off x="6555733" y="2626240"/>
            <a:ext cx="3761539" cy="147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16">
            <a:extLst>
              <a:ext uri="{FF2B5EF4-FFF2-40B4-BE49-F238E27FC236}">
                <a16:creationId xmlns:a16="http://schemas.microsoft.com/office/drawing/2014/main" id="{70CC0988-7D78-4964-88BE-2F1990DC1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7" t="47308" r="31673" b="31349"/>
          <a:stretch>
            <a:fillRect/>
          </a:stretch>
        </p:blipFill>
        <p:spPr bwMode="auto">
          <a:xfrm>
            <a:off x="1145372" y="4375685"/>
            <a:ext cx="4084383" cy="167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31">
            <a:extLst>
              <a:ext uri="{FF2B5EF4-FFF2-40B4-BE49-F238E27FC236}">
                <a16:creationId xmlns:a16="http://schemas.microsoft.com/office/drawing/2014/main" id="{92B832BD-0DD7-4D1F-8DEA-DDAC0F9C9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3" t="47232" r="24904" b="30865"/>
          <a:stretch>
            <a:fillRect/>
          </a:stretch>
        </p:blipFill>
        <p:spPr bwMode="auto">
          <a:xfrm>
            <a:off x="6096000" y="4463534"/>
            <a:ext cx="482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29A9BE-A3FB-4EB9-8C52-7F6D4475A037}"/>
              </a:ext>
            </a:extLst>
          </p:cNvPr>
          <p:cNvSpPr txBox="1"/>
          <p:nvPr/>
        </p:nvSpPr>
        <p:spPr>
          <a:xfrm>
            <a:off x="3522133" y="1798945"/>
            <a:ext cx="187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пядь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01C790-6B78-4685-BC8E-CAEE0E79D0FE}"/>
              </a:ext>
            </a:extLst>
          </p:cNvPr>
          <p:cNvSpPr txBox="1"/>
          <p:nvPr/>
        </p:nvSpPr>
        <p:spPr>
          <a:xfrm>
            <a:off x="7680342" y="1919527"/>
            <a:ext cx="187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локоть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8CF661-868B-4590-827E-D1D507DB8BF6}"/>
              </a:ext>
            </a:extLst>
          </p:cNvPr>
          <p:cNvSpPr txBox="1"/>
          <p:nvPr/>
        </p:nvSpPr>
        <p:spPr>
          <a:xfrm>
            <a:off x="3765134" y="3599532"/>
            <a:ext cx="187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сажень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87A4AC-1516-4B0F-908B-B2B1A6033C9F}"/>
              </a:ext>
            </a:extLst>
          </p:cNvPr>
          <p:cNvSpPr txBox="1"/>
          <p:nvPr/>
        </p:nvSpPr>
        <p:spPr>
          <a:xfrm>
            <a:off x="8967275" y="3872553"/>
            <a:ext cx="187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аршин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F2E1A-173C-4D32-A7DE-376D7127D75D}"/>
              </a:ext>
            </a:extLst>
          </p:cNvPr>
          <p:cNvSpPr txBox="1"/>
          <p:nvPr/>
        </p:nvSpPr>
        <p:spPr>
          <a:xfrm>
            <a:off x="3108342" y="5784269"/>
            <a:ext cx="187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вершок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13E0B8-10E8-4BE1-92AF-6D2B51ED5AC1}"/>
              </a:ext>
            </a:extLst>
          </p:cNvPr>
          <p:cNvSpPr txBox="1"/>
          <p:nvPr/>
        </p:nvSpPr>
        <p:spPr>
          <a:xfrm>
            <a:off x="8723894" y="5532075"/>
            <a:ext cx="187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верста</a:t>
            </a:r>
          </a:p>
        </p:txBody>
      </p:sp>
    </p:spTree>
    <p:extLst>
      <p:ext uri="{BB962C8B-B14F-4D97-AF65-F5344CB8AC3E}">
        <p14:creationId xmlns:p14="http://schemas.microsoft.com/office/powerpoint/2010/main" val="180795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Андрей\Desktop\Без имени-1.png">
            <a:extLst>
              <a:ext uri="{FF2B5EF4-FFF2-40B4-BE49-F238E27FC236}">
                <a16:creationId xmlns:a16="http://schemas.microsoft.com/office/drawing/2014/main" id="{0C3316CF-72BA-42DA-AF17-3F323A115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5135" y="-133411"/>
            <a:ext cx="13161020" cy="724537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720E09-6446-4525-AEB1-83FEFD1AEE60}"/>
              </a:ext>
            </a:extLst>
          </p:cNvPr>
          <p:cNvSpPr txBox="1"/>
          <p:nvPr/>
        </p:nvSpPr>
        <p:spPr>
          <a:xfrm>
            <a:off x="3420534" y="1146267"/>
            <a:ext cx="6637866" cy="4144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47625" indent="-342900" algn="just">
              <a:spcBef>
                <a:spcPts val="695"/>
              </a:spcBef>
              <a:spcAft>
                <a:spcPts val="0"/>
              </a:spcAft>
              <a:tabLst>
                <a:tab pos="342900" algn="l"/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0515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-295275" algn="l"/>
                <a:tab pos="-189230" algn="l"/>
                <a:tab pos="47625" algn="l"/>
                <a:tab pos="709295" algn="l"/>
                <a:tab pos="1158875" algn="l"/>
                <a:tab pos="1607820" algn="l"/>
                <a:tab pos="2057400" algn="l"/>
                <a:tab pos="2506345" algn="l"/>
                <a:tab pos="2955925" algn="l"/>
                <a:tab pos="3404870" algn="l"/>
                <a:tab pos="3854450" algn="l"/>
              </a:tabLst>
            </a:pPr>
            <a:r>
              <a:rPr lang="ru-RU" sz="40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1 пядь ≈ 17 см.</a:t>
            </a:r>
            <a:endParaRPr lang="ru-RU" sz="8000" b="1" dirty="0">
              <a:solidFill>
                <a:srgbClr val="663300"/>
              </a:solidFill>
              <a:effectLst/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marL="342900" marR="47625" indent="-342900" algn="just">
              <a:spcBef>
                <a:spcPts val="695"/>
              </a:spcBef>
              <a:spcAft>
                <a:spcPts val="0"/>
              </a:spcAft>
              <a:tabLst>
                <a:tab pos="342900" algn="l"/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0515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-295275" algn="l"/>
                <a:tab pos="-189230" algn="l"/>
                <a:tab pos="47625" algn="l"/>
                <a:tab pos="709295" algn="l"/>
                <a:tab pos="1158875" algn="l"/>
                <a:tab pos="1607820" algn="l"/>
                <a:tab pos="2057400" algn="l"/>
                <a:tab pos="2506345" algn="l"/>
                <a:tab pos="2955925" algn="l"/>
                <a:tab pos="3404870" algn="l"/>
                <a:tab pos="3854450" algn="l"/>
              </a:tabLst>
            </a:pPr>
            <a:r>
              <a:rPr lang="ru-RU" sz="40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1 локоть ≈ 45 см.</a:t>
            </a:r>
            <a:endParaRPr lang="ru-RU" sz="8000" b="1" dirty="0">
              <a:solidFill>
                <a:srgbClr val="663300"/>
              </a:solidFill>
              <a:effectLst/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marL="342900" marR="47625" indent="-342900" algn="just">
              <a:spcBef>
                <a:spcPts val="695"/>
              </a:spcBef>
              <a:spcAft>
                <a:spcPts val="0"/>
              </a:spcAft>
              <a:tabLst>
                <a:tab pos="342900" algn="l"/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0515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-295275" algn="l"/>
                <a:tab pos="-189230" algn="l"/>
                <a:tab pos="47625" algn="l"/>
                <a:tab pos="709295" algn="l"/>
                <a:tab pos="1158875" algn="l"/>
                <a:tab pos="1607820" algn="l"/>
                <a:tab pos="2057400" algn="l"/>
                <a:tab pos="2506345" algn="l"/>
                <a:tab pos="2955925" algn="l"/>
                <a:tab pos="3404870" algn="l"/>
                <a:tab pos="3854450" algn="l"/>
              </a:tabLst>
            </a:pPr>
            <a:r>
              <a:rPr lang="ru-RU" sz="40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1 сажень ≈ 213 см.</a:t>
            </a:r>
            <a:endParaRPr lang="ru-RU" sz="8000" b="1" dirty="0">
              <a:solidFill>
                <a:srgbClr val="663300"/>
              </a:solidFill>
              <a:effectLst/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marL="342900" marR="47625" indent="-342900" algn="just">
              <a:spcBef>
                <a:spcPts val="695"/>
              </a:spcBef>
              <a:spcAft>
                <a:spcPts val="0"/>
              </a:spcAft>
              <a:tabLst>
                <a:tab pos="342900" algn="l"/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0515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-295275" algn="l"/>
                <a:tab pos="-189230" algn="l"/>
                <a:tab pos="47625" algn="l"/>
                <a:tab pos="709295" algn="l"/>
                <a:tab pos="1158875" algn="l"/>
                <a:tab pos="1607820" algn="l"/>
                <a:tab pos="2057400" algn="l"/>
                <a:tab pos="2506345" algn="l"/>
                <a:tab pos="2955925" algn="l"/>
                <a:tab pos="3404870" algn="l"/>
                <a:tab pos="3854450" algn="l"/>
              </a:tabLst>
            </a:pPr>
            <a:r>
              <a:rPr lang="ru-RU" sz="40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1 аршин ≈ 71см.</a:t>
            </a:r>
            <a:endParaRPr lang="ru-RU" sz="8000" b="1" dirty="0">
              <a:solidFill>
                <a:srgbClr val="663300"/>
              </a:solidFill>
              <a:effectLst/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marL="342900" marR="47625" indent="-342900" algn="just">
              <a:spcBef>
                <a:spcPts val="695"/>
              </a:spcBef>
              <a:spcAft>
                <a:spcPts val="0"/>
              </a:spcAft>
              <a:tabLst>
                <a:tab pos="342900" algn="l"/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0515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-295275" algn="l"/>
                <a:tab pos="-189230" algn="l"/>
                <a:tab pos="47625" algn="l"/>
                <a:tab pos="709295" algn="l"/>
                <a:tab pos="1158875" algn="l"/>
                <a:tab pos="1607820" algn="l"/>
                <a:tab pos="2057400" algn="l"/>
                <a:tab pos="2506345" algn="l"/>
                <a:tab pos="2955925" algn="l"/>
                <a:tab pos="3404870" algn="l"/>
                <a:tab pos="3854450" algn="l"/>
              </a:tabLst>
            </a:pPr>
            <a:r>
              <a:rPr lang="ru-RU" sz="40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1 вершок = 4 см 5 мм</a:t>
            </a:r>
            <a:endParaRPr lang="ru-RU" sz="8000" b="1" dirty="0">
              <a:solidFill>
                <a:srgbClr val="663300"/>
              </a:solidFill>
              <a:effectLst/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верста = 1 км 60 м.</a:t>
            </a: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96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630</Words>
  <Application>Microsoft Office PowerPoint</Application>
  <PresentationFormat>Широкоэкранный</PresentationFormat>
  <Paragraphs>99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Times New Roman CYR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12</cp:revision>
  <dcterms:created xsi:type="dcterms:W3CDTF">2020-10-31T17:38:46Z</dcterms:created>
  <dcterms:modified xsi:type="dcterms:W3CDTF">2020-11-04T14:50:36Z</dcterms:modified>
</cp:coreProperties>
</file>