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473B43-7414-44A8-B215-9B74213311E3}" type="datetimeFigureOut">
              <a:rPr lang="ru-RU" smtClean="0"/>
              <a:pPr/>
              <a:t>26.03.2014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1768E-F18D-453B-AD57-E9158DBBA130}" type="slidenum">
              <a:rPr lang="ru-RU" smtClean="0"/>
              <a:pPr/>
              <a:t>‹#›</a:t>
            </a:fld>
            <a:endParaRPr lang="ru-RU"/>
          </a:p>
        </p:txBody>
      </p:sp>
    </p:spTree>
    <p:extLst>
      <p:ext uri="{BB962C8B-B14F-4D97-AF65-F5344CB8AC3E}">
        <p14:creationId xmlns:p14="http://schemas.microsoft.com/office/powerpoint/2010/main" val="365519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9A7F71-86EF-432A-9882-B8519499759A}" type="slidenum">
              <a:rPr lang="ru-RU"/>
              <a:pPr/>
              <a:t>10</a:t>
            </a:fld>
            <a:endParaRPr lang="ru-RU"/>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ru-RU"/>
              <a:t>Он выдает родителям такие симптомы неблагополучия, в которых подчас с большим трудом можно угадать действие скрытых душевных переживаний, связанных с родительской воспитательной позицией: потеря аппетита, расстройство сна, ночные страхи, воровство, монотонные игры, плохая успеваемость, лень, агрессивность со сверстниками. Родители вдруг замечают, что прежде милый и очень послушный ребенок становится грубым, дерзким, капризным, глупым и упрямым, а иногда и вялым, апатичным. Как правило, в первую очередь, родители бросают все свои силы на борьбу с «симптомами». Детей начинают водить по врачам, усиленно кормить, укладывать спать, наказывать ремнем, заставлять делать то, что им делать совсем не хочется, и положительного результата, тем не менее, по-прежнему не наблюдается. Отчего же так происходит? А оттого, что устранение «симптомов» не приводит к излечению самой болезни, корень которой в отсутствии полноценных психологических, душевных контактов между родителями и детьми.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299AC2-D4A8-4B6E-B078-F286D2A56CFE}" type="slidenum">
              <a:rPr lang="ru-RU"/>
              <a:pPr/>
              <a:t>13</a:t>
            </a:fld>
            <a:endParaRPr lang="ru-RU"/>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ru-RU"/>
              <a:t>Ребенку часто делаются всевозможные подарки: игрушки в детстве, бытовая технику в подростковом возрасте, поездки, развлечения – в юности. Внешне это выглядит как проявление родительской любви и заботы, а когда дети вырастают, они начинают понимать, что родители таким образом «откупались» от них и задаривали их дорогими вещами лишь для того, чтобы сын или дочь не беспокоили их. Мама и папа, занятые своими делами, хорошо понимают, что постоянные подарки и подношения забавляют и радуют ребенка.  Исполненные желания рождают в душе ребенка естественное чувство  благодарности родителям, и это избавляет семейные взаимоотношения от конфликтов. Но, вместе с тем, стремление родителей исполнить все заветные желания ребенка, очевидно, сформирует в его сознании потребительскую позицию и подготовит появление проблем в дальнейшей самостоятельной жизни. </a:t>
            </a:r>
          </a:p>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8B167B-BBD4-4271-8597-28FFFCAAB0BA}" type="slidenum">
              <a:rPr lang="ru-RU"/>
              <a:pPr/>
              <a:t>16</a:t>
            </a:fld>
            <a:endParaRPr lang="ru-RU"/>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ru-RU"/>
              <a:t>Родители «занимаются» ребенком очень рьяно: записывают в сорок кружков, престижных секций, отправляют на курсы изучения иностранных языков, заставляют заниматься музыкой или математикой с репетитором. Все свободное время ребенка занято, он столько всего знает и умеет, но в подростковом возрасте вдруг объявляет родителям: «Вы всегда меня подавляли! Отойдите все от меня – надоели!». Чаще всего «гиперопека» распространяется на единственного ребенка, который дорого достался или какими-то незаурядными способностями одарен. Под благими намерениями «дать ребенку путевку в будущее», родители зачастую само утверждаются перед родственниками, соседями или сослуживцами, доказывая им, что их ребенок- «вундеркинд» и  превосходит всех других детей. </a:t>
            </a:r>
          </a:p>
          <a:p>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71E62C-9078-419D-BA7B-F0D142CFB1CA}" type="slidenum">
              <a:rPr lang="ru-RU"/>
              <a:pPr/>
              <a:t>17</a:t>
            </a:fld>
            <a:endParaRPr lang="ru-RU"/>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ru-RU"/>
              <a:t>Как правило, после этого ребенку хочется все эти родительские дары отодвинуть в сторону и сказать: «Забери все, только не упрекай!». Вспомним Евангелие, где Христос говорит ученикам: «Пойдите, научитесь, что значит, милости хочу, а не жертвы» (   ). Жертва, совершенная без милости, всегда скупа, всегда все оценивает, взвешивает и соотносит: «Я тебе столько дала, а ты – мне столько,  я больше, а ты – меньше. Ты мне должен, я тебя растила, а ты мне теперь – назад возвращай!» Таким образом, «жертвенно-упрекающее» воспитание – это тоже порочное, нечестное отношение к ребенку, также приводящее его душу к излому. </a:t>
            </a:r>
          </a:p>
          <a:p>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F186AE-C952-4002-828F-E6BF72D90C39}" type="slidenum">
              <a:rPr lang="ru-RU"/>
              <a:pPr/>
              <a:t>18</a:t>
            </a:fld>
            <a:endParaRPr lang="ru-RU"/>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ru-RU"/>
              <a:t>родители дают ему некий циркуляр и не обещают никакой деятельной помощи или поддержки. Часто бывает так, что к «назидательному» воспитанию проявляют склонность одинокие матери, которые воспитывают детей без надлежащей помощи со стороны близких. Такие дети целыми сутками бывают дома одни, с ключом от квартиры на шее, получая от матери, работающей на 2-3 работах, ценные указания по телефону: «Тебе надо посуду помыть, в квартире прибраться и к моему приходу сделать уроки». Нередко, в случае каких-либо ошибок и оплошностей, ребенок слышит от родителей целую нравоучительную «проповедь» и при этом не получает ни одного наглядного примера, который мог бы научить нравственности по-настоящему. </a:t>
            </a:r>
          </a:p>
          <a:p>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194CD5-D695-4A5E-BF60-49BDF2254FC1}" type="slidenum">
              <a:rPr lang="ru-RU"/>
              <a:pPr/>
              <a:t>20</a:t>
            </a:fld>
            <a:endParaRPr lang="ru-RU"/>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ru-RU"/>
              <a:t>! Особенно в связи с этим, очень актуальна </a:t>
            </a:r>
            <a:r>
              <a:rPr lang="ru-RU" b="1"/>
              <a:t>проблема воспитания мальчиков в неполных семьях</a:t>
            </a:r>
            <a:r>
              <a:rPr lang="ru-RU"/>
              <a:t>. Когда ребенок становится подростком, перед матерью остро встает задача обучения его мужскому ремеслу. Если она сама не может научить его пользоваться ножом, молотком, отверткой, пилой и рубанком, она должна найти такого мужчину, который готов по-отечески наставить мальчика  и обучить полезным навыкам. Мама должна при этом вдохновить и поддержать стремление сына к мужскому делу, а также уметь потерпеть беспорядок в доме, стружки и опилки, гайки и шурупчики и т.д. </a:t>
            </a:r>
          </a:p>
          <a:p>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CC0A57-D90B-4F9D-B3A1-D07052CBE869}" type="slidenum">
              <a:rPr lang="ru-RU"/>
              <a:pPr/>
              <a:t>21</a:t>
            </a:fld>
            <a:endParaRPr lang="ru-RU"/>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ru-RU"/>
              <a:t>Приобщение к христианским основам воспитания избавляет родителей от склонностей к «потворствованию» и «жертвенно-упрекающему» поведению. Ребенок нуждается в нашей поддержке и защите, но не всегда эта помощь носит материальный характер. Чтобы ребенок почувствовал себя спокойным и защищенным не обязательно его задаривать подарками и игрушками. Можно создать это ощущение у сына или дочери за счет дружеского расположения со стороны родителей и готовности понимать чувства и состояния своего ребенка на всех этапах жизненного пути. Родительское воспитание должно приобрести «оберегающий» характер, а не подкупающий расположение ребенка. Для этого, очевидно, требуется мудрость и рассудительность, такт и терпение, величайшая осторожность, чтобы родительский оберег не превратился в «стеклянный колпак», нависающий над головой ребенка и лишающий его личной свободы. Оберечь – значит также позаботиться о здоровье ребенка, о сохранении, восполнении и приумножении его физических и психических сил.  Оберечь своего ребенка – значит проследить, какие впечатления входят в его душу на данном этапе жизни, и оградить ее от разрушающего влияния извне</a:t>
            </a:r>
          </a:p>
          <a:p>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16583D-9CA9-468F-B118-01CB7CDD66F5}" type="slidenum">
              <a:rPr lang="ru-RU"/>
              <a:pPr/>
              <a:t>22</a:t>
            </a:fld>
            <a:endParaRPr lang="ru-RU"/>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ru-RU"/>
              <a:t>Если мы говорим: «Ты должен сам это уметь делать. Вот пойди, постирай и повесь… Пойди и убери свои игрушки, сделай уроки и т.д.» , - то ребенку совсем не хочется этого делать. Он ждет от нас помощи, дельного совета, наконец, объяснения или подсказки. Он говорит нам в ответ: «Пойдем вместе!» Но мы в этот момент раздражаемся и настаиваем на его самостоятельности. А между тем, умный и любящий родитель знает, что стоит начать какое-то дело вместе, оно легко приобретает характер игры или увлекательного общения. На фоне такого душевного подъема любое дело выполнить нетрудно. Потом, когда ребенок уже принял задачу, его можно оставить наедине со своими носками, уроками или другими делами и лишь проконтролировать результат. Доверяющее воспитание ставит во главу угла появление дружественности и поддержки, практической помощи в осуществлении важных дел. Доверяющее воспитание  умело пользуется стимулом совместной деятельности ради приобщения ребенка к самостоятельности, Оно создает благоприятную возможность постепенного приобщения ребенка к труду и дает возможность ощутить радость от выполнения самостоятельной работы. </a:t>
            </a:r>
          </a:p>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10" name="Прямоугольник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Прямоугольник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11"/>
          </p:nvPr>
        </p:nvSpPr>
        <p:spPr>
          <a:xfrm>
            <a:off x="2640597" y="6377459"/>
            <a:ext cx="3836404" cy="365125"/>
          </a:xfrm>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Прямоугольник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2" name="Прямоугольник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164592" y="1170432"/>
            <a:ext cx="2523744" cy="201168"/>
          </a:xfrm>
        </p:spPr>
        <p:txBody>
          <a:bodyPr/>
          <a:lstStyle/>
          <a:p>
            <a:fld id="{5B106E36-FD25-4E2D-B0AA-010F637433A0}" type="datetimeFigureOut">
              <a:rPr lang="ru-RU" smtClean="0"/>
              <a:pPr/>
              <a:t>26.03.2014</a:t>
            </a:fld>
            <a:endParaRPr lang="ru-RU"/>
          </a:p>
        </p:txBody>
      </p:sp>
      <p:sp>
        <p:nvSpPr>
          <p:cNvPr id="11" name="Прямоугольник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Нижний колонтитул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ru-RU"/>
          </a:p>
        </p:txBody>
      </p:sp>
      <p:sp>
        <p:nvSpPr>
          <p:cNvPr id="7" name="Номер слайда 6"/>
          <p:cNvSpPr>
            <a:spLocks noGrp="1"/>
          </p:cNvSpPr>
          <p:nvPr>
            <p:ph type="sldNum" sz="quarter" idx="12"/>
          </p:nvPr>
        </p:nvSpPr>
        <p:spPr>
          <a:xfrm>
            <a:off x="8339328" y="1170432"/>
            <a:ext cx="733864" cy="201168"/>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Прямоугольник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B106E36-FD25-4E2D-B0AA-010F637433A0}" type="datetimeFigureOut">
              <a:rPr lang="ru-RU" smtClean="0"/>
              <a:pPr/>
              <a:t>26.03.2014</a:t>
            </a:fld>
            <a:endParaRPr lang="ru-RU"/>
          </a:p>
        </p:txBody>
      </p:sp>
      <p:sp>
        <p:nvSpPr>
          <p:cNvPr id="5" name="Нижний колонтитул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ru-RU"/>
          </a:p>
        </p:txBody>
      </p:sp>
      <p:sp>
        <p:nvSpPr>
          <p:cNvPr id="6" name="Номер слайда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lgn="ctr">
              <a:buNone/>
            </a:pPr>
            <a:r>
              <a:rPr lang="ru-RU" sz="6600" b="1" i="1" dirty="0" smtClean="0"/>
              <a:t>Стили семейного воспитания</a:t>
            </a:r>
            <a:endParaRPr lang="ru-RU" sz="6600" b="1"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u-RU"/>
              <a:t>Следствие </a:t>
            </a:r>
          </a:p>
        </p:txBody>
      </p:sp>
      <p:sp>
        <p:nvSpPr>
          <p:cNvPr id="28675" name="Rectangle 3"/>
          <p:cNvSpPr>
            <a:spLocks noGrp="1" noChangeArrowheads="1"/>
          </p:cNvSpPr>
          <p:nvPr>
            <p:ph type="body" idx="1"/>
          </p:nvPr>
        </p:nvSpPr>
        <p:spPr>
          <a:xfrm>
            <a:off x="762000" y="1598613"/>
            <a:ext cx="7848600" cy="4497387"/>
          </a:xfrm>
        </p:spPr>
        <p:txBody>
          <a:bodyPr/>
          <a:lstStyle/>
          <a:p>
            <a:pPr>
              <a:lnSpc>
                <a:spcPct val="90000"/>
              </a:lnSpc>
            </a:pPr>
            <a:r>
              <a:rPr lang="ru-RU"/>
              <a:t>Когда ребенку всего 5-8 лет, он протестует против  неблагополучной обстановки в семье замкнутостью, раздражительностью или проблемами со здоровьем. </a:t>
            </a:r>
          </a:p>
          <a:p>
            <a:pPr>
              <a:lnSpc>
                <a:spcPct val="90000"/>
              </a:lnSpc>
              <a:buFont typeface="Wingdings" pitchFamily="2" charset="2"/>
              <a:buNone/>
            </a:pPr>
            <a:endParaRPr lang="ru-RU"/>
          </a:p>
          <a:p>
            <a:pPr>
              <a:lnSpc>
                <a:spcPct val="90000"/>
              </a:lnSpc>
            </a:pPr>
            <a:r>
              <a:rPr lang="ru-RU"/>
              <a:t>В подростковом возрасте ребенок становится агрессивным и неуспешным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algn="ctr"/>
            <a:r>
              <a:rPr lang="ru-RU" sz="4000" dirty="0">
                <a:solidFill>
                  <a:schemeClr val="bg1"/>
                </a:solidFill>
              </a:rPr>
              <a:t>Стили семейного воспитания</a:t>
            </a:r>
            <a:r>
              <a:rPr lang="ru-RU" sz="4000" dirty="0"/>
              <a:t/>
            </a:r>
            <a:br>
              <a:rPr lang="ru-RU" sz="4000" dirty="0"/>
            </a:br>
            <a:r>
              <a:rPr lang="ru-RU" sz="4000" i="1" dirty="0">
                <a:solidFill>
                  <a:srgbClr val="FFC000"/>
                </a:solidFill>
              </a:rPr>
              <a:t>Нетребовательная установка</a:t>
            </a:r>
          </a:p>
        </p:txBody>
      </p:sp>
      <p:sp>
        <p:nvSpPr>
          <p:cNvPr id="24579" name="Rectangle 3"/>
          <p:cNvSpPr>
            <a:spLocks noGrp="1" noChangeArrowheads="1"/>
          </p:cNvSpPr>
          <p:nvPr>
            <p:ph type="body" idx="1"/>
          </p:nvPr>
        </p:nvSpPr>
        <p:spPr>
          <a:xfrm>
            <a:off x="455613" y="1981200"/>
            <a:ext cx="8226425" cy="4114800"/>
          </a:xfrm>
        </p:spPr>
        <p:txBody>
          <a:bodyPr/>
          <a:lstStyle/>
          <a:p>
            <a:pPr>
              <a:buNone/>
            </a:pPr>
            <a:r>
              <a:rPr lang="ru-RU" b="1" u="sng" dirty="0"/>
              <a:t>«Снисходительное» или принижающее воспитание</a:t>
            </a:r>
            <a:endParaRPr lang="ru-RU" dirty="0"/>
          </a:p>
          <a:p>
            <a:pPr>
              <a:buFont typeface="Wingdings" pitchFamily="2" charset="2"/>
              <a:buNone/>
            </a:pPr>
            <a:r>
              <a:rPr lang="ru-RU" i="1" dirty="0"/>
              <a:t>«Ну что с него возьмешь?!» </a:t>
            </a:r>
          </a:p>
          <a:p>
            <a:pPr>
              <a:buFont typeface="Wingdings" pitchFamily="2" charset="2"/>
              <a:buNone/>
            </a:pPr>
            <a:r>
              <a:rPr lang="ru-RU" dirty="0"/>
              <a:t>Ребенок чувствует, что на него махнули рукой и оставили наедине со своими проблемами.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a:r>
              <a:rPr lang="ru-RU" sz="4000" i="1" dirty="0">
                <a:solidFill>
                  <a:srgbClr val="FFC000"/>
                </a:solidFill>
              </a:rPr>
              <a:t>Нетребовательная установка</a:t>
            </a:r>
          </a:p>
        </p:txBody>
      </p:sp>
      <p:sp>
        <p:nvSpPr>
          <p:cNvPr id="33795" name="Rectangle 3"/>
          <p:cNvSpPr>
            <a:spLocks noGrp="1" noChangeArrowheads="1"/>
          </p:cNvSpPr>
          <p:nvPr>
            <p:ph type="body" idx="1"/>
          </p:nvPr>
        </p:nvSpPr>
        <p:spPr>
          <a:xfrm>
            <a:off x="455613" y="1598613"/>
            <a:ext cx="8226425" cy="4954587"/>
          </a:xfrm>
        </p:spPr>
        <p:txBody>
          <a:bodyPr/>
          <a:lstStyle/>
          <a:p>
            <a:pPr>
              <a:buNone/>
            </a:pPr>
            <a:r>
              <a:rPr lang="ru-RU" sz="3600" b="1" u="sng" dirty="0"/>
              <a:t>«</a:t>
            </a:r>
            <a:r>
              <a:rPr lang="ru-RU" sz="3600" b="1" u="sng" dirty="0" err="1"/>
              <a:t>Кумиротворческое</a:t>
            </a:r>
            <a:r>
              <a:rPr lang="ru-RU" sz="3600" b="1" u="sng" dirty="0"/>
              <a:t>»</a:t>
            </a:r>
            <a:r>
              <a:rPr lang="ru-RU" sz="3600" u="sng" dirty="0"/>
              <a:t> </a:t>
            </a:r>
            <a:r>
              <a:rPr lang="ru-RU" sz="3600" b="1" u="sng" dirty="0"/>
              <a:t>воспитание </a:t>
            </a:r>
            <a:r>
              <a:rPr lang="ru-RU" sz="2800" dirty="0"/>
              <a:t> </a:t>
            </a:r>
            <a:endParaRPr lang="ru-RU" sz="2800" dirty="0" smtClean="0"/>
          </a:p>
          <a:p>
            <a:pPr>
              <a:buNone/>
            </a:pPr>
            <a:r>
              <a:rPr lang="ru-RU" sz="2800" dirty="0" smtClean="0"/>
              <a:t>Если </a:t>
            </a:r>
            <a:r>
              <a:rPr lang="ru-RU" sz="2800" dirty="0"/>
              <a:t>ребенок рождается наделенным способностями и талантами, родители не пытаются их развивать, ошибочно полагая, что с возрастом ребенок «сам свое возьмет». Ребенок постоянно слышит похвалу, что  приводит к самолюбованию, в то время как его таланты и способности не развиваются и не шлифуются, а со временем могут совсем угаснуть.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a:r>
              <a:rPr lang="ru-RU" sz="4000" i="1" dirty="0">
                <a:solidFill>
                  <a:srgbClr val="FFC000"/>
                </a:solidFill>
              </a:rPr>
              <a:t>Нетребовательная установка</a:t>
            </a:r>
          </a:p>
        </p:txBody>
      </p:sp>
      <p:sp>
        <p:nvSpPr>
          <p:cNvPr id="34819" name="Rectangle 3"/>
          <p:cNvSpPr>
            <a:spLocks noGrp="1" noChangeArrowheads="1"/>
          </p:cNvSpPr>
          <p:nvPr>
            <p:ph type="body" idx="1"/>
          </p:nvPr>
        </p:nvSpPr>
        <p:spPr>
          <a:xfrm>
            <a:off x="455613" y="1371600"/>
            <a:ext cx="8459787" cy="5257800"/>
          </a:xfrm>
        </p:spPr>
        <p:txBody>
          <a:bodyPr/>
          <a:lstStyle/>
          <a:p>
            <a:pPr>
              <a:lnSpc>
                <a:spcPct val="90000"/>
              </a:lnSpc>
              <a:buFont typeface="Wingdings" pitchFamily="2" charset="2"/>
              <a:buNone/>
            </a:pPr>
            <a:r>
              <a:rPr lang="ru-RU" sz="4000" b="1" u="sng"/>
              <a:t>«Потворствующее» воспитание</a:t>
            </a:r>
          </a:p>
          <a:p>
            <a:pPr>
              <a:lnSpc>
                <a:spcPct val="90000"/>
              </a:lnSpc>
              <a:buFont typeface="Wingdings" pitchFamily="2" charset="2"/>
              <a:buNone/>
            </a:pPr>
            <a:r>
              <a:rPr lang="ru-RU" sz="2400"/>
              <a:t> «Чем бы дитя ни тешилось, лишь бы не плакало»  </a:t>
            </a:r>
          </a:p>
          <a:p>
            <a:pPr>
              <a:lnSpc>
                <a:spcPct val="90000"/>
              </a:lnSpc>
              <a:buFont typeface="Wingdings" pitchFamily="2" charset="2"/>
              <a:buNone/>
            </a:pPr>
            <a:r>
              <a:rPr lang="ru-RU" sz="2400"/>
              <a:t>Ребенку часто делаются всевозможные подарки: игрушки в детстве, бытовая технику в подростковом возрасте, поездки, развлечения – в юности. Внешне это выглядит как проявление родительской любви и заботы, но ребенок понимает, что от него «откупаются». </a:t>
            </a:r>
          </a:p>
          <a:p>
            <a:pPr>
              <a:lnSpc>
                <a:spcPct val="90000"/>
              </a:lnSpc>
              <a:buFont typeface="Wingdings" pitchFamily="2" charset="2"/>
              <a:buNone/>
            </a:pPr>
            <a:r>
              <a:rPr lang="ru-RU" sz="2400"/>
              <a:t> Стремление родителей исполнить все желания ребенка формирует в его сознании потребительскую позицию, которая может вылиться в проявлении агрессии и готовит появление проблем в дальнейшей самостоятельной жизни.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5613" y="273050"/>
            <a:ext cx="8226425" cy="488950"/>
          </a:xfrm>
        </p:spPr>
        <p:txBody>
          <a:bodyPr>
            <a:noAutofit/>
          </a:bodyPr>
          <a:lstStyle/>
          <a:p>
            <a:pPr algn="ctr"/>
            <a:r>
              <a:rPr lang="ru-RU" sz="4000" i="1" dirty="0">
                <a:solidFill>
                  <a:srgbClr val="FFC000"/>
                </a:solidFill>
              </a:rPr>
              <a:t>Нетребовательная установка</a:t>
            </a:r>
          </a:p>
        </p:txBody>
      </p:sp>
      <p:sp>
        <p:nvSpPr>
          <p:cNvPr id="36867" name="Rectangle 3"/>
          <p:cNvSpPr>
            <a:spLocks noGrp="1" noChangeArrowheads="1"/>
          </p:cNvSpPr>
          <p:nvPr>
            <p:ph type="body" idx="1"/>
          </p:nvPr>
        </p:nvSpPr>
        <p:spPr>
          <a:xfrm>
            <a:off x="228600" y="1428736"/>
            <a:ext cx="8686800" cy="5124464"/>
          </a:xfrm>
        </p:spPr>
        <p:txBody>
          <a:bodyPr>
            <a:normAutofit lnSpcReduction="10000"/>
          </a:bodyPr>
          <a:lstStyle/>
          <a:p>
            <a:pPr>
              <a:lnSpc>
                <a:spcPct val="90000"/>
              </a:lnSpc>
              <a:buFont typeface="Wingdings" pitchFamily="2" charset="2"/>
              <a:buNone/>
            </a:pPr>
            <a:r>
              <a:rPr lang="ru-RU" sz="3600" b="1" u="sng" dirty="0"/>
              <a:t>«Попустительское» воспитание </a:t>
            </a:r>
          </a:p>
          <a:p>
            <a:pPr>
              <a:lnSpc>
                <a:spcPct val="90000"/>
              </a:lnSpc>
              <a:buFont typeface="Wingdings" pitchFamily="2" charset="2"/>
              <a:buNone/>
            </a:pPr>
            <a:r>
              <a:rPr lang="ru-RU" sz="2400" dirty="0"/>
              <a:t>«Если ему это хочется, пусть делает»</a:t>
            </a:r>
            <a:endParaRPr lang="ru-RU" sz="2400" b="1" u="sng" dirty="0"/>
          </a:p>
          <a:p>
            <a:pPr>
              <a:lnSpc>
                <a:spcPct val="90000"/>
              </a:lnSpc>
              <a:buFont typeface="Wingdings" pitchFamily="2" charset="2"/>
              <a:buNone/>
            </a:pPr>
            <a:r>
              <a:rPr lang="ru-RU" sz="2400" dirty="0"/>
              <a:t>Родители не мешают ребенку организовать свою жизнь так, как ему хочется, какой бы опасной она ни являлась. В результате проявляется полная неразборчивость в выборе друзей и занятий. </a:t>
            </a:r>
          </a:p>
          <a:p>
            <a:pPr>
              <a:lnSpc>
                <a:spcPct val="90000"/>
              </a:lnSpc>
              <a:buFont typeface="Wingdings" pitchFamily="2" charset="2"/>
              <a:buNone/>
            </a:pPr>
            <a:r>
              <a:rPr lang="ru-RU" sz="2400" dirty="0"/>
              <a:t>Нетребовательная воспитательная установка чаще всего проявляется у родителей, имеющих лишь одного ребенка или четверо и более. Дети из таких семей вырастают инфантильными, не приобщенными к культурным и духовным ценностям, привыкшими к снисходительности и </a:t>
            </a:r>
            <a:r>
              <a:rPr lang="ru-RU" sz="2400" dirty="0" err="1"/>
              <a:t>потребительству</a:t>
            </a:r>
            <a:r>
              <a:rPr lang="ru-RU" sz="2400" dirty="0"/>
              <a:t>.  Очень часто, вследствие попустительской позиции родителей, они воспроизводят в своем поведении и образе мысли дурное влияние улицы и компании сверстников</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5613" y="273050"/>
            <a:ext cx="8226425" cy="869950"/>
          </a:xfrm>
        </p:spPr>
        <p:txBody>
          <a:bodyPr/>
          <a:lstStyle/>
          <a:p>
            <a:pPr algn="ctr"/>
            <a:r>
              <a:rPr lang="ru-RU" i="1" dirty="0">
                <a:solidFill>
                  <a:srgbClr val="FFC000"/>
                </a:solidFill>
              </a:rPr>
              <a:t>Требовательная установка</a:t>
            </a:r>
          </a:p>
        </p:txBody>
      </p:sp>
      <p:sp>
        <p:nvSpPr>
          <p:cNvPr id="31747" name="Rectangle 3"/>
          <p:cNvSpPr>
            <a:spLocks noGrp="1" noChangeArrowheads="1"/>
          </p:cNvSpPr>
          <p:nvPr>
            <p:ph type="body" idx="1"/>
          </p:nvPr>
        </p:nvSpPr>
        <p:spPr>
          <a:xfrm>
            <a:off x="455613" y="1571612"/>
            <a:ext cx="8226425" cy="4752988"/>
          </a:xfrm>
        </p:spPr>
        <p:txBody>
          <a:bodyPr/>
          <a:lstStyle/>
          <a:p>
            <a:pPr>
              <a:lnSpc>
                <a:spcPct val="80000"/>
              </a:lnSpc>
              <a:buFont typeface="Wingdings" pitchFamily="2" charset="2"/>
              <a:buNone/>
            </a:pPr>
            <a:r>
              <a:rPr lang="ru-RU" b="1" u="sng" dirty="0"/>
              <a:t>«Подавляюще-обличительное» воспитание</a:t>
            </a:r>
            <a:endParaRPr lang="ru-RU" dirty="0"/>
          </a:p>
          <a:p>
            <a:pPr>
              <a:lnSpc>
                <a:spcPct val="80000"/>
              </a:lnSpc>
              <a:buFont typeface="Wingdings" pitchFamily="2" charset="2"/>
              <a:buNone/>
            </a:pPr>
            <a:r>
              <a:rPr lang="ru-RU" sz="2800" dirty="0"/>
              <a:t>Когда ребенок на самом деле в чем-то провинился, допустил оплошность, родители стараются его как котенка ткнуть носом в содеянное, оскорбляют и жестоко наказывают. Если ребенок украл, то он объявляется вором, если обманул – лгуном, т.е. наказание родители всегда строят на ущемлении его достоинства. </a:t>
            </a:r>
          </a:p>
          <a:p>
            <a:pPr>
              <a:lnSpc>
                <a:spcPct val="80000"/>
              </a:lnSpc>
              <a:buFont typeface="Wingdings" pitchFamily="2" charset="2"/>
              <a:buNone/>
            </a:pPr>
            <a:r>
              <a:rPr lang="ru-RU" sz="2800" dirty="0"/>
              <a:t>Дети таких родителей все время чувствуют их «немилость», постоянный упрек и нажим на их человеческое «я».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a:r>
              <a:rPr lang="ru-RU" i="1" dirty="0">
                <a:solidFill>
                  <a:srgbClr val="FFC000"/>
                </a:solidFill>
              </a:rPr>
              <a:t>Требовательная установка</a:t>
            </a:r>
          </a:p>
        </p:txBody>
      </p:sp>
      <p:sp>
        <p:nvSpPr>
          <p:cNvPr id="32771" name="Rectangle 3"/>
          <p:cNvSpPr>
            <a:spLocks noGrp="1" noChangeArrowheads="1"/>
          </p:cNvSpPr>
          <p:nvPr>
            <p:ph type="body" idx="1"/>
          </p:nvPr>
        </p:nvSpPr>
        <p:spPr/>
        <p:txBody>
          <a:bodyPr/>
          <a:lstStyle/>
          <a:p>
            <a:pPr>
              <a:lnSpc>
                <a:spcPct val="80000"/>
              </a:lnSpc>
              <a:buFont typeface="Wingdings" pitchFamily="2" charset="2"/>
              <a:buNone/>
            </a:pPr>
            <a:r>
              <a:rPr lang="ru-RU" sz="3600" b="1" u="sng"/>
              <a:t>«Гиперопекающее» воспитание</a:t>
            </a:r>
            <a:endParaRPr lang="ru-RU" sz="3600"/>
          </a:p>
          <a:p>
            <a:pPr>
              <a:lnSpc>
                <a:spcPct val="80000"/>
              </a:lnSpc>
              <a:buFont typeface="Wingdings" pitchFamily="2" charset="2"/>
              <a:buNone/>
            </a:pPr>
            <a:r>
              <a:rPr lang="ru-RU" sz="2800"/>
              <a:t>Родители «занимаются» ребенком очень рьяно: все свободное время ребенка настолько плотно занято, что  у него нет времени на собственные интересы.</a:t>
            </a:r>
          </a:p>
          <a:p>
            <a:pPr>
              <a:lnSpc>
                <a:spcPct val="80000"/>
              </a:lnSpc>
              <a:buFont typeface="Wingdings" pitchFamily="2" charset="2"/>
              <a:buNone/>
            </a:pPr>
            <a:r>
              <a:rPr lang="ru-RU" sz="2800"/>
              <a:t>Чаще всего «гиперопека» распространяется на единственного ребенка, который дорого достался или одарен какими-то незаурядными способностями. Под благими намерениями «дать ребенку путевку в будущее», родители зачастую самоутверждаются, и дети хорошо это видят.</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5613" y="273050"/>
            <a:ext cx="8226425" cy="793750"/>
          </a:xfrm>
        </p:spPr>
        <p:txBody>
          <a:bodyPr/>
          <a:lstStyle/>
          <a:p>
            <a:pPr algn="ctr"/>
            <a:r>
              <a:rPr lang="ru-RU" i="1" dirty="0">
                <a:solidFill>
                  <a:srgbClr val="FFC000"/>
                </a:solidFill>
              </a:rPr>
              <a:t>Требовательная установка</a:t>
            </a:r>
          </a:p>
        </p:txBody>
      </p:sp>
      <p:sp>
        <p:nvSpPr>
          <p:cNvPr id="38915" name="Rectangle 3"/>
          <p:cNvSpPr>
            <a:spLocks noGrp="1" noChangeArrowheads="1"/>
          </p:cNvSpPr>
          <p:nvPr>
            <p:ph type="body" idx="1"/>
          </p:nvPr>
        </p:nvSpPr>
        <p:spPr>
          <a:xfrm>
            <a:off x="455613" y="1500174"/>
            <a:ext cx="8226425" cy="4595826"/>
          </a:xfrm>
        </p:spPr>
        <p:txBody>
          <a:bodyPr>
            <a:normAutofit lnSpcReduction="10000"/>
          </a:bodyPr>
          <a:lstStyle/>
          <a:p>
            <a:pPr>
              <a:lnSpc>
                <a:spcPct val="80000"/>
              </a:lnSpc>
              <a:buFont typeface="Wingdings" pitchFamily="2" charset="2"/>
              <a:buNone/>
            </a:pPr>
            <a:r>
              <a:rPr lang="ru-RU" sz="3600" b="1" u="sng" dirty="0"/>
              <a:t>«Жертвенно-упрекающее» воспитание </a:t>
            </a:r>
          </a:p>
          <a:p>
            <a:pPr>
              <a:lnSpc>
                <a:spcPct val="80000"/>
              </a:lnSpc>
              <a:buFont typeface="Wingdings" pitchFamily="2" charset="2"/>
              <a:buNone/>
            </a:pPr>
            <a:r>
              <a:rPr lang="ru-RU" sz="2800" dirty="0"/>
              <a:t>«Я тебе всю жизнь отдала, а ты…». </a:t>
            </a:r>
          </a:p>
          <a:p>
            <a:pPr>
              <a:lnSpc>
                <a:spcPct val="80000"/>
              </a:lnSpc>
              <a:buFont typeface="Wingdings" pitchFamily="2" charset="2"/>
              <a:buNone/>
            </a:pPr>
            <a:r>
              <a:rPr lang="ru-RU" sz="2800" dirty="0"/>
              <a:t> Родители действительно очень много дают ребенку: они не жалеют на него времени, сил и средств, деятельно участвуя в событиях его повседневной жизни. Но эта самоотдача производится не ради ребенка, а ради самих себя. Ребенку кажется, что его любят, пока он «хороший». Упреки для него очень оскорбительны и  унизительны, т.к. дети никогда не смогут возместить свой сыновний долг родителям.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5613" y="273050"/>
            <a:ext cx="8226425" cy="717550"/>
          </a:xfrm>
        </p:spPr>
        <p:txBody>
          <a:bodyPr>
            <a:noAutofit/>
          </a:bodyPr>
          <a:lstStyle/>
          <a:p>
            <a:pPr algn="ctr"/>
            <a:r>
              <a:rPr lang="ru-RU" sz="4400" i="1" dirty="0">
                <a:solidFill>
                  <a:srgbClr val="FFC000"/>
                </a:solidFill>
              </a:rPr>
              <a:t>Требовательная установка</a:t>
            </a:r>
          </a:p>
        </p:txBody>
      </p:sp>
      <p:sp>
        <p:nvSpPr>
          <p:cNvPr id="40963" name="Rectangle 3"/>
          <p:cNvSpPr>
            <a:spLocks noGrp="1" noChangeArrowheads="1"/>
          </p:cNvSpPr>
          <p:nvPr>
            <p:ph type="body" idx="1"/>
          </p:nvPr>
        </p:nvSpPr>
        <p:spPr>
          <a:xfrm>
            <a:off x="455613" y="1500174"/>
            <a:ext cx="8226425" cy="5053026"/>
          </a:xfrm>
        </p:spPr>
        <p:txBody>
          <a:bodyPr/>
          <a:lstStyle/>
          <a:p>
            <a:pPr>
              <a:lnSpc>
                <a:spcPct val="90000"/>
              </a:lnSpc>
              <a:buFont typeface="Wingdings" pitchFamily="2" charset="2"/>
              <a:buNone/>
            </a:pPr>
            <a:r>
              <a:rPr lang="ru-RU" b="1" u="sng" dirty="0"/>
              <a:t>«Назидательное» воспитание</a:t>
            </a:r>
          </a:p>
          <a:p>
            <a:pPr>
              <a:lnSpc>
                <a:spcPct val="90000"/>
              </a:lnSpc>
              <a:buFont typeface="Wingdings" pitchFamily="2" charset="2"/>
              <a:buNone/>
            </a:pPr>
            <a:r>
              <a:rPr lang="ru-RU" sz="2400" dirty="0"/>
              <a:t>«Тебе бы надо было… Ты опять сидишь, ничего не делаешь!»</a:t>
            </a:r>
            <a:endParaRPr lang="ru-RU" sz="2400" b="1" u="sng" dirty="0"/>
          </a:p>
          <a:p>
            <a:pPr>
              <a:lnSpc>
                <a:spcPct val="90000"/>
              </a:lnSpc>
              <a:buFont typeface="Wingdings" pitchFamily="2" charset="2"/>
              <a:buNone/>
            </a:pPr>
            <a:r>
              <a:rPr lang="ru-RU" sz="2400" dirty="0"/>
              <a:t>Оно проявляется в намерении принудить ребенка к чему-либо методом директивных указаний, назиданий, советов. </a:t>
            </a:r>
          </a:p>
          <a:p>
            <a:pPr>
              <a:lnSpc>
                <a:spcPct val="90000"/>
              </a:lnSpc>
              <a:buFont typeface="Wingdings" pitchFamily="2" charset="2"/>
              <a:buNone/>
            </a:pPr>
            <a:r>
              <a:rPr lang="ru-RU" sz="2400" dirty="0"/>
              <a:t>Ребенку предоставляется некая самостоятельность, которая пока ему не по силам, а родители дают ему некий циркуляр и не обещают никакой деятельной помощи или поддержки. В случае каких-либо ошибок и оплошностей, ребенок слышит от родителей целую нравоучительную «проповедь» и при этом не получает ни одного наглядного примера, который мог бы научить нравственности по-настоящему.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5613" y="273050"/>
            <a:ext cx="8226425" cy="1098550"/>
          </a:xfrm>
        </p:spPr>
        <p:txBody>
          <a:bodyPr/>
          <a:lstStyle/>
          <a:p>
            <a:pPr algn="ctr"/>
            <a:r>
              <a:rPr lang="ru-RU" i="1" dirty="0">
                <a:solidFill>
                  <a:srgbClr val="FFC000"/>
                </a:solidFill>
              </a:rPr>
              <a:t>Дружеская установка</a:t>
            </a:r>
          </a:p>
        </p:txBody>
      </p:sp>
      <p:sp>
        <p:nvSpPr>
          <p:cNvPr id="43011" name="Rectangle 3"/>
          <p:cNvSpPr>
            <a:spLocks noGrp="1" noChangeArrowheads="1"/>
          </p:cNvSpPr>
          <p:nvPr>
            <p:ph type="body" idx="1"/>
          </p:nvPr>
        </p:nvSpPr>
        <p:spPr/>
        <p:txBody>
          <a:bodyPr/>
          <a:lstStyle/>
          <a:p>
            <a:pPr>
              <a:lnSpc>
                <a:spcPct val="80000"/>
              </a:lnSpc>
              <a:buFont typeface="Wingdings" pitchFamily="2" charset="2"/>
              <a:buNone/>
            </a:pPr>
            <a:r>
              <a:rPr lang="ru-RU" sz="4000" b="1" u="sng"/>
              <a:t>«Милующее» воспитание</a:t>
            </a:r>
          </a:p>
          <a:p>
            <a:pPr>
              <a:lnSpc>
                <a:spcPct val="80000"/>
              </a:lnSpc>
              <a:buFont typeface="Wingdings" pitchFamily="2" charset="2"/>
              <a:buNone/>
            </a:pPr>
            <a:r>
              <a:rPr lang="ru-RU" sz="2400"/>
              <a:t>Не происходит фиксации на недостатках или слабостях ребенка, любящий родитель умеет проявить к нему необходимое сочувствие, сострадание, должен в нужный момент оказать помощь, не доводя своего сына или дочь до надрыва, истерики и отчаянья. Миловать – означает покрыть недостатки и слабости в тот момент, когда ребенок уязвлен, обессилен или неуверен в себе. Миловать – означает дать почувствовать, что любовь не кончается и не перестает даже тогда, когда объективно ребенок совершил нечто нехорошее или некрасивое. Миловать - означает уметь простить сегодня и продолжать верить в завтрашний день.</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Стили семейного воспитания</a:t>
            </a:r>
            <a:endParaRPr lang="ru-RU" dirty="0"/>
          </a:p>
        </p:txBody>
      </p:sp>
      <p:sp>
        <p:nvSpPr>
          <p:cNvPr id="3" name="Содержимое 2"/>
          <p:cNvSpPr>
            <a:spLocks noGrp="1"/>
          </p:cNvSpPr>
          <p:nvPr>
            <p:ph idx="1"/>
          </p:nvPr>
        </p:nvSpPr>
        <p:spPr>
          <a:xfrm>
            <a:off x="928662" y="1775191"/>
            <a:ext cx="7758138" cy="4625609"/>
          </a:xfrm>
        </p:spPr>
        <p:txBody>
          <a:bodyPr/>
          <a:lstStyle/>
          <a:p>
            <a:r>
              <a:rPr lang="ru-RU" sz="4400" b="1" dirty="0" smtClean="0">
                <a:latin typeface="Corbel" pitchFamily="34" charset="0"/>
              </a:rPr>
              <a:t>Диктат</a:t>
            </a:r>
          </a:p>
          <a:p>
            <a:r>
              <a:rPr lang="ru-RU" sz="4400" b="1" dirty="0" smtClean="0">
                <a:latin typeface="Corbel" pitchFamily="34" charset="0"/>
              </a:rPr>
              <a:t>Опека</a:t>
            </a:r>
          </a:p>
          <a:p>
            <a:r>
              <a:rPr lang="ru-RU" sz="4400" b="1" dirty="0" smtClean="0">
                <a:latin typeface="Corbel" pitchFamily="34" charset="0"/>
              </a:rPr>
              <a:t>Невмешательство</a:t>
            </a:r>
            <a:endParaRPr lang="ru-RU" sz="4400" b="1" dirty="0" smtClean="0">
              <a:latin typeface="Corbel" pitchFamily="34" charset="0"/>
            </a:endParaRPr>
          </a:p>
          <a:p>
            <a:r>
              <a:rPr lang="ru-RU" sz="4400" b="1" dirty="0" smtClean="0">
                <a:latin typeface="Corbel" pitchFamily="34" charset="0"/>
              </a:rPr>
              <a:t>Сотрудничество</a:t>
            </a:r>
          </a:p>
          <a:p>
            <a:pPr>
              <a:buNone/>
            </a:pP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ru-RU" i="1" dirty="0">
                <a:solidFill>
                  <a:srgbClr val="FFC000"/>
                </a:solidFill>
              </a:rPr>
              <a:t>Дружеская установка</a:t>
            </a:r>
          </a:p>
        </p:txBody>
      </p:sp>
      <p:sp>
        <p:nvSpPr>
          <p:cNvPr id="44035" name="Rectangle 3"/>
          <p:cNvSpPr>
            <a:spLocks noGrp="1" noChangeArrowheads="1"/>
          </p:cNvSpPr>
          <p:nvPr>
            <p:ph type="body" idx="1"/>
          </p:nvPr>
        </p:nvSpPr>
        <p:spPr>
          <a:xfrm>
            <a:off x="455613" y="1598613"/>
            <a:ext cx="8226425" cy="4802187"/>
          </a:xfrm>
        </p:spPr>
        <p:txBody>
          <a:bodyPr/>
          <a:lstStyle/>
          <a:p>
            <a:pPr>
              <a:lnSpc>
                <a:spcPct val="80000"/>
              </a:lnSpc>
              <a:buFont typeface="Wingdings" pitchFamily="2" charset="2"/>
              <a:buNone/>
            </a:pPr>
            <a:r>
              <a:rPr lang="ru-RU" sz="4000" b="1" u="sng"/>
              <a:t>«Воодушевляющее» воспитание</a:t>
            </a:r>
            <a:r>
              <a:rPr lang="ru-RU" sz="4000" b="1"/>
              <a:t>  </a:t>
            </a:r>
            <a:endParaRPr lang="ru-RU" sz="4000"/>
          </a:p>
          <a:p>
            <a:pPr>
              <a:lnSpc>
                <a:spcPct val="80000"/>
              </a:lnSpc>
              <a:buFont typeface="Wingdings" pitchFamily="2" charset="2"/>
              <a:buNone/>
            </a:pPr>
            <a:r>
              <a:rPr lang="ru-RU" sz="2400" b="1"/>
              <a:t> </a:t>
            </a:r>
            <a:r>
              <a:rPr lang="ru-RU" sz="2400"/>
              <a:t>Таланты и способности наилучшим образом раскрываются, когда со стороны родителей идет мощный импульс воодушевления и поддержки. Когда ребенок пытается пробовать свои силы и искать сферу приложения своих интересов, родители должны принять деятельное участие в организации его жизни, но не навязывать своего подхода, не ломать планов ребенка, а лишь осторожно корректировать им задуманное. </a:t>
            </a:r>
          </a:p>
          <a:p>
            <a:pPr>
              <a:lnSpc>
                <a:spcPct val="80000"/>
              </a:lnSpc>
              <a:buFont typeface="Wingdings" pitchFamily="2" charset="2"/>
              <a:buNone/>
            </a:pPr>
            <a:r>
              <a:rPr lang="ru-RU" sz="2400"/>
              <a:t>Для того, чтобы ребенок определился в жизни, важно на определенном этапе создать необходимые условия его развития.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5613" y="273050"/>
            <a:ext cx="8226425" cy="793750"/>
          </a:xfrm>
        </p:spPr>
        <p:txBody>
          <a:bodyPr/>
          <a:lstStyle/>
          <a:p>
            <a:pPr algn="ctr"/>
            <a:r>
              <a:rPr lang="ru-RU" i="1" dirty="0">
                <a:solidFill>
                  <a:srgbClr val="FFC000"/>
                </a:solidFill>
              </a:rPr>
              <a:t>Дружеская установка</a:t>
            </a:r>
          </a:p>
        </p:txBody>
      </p:sp>
      <p:sp>
        <p:nvSpPr>
          <p:cNvPr id="46083" name="Rectangle 3"/>
          <p:cNvSpPr>
            <a:spLocks noGrp="1" noChangeArrowheads="1"/>
          </p:cNvSpPr>
          <p:nvPr>
            <p:ph type="body" idx="1"/>
          </p:nvPr>
        </p:nvSpPr>
        <p:spPr>
          <a:xfrm>
            <a:off x="455613" y="1500174"/>
            <a:ext cx="8226425" cy="5129226"/>
          </a:xfrm>
        </p:spPr>
        <p:txBody>
          <a:bodyPr/>
          <a:lstStyle/>
          <a:p>
            <a:pPr>
              <a:lnSpc>
                <a:spcPct val="80000"/>
              </a:lnSpc>
              <a:buFont typeface="Wingdings" pitchFamily="2" charset="2"/>
              <a:buNone/>
            </a:pPr>
            <a:r>
              <a:rPr lang="ru-RU" sz="4000" b="1" u="sng" dirty="0"/>
              <a:t>«Оберегающее» воспитание</a:t>
            </a:r>
          </a:p>
          <a:p>
            <a:pPr>
              <a:lnSpc>
                <a:spcPct val="80000"/>
              </a:lnSpc>
              <a:buFont typeface="Wingdings" pitchFamily="2" charset="2"/>
              <a:buNone/>
            </a:pPr>
            <a:r>
              <a:rPr lang="ru-RU" sz="2400" dirty="0"/>
              <a:t>Ощущение защищенности у детей достигается за счет дружеского расположения со стороны родителей и готовности понимать чувства и состояния своего ребенка на всех этапах жизненного пути. Для этого требуется мудрость и рассудительность, такт и терпение, величайшая осторожность, чтобы родительский оберег не превратился в «стеклянный колпак», нависающий над головой ребенка и лишающий его личной свободы.</a:t>
            </a:r>
          </a:p>
          <a:p>
            <a:pPr>
              <a:lnSpc>
                <a:spcPct val="80000"/>
              </a:lnSpc>
              <a:buFont typeface="Wingdings" pitchFamily="2" charset="2"/>
              <a:buNone/>
            </a:pPr>
            <a:r>
              <a:rPr lang="ru-RU" sz="2400" dirty="0"/>
              <a:t>Оберечь – значит также позаботиться о здоровье ребенка, о сохранении, восполнении и преумножении его физических и психических сил.  </a:t>
            </a:r>
          </a:p>
          <a:p>
            <a:pPr>
              <a:lnSpc>
                <a:spcPct val="80000"/>
              </a:lnSpc>
              <a:buFont typeface="Wingdings" pitchFamily="2" charset="2"/>
              <a:buNone/>
            </a:pPr>
            <a:r>
              <a:rPr lang="ru-RU" sz="2400" dirty="0"/>
              <a:t>Оберечь своего ребенка – значит проследить, какие впечатления входят в его душу на данном этапе жизни, и оградить ее от разрушающего влияния извне.</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5613" y="273050"/>
            <a:ext cx="8226425" cy="793750"/>
          </a:xfrm>
        </p:spPr>
        <p:txBody>
          <a:bodyPr/>
          <a:lstStyle/>
          <a:p>
            <a:pPr algn="ctr"/>
            <a:r>
              <a:rPr lang="ru-RU" i="1" dirty="0">
                <a:solidFill>
                  <a:srgbClr val="FFC000"/>
                </a:solidFill>
              </a:rPr>
              <a:t>Дружеская установка</a:t>
            </a:r>
          </a:p>
        </p:txBody>
      </p:sp>
      <p:sp>
        <p:nvSpPr>
          <p:cNvPr id="48131" name="Rectangle 3"/>
          <p:cNvSpPr>
            <a:spLocks noGrp="1" noChangeArrowheads="1"/>
          </p:cNvSpPr>
          <p:nvPr>
            <p:ph type="body" idx="1"/>
          </p:nvPr>
        </p:nvSpPr>
        <p:spPr>
          <a:xfrm>
            <a:off x="455613" y="1428736"/>
            <a:ext cx="8226425" cy="5048264"/>
          </a:xfrm>
        </p:spPr>
        <p:txBody>
          <a:bodyPr>
            <a:normAutofit lnSpcReduction="10000"/>
          </a:bodyPr>
          <a:lstStyle/>
          <a:p>
            <a:pPr>
              <a:lnSpc>
                <a:spcPct val="80000"/>
              </a:lnSpc>
              <a:buFont typeface="Wingdings" pitchFamily="2" charset="2"/>
              <a:buNone/>
            </a:pPr>
            <a:r>
              <a:rPr lang="ru-RU" sz="4400" b="1" u="sng" dirty="0"/>
              <a:t>«Доверяющее» воспитание</a:t>
            </a:r>
          </a:p>
          <a:p>
            <a:pPr>
              <a:lnSpc>
                <a:spcPct val="80000"/>
              </a:lnSpc>
              <a:buFont typeface="Wingdings" pitchFamily="2" charset="2"/>
              <a:buNone/>
            </a:pPr>
            <a:r>
              <a:rPr lang="ru-RU" sz="2400" dirty="0"/>
              <a:t>Умный и любящий родитель знает, что стоит начать какое-то дело вместе, оно легко приобретает характер игры или увлекательного общения. Когда ребенок уже принял задачу, ему можно поручить дальнейшее самостоятельное выполнение и лишь проконтролировать результат. </a:t>
            </a:r>
          </a:p>
          <a:p>
            <a:pPr>
              <a:lnSpc>
                <a:spcPct val="80000"/>
              </a:lnSpc>
              <a:buFont typeface="Wingdings" pitchFamily="2" charset="2"/>
              <a:buNone/>
            </a:pPr>
            <a:r>
              <a:rPr lang="ru-RU" sz="2400" dirty="0"/>
              <a:t>Доверяющее воспитание ставит во главу угла проявление дружественности и поддержки, практической помощи в осуществлении важных дел. </a:t>
            </a:r>
          </a:p>
          <a:p>
            <a:pPr>
              <a:lnSpc>
                <a:spcPct val="80000"/>
              </a:lnSpc>
              <a:buFont typeface="Wingdings" pitchFamily="2" charset="2"/>
              <a:buNone/>
            </a:pPr>
            <a:r>
              <a:rPr lang="ru-RU" sz="2400" dirty="0"/>
              <a:t>Доверяющее воспитание  умело пользуется стимулом совместной деятельности ради приобщения ребенка к самостоятельности. Оно создает благоприятную возможность постепенного приобщения ребенка к труду и дает возможность ощутить радость от выполнения самостоятельной работы.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1042988" y="500042"/>
            <a:ext cx="7543800" cy="931883"/>
          </a:xfrm>
        </p:spPr>
        <p:txBody>
          <a:bodyPr>
            <a:noAutofit/>
          </a:bodyPr>
          <a:lstStyle/>
          <a:p>
            <a:pPr algn="ctr"/>
            <a:r>
              <a:rPr lang="ru-RU" sz="4400" dirty="0">
                <a:latin typeface="Corbel" pitchFamily="34" charset="0"/>
              </a:rPr>
              <a:t>Типология </a:t>
            </a:r>
            <a:r>
              <a:rPr lang="ru-RU" sz="4400" dirty="0" smtClean="0">
                <a:latin typeface="Corbel" pitchFamily="34" charset="0"/>
              </a:rPr>
              <a:t/>
            </a:r>
            <a:br>
              <a:rPr lang="ru-RU" sz="4400" dirty="0" smtClean="0">
                <a:latin typeface="Corbel" pitchFamily="34" charset="0"/>
              </a:rPr>
            </a:br>
            <a:r>
              <a:rPr lang="ru-RU" sz="4400" dirty="0" smtClean="0">
                <a:latin typeface="Corbel" pitchFamily="34" charset="0"/>
              </a:rPr>
              <a:t>неправильного </a:t>
            </a:r>
            <a:r>
              <a:rPr lang="ru-RU" sz="4400" dirty="0">
                <a:latin typeface="Corbel" pitchFamily="34" charset="0"/>
              </a:rPr>
              <a:t>воспитания</a:t>
            </a:r>
            <a:br>
              <a:rPr lang="ru-RU" sz="4400" dirty="0">
                <a:latin typeface="Corbel" pitchFamily="34" charset="0"/>
              </a:rPr>
            </a:br>
            <a:endParaRPr lang="ru-RU" sz="4400" dirty="0">
              <a:latin typeface="Corbel" pitchFamily="34" charset="0"/>
            </a:endParaRPr>
          </a:p>
        </p:txBody>
      </p:sp>
      <p:sp>
        <p:nvSpPr>
          <p:cNvPr id="165891" name="Rectangle 3"/>
          <p:cNvSpPr>
            <a:spLocks noGrp="1" noChangeArrowheads="1"/>
          </p:cNvSpPr>
          <p:nvPr>
            <p:ph type="body" idx="1"/>
          </p:nvPr>
        </p:nvSpPr>
        <p:spPr>
          <a:xfrm>
            <a:off x="0" y="1571612"/>
            <a:ext cx="9144000" cy="5286388"/>
          </a:xfrm>
        </p:spPr>
        <p:txBody>
          <a:bodyPr>
            <a:normAutofit lnSpcReduction="10000"/>
          </a:bodyPr>
          <a:lstStyle/>
          <a:p>
            <a:pPr>
              <a:lnSpc>
                <a:spcPct val="80000"/>
              </a:lnSpc>
            </a:pPr>
            <a:r>
              <a:rPr lang="ru-RU" sz="2100" b="1" dirty="0">
                <a:latin typeface="Corbel" pitchFamily="34" charset="0"/>
              </a:rPr>
              <a:t>Безнадзорность, бесконтрольность встречается, когда родители излишне заняты своими делами и не уделяют должного внимания детям. В итоге дети предоставлены самим себе и проводят время в поиске увеселений, попадают под влияние «уличных» компаний.</a:t>
            </a:r>
          </a:p>
          <a:p>
            <a:pPr>
              <a:lnSpc>
                <a:spcPct val="80000"/>
              </a:lnSpc>
            </a:pPr>
            <a:endParaRPr lang="ru-RU" sz="2100" b="1" dirty="0">
              <a:latin typeface="Corbel" pitchFamily="34" charset="0"/>
            </a:endParaRPr>
          </a:p>
          <a:p>
            <a:pPr>
              <a:lnSpc>
                <a:spcPct val="80000"/>
              </a:lnSpc>
            </a:pPr>
            <a:r>
              <a:rPr lang="ru-RU" sz="2100" b="1" dirty="0" err="1">
                <a:latin typeface="Corbel" pitchFamily="34" charset="0"/>
              </a:rPr>
              <a:t>Гиперопека</a:t>
            </a:r>
            <a:r>
              <a:rPr lang="ru-RU" sz="2100" b="1" dirty="0">
                <a:latin typeface="Corbel" pitchFamily="34" charset="0"/>
              </a:rPr>
              <a:t> — жизнь ребенка находится под бдительным и неустанным надзором, он слышит все время строгие приказания, многочисленные запреты. В результате становится нерешительным, безынициативным, боязливым,</a:t>
            </a:r>
            <a:r>
              <a:rPr lang="en-US" sz="2100" b="1" dirty="0">
                <a:latin typeface="Corbel" pitchFamily="34" charset="0"/>
              </a:rPr>
              <a:t> </a:t>
            </a:r>
            <a:r>
              <a:rPr lang="ru-RU" sz="2100" b="1" dirty="0">
                <a:latin typeface="Corbel" pitchFamily="34" charset="0"/>
              </a:rPr>
              <a:t>неуверенным в своих силах, не умеет постоять за себя, за свои интересы. Постепенно нарастает </a:t>
            </a:r>
            <a:r>
              <a:rPr lang="ru-RU" sz="2100" b="1" i="1" dirty="0">
                <a:latin typeface="Corbel" pitchFamily="34" charset="0"/>
              </a:rPr>
              <a:t>обида</a:t>
            </a:r>
            <a:r>
              <a:rPr lang="ru-RU" sz="2100" b="1" dirty="0">
                <a:latin typeface="Corbel" pitchFamily="34" charset="0"/>
              </a:rPr>
              <a:t> за то, что другим «все дозволено». У подростков все это может вылиться в бунт против родительского засилья: они принципиально нарушают запреты, убегают из дома. </a:t>
            </a:r>
          </a:p>
          <a:p>
            <a:pPr>
              <a:lnSpc>
                <a:spcPct val="80000"/>
              </a:lnSpc>
            </a:pPr>
            <a:endParaRPr lang="ru-RU" sz="2100" b="1" dirty="0">
              <a:latin typeface="Corbel" pitchFamily="34" charset="0"/>
            </a:endParaRPr>
          </a:p>
          <a:p>
            <a:pPr>
              <a:lnSpc>
                <a:spcPct val="80000"/>
              </a:lnSpc>
            </a:pPr>
            <a:r>
              <a:rPr lang="ru-RU" sz="2100" b="1" dirty="0">
                <a:latin typeface="Corbel" pitchFamily="34" charset="0"/>
              </a:rPr>
              <a:t>«Кумир» семьи - разновидность </a:t>
            </a:r>
            <a:r>
              <a:rPr lang="ru-RU" sz="2100" b="1" dirty="0" err="1">
                <a:latin typeface="Corbel" pitchFamily="34" charset="0"/>
              </a:rPr>
              <a:t>гиперопеки</a:t>
            </a:r>
            <a:r>
              <a:rPr lang="ru-RU" sz="2100" b="1" dirty="0">
                <a:latin typeface="Corbel" pitchFamily="34" charset="0"/>
              </a:rPr>
              <a:t>. Ребенок привыкает быть в центре внимания, его желания, просьбы беспрекословно выполняются, им восхищаются, а в результате, повзрослев, он не в состоянии правильно оценить свои возможности, преодолеть свой эгоцентризм. В коллективе его не понимают. Глубоко переживая это, он обвиняет всех, только не себя, возникает </a:t>
            </a:r>
            <a:r>
              <a:rPr lang="ru-RU" sz="2100" b="1" i="1" dirty="0" err="1">
                <a:latin typeface="Corbel" pitchFamily="34" charset="0"/>
              </a:rPr>
              <a:t>истероидная</a:t>
            </a:r>
            <a:r>
              <a:rPr lang="ru-RU" sz="2100" b="1" i="1" dirty="0">
                <a:latin typeface="Corbel" pitchFamily="34" charset="0"/>
              </a:rPr>
              <a:t> акцентуация</a:t>
            </a:r>
            <a:r>
              <a:rPr lang="ru-RU" sz="2100" b="1" dirty="0">
                <a:latin typeface="Corbel" pitchFamily="34" charset="0"/>
              </a:rPr>
              <a:t> характера, приносящая человеку множество переживаний во всей дальнейшей жизни.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Grp="1" noChangeArrowheads="1"/>
          </p:cNvSpPr>
          <p:nvPr>
            <p:ph type="body" idx="1"/>
          </p:nvPr>
        </p:nvSpPr>
        <p:spPr>
          <a:xfrm>
            <a:off x="0" y="1428736"/>
            <a:ext cx="9144000" cy="5618176"/>
          </a:xfrm>
        </p:spPr>
        <p:txBody>
          <a:bodyPr>
            <a:normAutofit lnSpcReduction="10000"/>
          </a:bodyPr>
          <a:lstStyle/>
          <a:p>
            <a:pPr>
              <a:lnSpc>
                <a:spcPct val="80000"/>
              </a:lnSpc>
            </a:pPr>
            <a:r>
              <a:rPr lang="ru-RU" sz="2400" b="1" dirty="0">
                <a:latin typeface="Corbel" pitchFamily="34" charset="0"/>
              </a:rPr>
              <a:t>Воспитание по типу Золушки</a:t>
            </a:r>
            <a:r>
              <a:rPr lang="ru-RU" sz="2000" dirty="0">
                <a:latin typeface="Corbel" pitchFamily="34" charset="0"/>
              </a:rPr>
              <a:t>, т. е. в обстановке эмоциональной отверженности, безразличия, холодности. Ребенок чувствует, что отец или мать его не любят, тяготятся им, хотя посторонним может казаться, что родители достаточно внимательны и добры к нему. «Нет ничего хуже притворства доброты, — писал Л. Толстой, — притворство доброты отталкивает больше, чем откровенная злоба». Ребенок переживает особенно сильно, если кого-то другого из членов семьи любят больше. Такая ситуация способствует появлению </a:t>
            </a:r>
            <a:r>
              <a:rPr lang="ru-RU" sz="2000" i="1" dirty="0">
                <a:latin typeface="Corbel" pitchFamily="34" charset="0"/>
              </a:rPr>
              <a:t>неврозов, чрезмерной чувствительности к невзгодам или озлобленности детей.</a:t>
            </a:r>
          </a:p>
          <a:p>
            <a:pPr>
              <a:lnSpc>
                <a:spcPct val="80000"/>
              </a:lnSpc>
            </a:pPr>
            <a:endParaRPr lang="ru-RU" sz="2400" b="1" dirty="0">
              <a:latin typeface="Corbel" pitchFamily="34" charset="0"/>
            </a:endParaRPr>
          </a:p>
          <a:p>
            <a:pPr>
              <a:lnSpc>
                <a:spcPct val="80000"/>
              </a:lnSpc>
            </a:pPr>
            <a:r>
              <a:rPr lang="ru-RU" sz="2400" b="1" dirty="0" smtClean="0">
                <a:latin typeface="Corbel" pitchFamily="34" charset="0"/>
              </a:rPr>
              <a:t>Жесткое воспитание</a:t>
            </a:r>
            <a:r>
              <a:rPr lang="ru-RU" sz="2000" dirty="0" smtClean="0">
                <a:latin typeface="Corbel" pitchFamily="34" charset="0"/>
              </a:rPr>
              <a:t> </a:t>
            </a:r>
            <a:r>
              <a:rPr lang="ru-RU" sz="2000" dirty="0">
                <a:latin typeface="Corbel" pitchFamily="34" charset="0"/>
              </a:rPr>
              <a:t>— за малейшую провинность ребенка сурово наказывают, и он растет в постоянном страхе. К. Д. Ушинский указывал, что страх — самый обильный источник пороков (</a:t>
            </a:r>
            <a:r>
              <a:rPr lang="ru-RU" sz="2000" i="1" dirty="0">
                <a:latin typeface="Corbel" pitchFamily="34" charset="0"/>
              </a:rPr>
              <a:t>жестокость, озлобленность, приспособленчество, угодничество возникают на основе страха</a:t>
            </a:r>
            <a:r>
              <a:rPr lang="ru-RU" sz="2000" dirty="0">
                <a:latin typeface="Corbel" pitchFamily="34" charset="0"/>
              </a:rPr>
              <a:t>).</a:t>
            </a:r>
            <a:endParaRPr lang="ru-RU" sz="2000" b="1" dirty="0">
              <a:latin typeface="Corbel" pitchFamily="34" charset="0"/>
            </a:endParaRPr>
          </a:p>
          <a:p>
            <a:pPr>
              <a:lnSpc>
                <a:spcPct val="80000"/>
              </a:lnSpc>
            </a:pPr>
            <a:endParaRPr lang="ru-RU" sz="2400" b="1" dirty="0">
              <a:latin typeface="Corbel" pitchFamily="34" charset="0"/>
            </a:endParaRPr>
          </a:p>
          <a:p>
            <a:pPr>
              <a:lnSpc>
                <a:spcPct val="80000"/>
              </a:lnSpc>
            </a:pPr>
            <a:r>
              <a:rPr lang="ru-RU" sz="2400" b="1" dirty="0">
                <a:latin typeface="Corbel" pitchFamily="34" charset="0"/>
              </a:rPr>
              <a:t>Воспитание в условиях повышенной моральной ответственности</a:t>
            </a:r>
            <a:r>
              <a:rPr lang="ru-RU" sz="2000" dirty="0">
                <a:latin typeface="Corbel" pitchFamily="34" charset="0"/>
              </a:rPr>
              <a:t> — с малых лет ребенку внушается мысль, что он обязательно должен оправдать многочисленные честолюбивые надежды родителей или же на него возлагаются недетские непосильные заботы. В итоге у таких детей появляются навязчивые страхи, постоянная тревога за благополучие свое и близких. Неправильное воспитание уродует характер ребенка, обрекает его на </a:t>
            </a:r>
            <a:r>
              <a:rPr lang="ru-RU" sz="2000" i="1" dirty="0">
                <a:latin typeface="Corbel" pitchFamily="34" charset="0"/>
              </a:rPr>
              <a:t>невротические срывы</a:t>
            </a:r>
            <a:r>
              <a:rPr lang="ru-RU" sz="2000" dirty="0">
                <a:latin typeface="Corbel" pitchFamily="34" charset="0"/>
              </a:rPr>
              <a:t>, на </a:t>
            </a:r>
            <a:r>
              <a:rPr lang="ru-RU" sz="2000" i="1" dirty="0">
                <a:latin typeface="Corbel" pitchFamily="34" charset="0"/>
              </a:rPr>
              <a:t>трудные взаимоотношения с окружающими</a:t>
            </a:r>
            <a:r>
              <a:rPr lang="ru-RU" sz="2000" dirty="0">
                <a:latin typeface="Corbel" pitchFamily="34" charset="0"/>
              </a:rPr>
              <a:t>.</a:t>
            </a:r>
          </a:p>
        </p:txBody>
      </p:sp>
      <p:sp>
        <p:nvSpPr>
          <p:cNvPr id="3" name="Прямоугольник 2"/>
          <p:cNvSpPr/>
          <p:nvPr/>
        </p:nvSpPr>
        <p:spPr>
          <a:xfrm>
            <a:off x="428596" y="1"/>
            <a:ext cx="8501122" cy="1323439"/>
          </a:xfrm>
          <a:prstGeom prst="rect">
            <a:avLst/>
          </a:prstGeom>
        </p:spPr>
        <p:txBody>
          <a:bodyPr wrap="square">
            <a:spAutoFit/>
          </a:bodyPr>
          <a:lstStyle/>
          <a:p>
            <a:pPr algn="ctr"/>
            <a:r>
              <a:rPr lang="ru-RU" sz="4000" b="1" dirty="0" smtClean="0">
                <a:solidFill>
                  <a:srgbClr val="FFC000"/>
                </a:solidFill>
                <a:latin typeface="Corbel" pitchFamily="34" charset="0"/>
              </a:rPr>
              <a:t>Типология </a:t>
            </a:r>
            <a:br>
              <a:rPr lang="ru-RU" sz="4000" b="1" dirty="0" smtClean="0">
                <a:solidFill>
                  <a:srgbClr val="FFC000"/>
                </a:solidFill>
                <a:latin typeface="Corbel" pitchFamily="34" charset="0"/>
              </a:rPr>
            </a:br>
            <a:r>
              <a:rPr lang="ru-RU" sz="4000" b="1" dirty="0" smtClean="0">
                <a:solidFill>
                  <a:srgbClr val="FFC000"/>
                </a:solidFill>
                <a:latin typeface="Corbel" pitchFamily="34" charset="0"/>
              </a:rPr>
              <a:t>неправильного воспитания</a:t>
            </a:r>
            <a:endParaRPr lang="ru-RU" sz="4000" b="1" dirty="0">
              <a:solidFill>
                <a:srgbClr val="FFC000"/>
              </a:solidFill>
              <a:latin typeface="Corbe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457200" y="285728"/>
            <a:ext cx="8229600" cy="1428760"/>
          </a:xfrm>
        </p:spPr>
        <p:txBody>
          <a:bodyPr>
            <a:normAutofit fontScale="90000"/>
          </a:bodyPr>
          <a:lstStyle/>
          <a:p>
            <a:pPr algn="ctr"/>
            <a:r>
              <a:rPr lang="ru-RU" sz="4400" dirty="0">
                <a:latin typeface="Corbel" pitchFamily="34" charset="0"/>
              </a:rPr>
              <a:t>Типичные детские реакции нарушения поведения</a:t>
            </a:r>
            <a:r>
              <a:rPr lang="ru-RU" sz="4000" dirty="0">
                <a:latin typeface="Corbel" pitchFamily="34" charset="0"/>
              </a:rPr>
              <a:t/>
            </a:r>
            <a:br>
              <a:rPr lang="ru-RU" sz="4000" dirty="0">
                <a:latin typeface="Corbel" pitchFamily="34" charset="0"/>
              </a:rPr>
            </a:br>
            <a:endParaRPr lang="ru-RU" sz="4000" dirty="0">
              <a:latin typeface="Corbel" pitchFamily="34" charset="0"/>
            </a:endParaRPr>
          </a:p>
        </p:txBody>
      </p:sp>
      <p:sp>
        <p:nvSpPr>
          <p:cNvPr id="168963" name="Rectangle 3"/>
          <p:cNvSpPr>
            <a:spLocks noGrp="1" noChangeArrowheads="1"/>
          </p:cNvSpPr>
          <p:nvPr>
            <p:ph type="body" idx="1"/>
          </p:nvPr>
        </p:nvSpPr>
        <p:spPr>
          <a:xfrm>
            <a:off x="214282" y="1500174"/>
            <a:ext cx="8715436" cy="5357825"/>
          </a:xfrm>
        </p:spPr>
        <p:txBody>
          <a:bodyPr>
            <a:normAutofit fontScale="92500" lnSpcReduction="10000"/>
          </a:bodyPr>
          <a:lstStyle/>
          <a:p>
            <a:pPr>
              <a:lnSpc>
                <a:spcPct val="80000"/>
              </a:lnSpc>
            </a:pPr>
            <a:r>
              <a:rPr lang="ru-RU" sz="2400" b="1" dirty="0" smtClean="0">
                <a:latin typeface="Corbel" pitchFamily="34" charset="0"/>
              </a:rPr>
              <a:t>Реакция </a:t>
            </a:r>
            <a:r>
              <a:rPr lang="ru-RU" sz="2400" b="1" dirty="0">
                <a:latin typeface="Corbel" pitchFamily="34" charset="0"/>
              </a:rPr>
              <a:t>отказа </a:t>
            </a:r>
            <a:r>
              <a:rPr lang="ru-RU" sz="2400" dirty="0">
                <a:latin typeface="Corbel" pitchFamily="34" charset="0"/>
              </a:rPr>
              <a:t>(от игр, пищи, от контакта) возникает в ответ на резкое изменение привычного образа </a:t>
            </a:r>
            <a:r>
              <a:rPr lang="ru-RU" sz="2400" dirty="0" smtClean="0">
                <a:latin typeface="Corbel" pitchFamily="34" charset="0"/>
              </a:rPr>
              <a:t>жизни (например</a:t>
            </a:r>
            <a:r>
              <a:rPr lang="ru-RU" sz="2400" dirty="0">
                <a:latin typeface="Corbel" pitchFamily="34" charset="0"/>
              </a:rPr>
              <a:t>, когда «домашний ребенок» начинает посещать детсад, когда семья лишается кого-то из </a:t>
            </a:r>
            <a:r>
              <a:rPr lang="ru-RU" sz="2400" dirty="0" smtClean="0">
                <a:latin typeface="Corbel" pitchFamily="34" charset="0"/>
              </a:rPr>
              <a:t>близких </a:t>
            </a:r>
            <a:r>
              <a:rPr lang="ru-RU" sz="2400" dirty="0">
                <a:latin typeface="Corbel" pitchFamily="34" charset="0"/>
              </a:rPr>
              <a:t>и т. п</a:t>
            </a:r>
            <a:r>
              <a:rPr lang="ru-RU" sz="2400" dirty="0" smtClean="0">
                <a:latin typeface="Corbel" pitchFamily="34" charset="0"/>
              </a:rPr>
              <a:t>.)</a:t>
            </a:r>
            <a:endParaRPr lang="ru-RU" sz="2400" dirty="0">
              <a:latin typeface="Corbel" pitchFamily="34" charset="0"/>
            </a:endParaRPr>
          </a:p>
          <a:p>
            <a:pPr>
              <a:lnSpc>
                <a:spcPct val="80000"/>
              </a:lnSpc>
            </a:pPr>
            <a:endParaRPr lang="ru-RU" sz="2400" b="1" dirty="0">
              <a:latin typeface="Corbel" pitchFamily="34" charset="0"/>
            </a:endParaRPr>
          </a:p>
          <a:p>
            <a:pPr>
              <a:lnSpc>
                <a:spcPct val="80000"/>
              </a:lnSpc>
            </a:pPr>
            <a:r>
              <a:rPr lang="ru-RU" sz="2400" b="1" dirty="0">
                <a:latin typeface="Corbel" pitchFamily="34" charset="0"/>
              </a:rPr>
              <a:t>Реакция оппозиции</a:t>
            </a:r>
            <a:r>
              <a:rPr lang="ru-RU" sz="2400" dirty="0">
                <a:latin typeface="Corbel" pitchFamily="34" charset="0"/>
              </a:rPr>
              <a:t> проявляется в том, что ребенок </a:t>
            </a:r>
            <a:r>
              <a:rPr lang="ru-RU" sz="2400" dirty="0" smtClean="0">
                <a:latin typeface="Corbel" pitchFamily="34" charset="0"/>
              </a:rPr>
              <a:t>противодействует </a:t>
            </a:r>
            <a:r>
              <a:rPr lang="ru-RU" sz="2400" dirty="0">
                <a:latin typeface="Corbel" pitchFamily="34" charset="0"/>
              </a:rPr>
              <a:t>попыткам заставить его заниматься нелюбимым делом (убегает из дома, со школьных занятий и т. п.).</a:t>
            </a:r>
          </a:p>
          <a:p>
            <a:pPr>
              <a:lnSpc>
                <a:spcPct val="80000"/>
              </a:lnSpc>
              <a:buFont typeface="Wingdings" pitchFamily="2" charset="2"/>
              <a:buNone/>
            </a:pPr>
            <a:endParaRPr lang="ru-RU" sz="2400" b="1" dirty="0">
              <a:latin typeface="Corbel" pitchFamily="34" charset="0"/>
            </a:endParaRPr>
          </a:p>
          <a:p>
            <a:pPr>
              <a:lnSpc>
                <a:spcPct val="80000"/>
              </a:lnSpc>
            </a:pPr>
            <a:r>
              <a:rPr lang="ru-RU" sz="2400" b="1" dirty="0">
                <a:latin typeface="Corbel" pitchFamily="34" charset="0"/>
              </a:rPr>
              <a:t>Реакция непомерного подражания</a:t>
            </a:r>
            <a:r>
              <a:rPr lang="ru-RU" sz="2400" dirty="0">
                <a:latin typeface="Corbel" pitchFamily="34" charset="0"/>
              </a:rPr>
              <a:t> кому-либо (реальному человеку, персонажу кинофильма, книги) проявляется в копировании одежды, манеры, речи, суждений, поступков. И беда,</a:t>
            </a:r>
            <a:r>
              <a:rPr lang="en-US" sz="2400" dirty="0">
                <a:latin typeface="Corbel" pitchFamily="34" charset="0"/>
              </a:rPr>
              <a:t> </a:t>
            </a:r>
            <a:r>
              <a:rPr lang="ru-RU" sz="2400" dirty="0">
                <a:latin typeface="Corbel" pitchFamily="34" charset="0"/>
              </a:rPr>
              <a:t>если кумиром оказывается отрицательный субъект.</a:t>
            </a:r>
            <a:endParaRPr lang="ru-RU" sz="2400" b="1" dirty="0">
              <a:latin typeface="Corbel" pitchFamily="34" charset="0"/>
            </a:endParaRPr>
          </a:p>
          <a:p>
            <a:pPr>
              <a:lnSpc>
                <a:spcPct val="80000"/>
              </a:lnSpc>
            </a:pPr>
            <a:endParaRPr lang="ru-RU" sz="2400" b="1" dirty="0">
              <a:latin typeface="Corbel" pitchFamily="34" charset="0"/>
            </a:endParaRPr>
          </a:p>
          <a:p>
            <a:pPr>
              <a:lnSpc>
                <a:spcPct val="80000"/>
              </a:lnSpc>
            </a:pPr>
            <a:r>
              <a:rPr lang="ru-RU" sz="2400" b="1" dirty="0">
                <a:latin typeface="Corbel" pitchFamily="34" charset="0"/>
              </a:rPr>
              <a:t>Реакция компенсации</a:t>
            </a:r>
            <a:r>
              <a:rPr lang="ru-RU" sz="2400" dirty="0">
                <a:latin typeface="Corbel" pitchFamily="34" charset="0"/>
              </a:rPr>
              <a:t> проявляется в том, что ребенок всеми силами пытается затушевать или устранить какие-либо свои слабости. Так, неудачи в учебе восполняются достижениями в спорте, а учеба под объективным предлогом «занятости» отодвигается на задний план. Или физически слабый мальчик, стремясь не уступить более крепким сверстникам, с поразительным упорством занимается боксом, чтобы доказать свою храбрость, ныряет с высокого моста в реку.</a:t>
            </a:r>
          </a:p>
          <a:p>
            <a:pPr>
              <a:lnSpc>
                <a:spcPct val="80000"/>
              </a:lnSpc>
            </a:pPr>
            <a:endParaRPr lang="ru-RU" sz="2400" dirty="0">
              <a:latin typeface="Times New Roman" pitchFamily="18" charset="0"/>
            </a:endParaRPr>
          </a:p>
          <a:p>
            <a:pPr>
              <a:lnSpc>
                <a:spcPct val="80000"/>
              </a:lnSpc>
            </a:pPr>
            <a:endParaRPr lang="ru-RU"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455613" y="1219200"/>
            <a:ext cx="8226425" cy="4953000"/>
          </a:xfrm>
        </p:spPr>
        <p:txBody>
          <a:bodyPr>
            <a:normAutofit/>
          </a:bodyPr>
          <a:lstStyle/>
          <a:p>
            <a:pPr algn="ctr"/>
            <a:r>
              <a:rPr lang="ru-RU" sz="4800" b="1" i="1" dirty="0">
                <a:solidFill>
                  <a:srgbClr val="FFC000"/>
                </a:solidFill>
              </a:rPr>
              <a:t>Нарушение детско-родительских </a:t>
            </a:r>
            <a:r>
              <a:rPr lang="ru-RU" sz="4800" b="1" i="1" dirty="0" smtClean="0">
                <a:solidFill>
                  <a:srgbClr val="FFC000"/>
                </a:solidFill>
              </a:rPr>
              <a:t>отношений – фактор риска раннего знакомства с </a:t>
            </a:r>
            <a:r>
              <a:rPr lang="ru-RU" sz="4800" b="1" i="1" dirty="0" err="1" smtClean="0">
                <a:solidFill>
                  <a:srgbClr val="FFC000"/>
                </a:solidFill>
              </a:rPr>
              <a:t>наркогенными</a:t>
            </a:r>
            <a:r>
              <a:rPr lang="ru-RU" sz="4800" b="1" i="1" dirty="0" smtClean="0">
                <a:solidFill>
                  <a:srgbClr val="FFC000"/>
                </a:solidFill>
              </a:rPr>
              <a:t> веществами</a:t>
            </a:r>
            <a:endParaRPr lang="ru-RU" sz="4800"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ru-RU" b="1" i="1" dirty="0"/>
              <a:t>Родительские установки</a:t>
            </a:r>
          </a:p>
        </p:txBody>
      </p:sp>
      <p:sp>
        <p:nvSpPr>
          <p:cNvPr id="23555" name="Rectangle 3"/>
          <p:cNvSpPr>
            <a:spLocks noGrp="1" noChangeArrowheads="1"/>
          </p:cNvSpPr>
          <p:nvPr>
            <p:ph type="body" idx="1"/>
          </p:nvPr>
        </p:nvSpPr>
        <p:spPr/>
        <p:txBody>
          <a:bodyPr/>
          <a:lstStyle/>
          <a:p>
            <a:r>
              <a:rPr lang="ru-RU" sz="2800" b="1">
                <a:solidFill>
                  <a:schemeClr val="hlink"/>
                </a:solidFill>
              </a:rPr>
              <a:t>Нетребовательная</a:t>
            </a:r>
            <a:r>
              <a:rPr lang="ru-RU" sz="2800"/>
              <a:t>: родители хотят найти и сохранить для себя некую зону психологического комфорта </a:t>
            </a:r>
            <a:endParaRPr lang="ru-RU" sz="2800" i="1"/>
          </a:p>
          <a:p>
            <a:pPr>
              <a:buFont typeface="Wingdings" pitchFamily="2" charset="2"/>
              <a:buNone/>
            </a:pPr>
            <a:r>
              <a:rPr lang="ru-RU" sz="2800" i="1"/>
              <a:t>(«лишь бы не напрягаться, лишь бы было меньше проблем»)</a:t>
            </a:r>
            <a:r>
              <a:rPr lang="ru-RU" sz="2800"/>
              <a:t> </a:t>
            </a:r>
          </a:p>
          <a:p>
            <a:r>
              <a:rPr lang="ru-RU" sz="2800" b="1">
                <a:solidFill>
                  <a:schemeClr val="hlink"/>
                </a:solidFill>
              </a:rPr>
              <a:t>Требовательная</a:t>
            </a:r>
            <a:r>
              <a:rPr lang="ru-RU" sz="2800"/>
              <a:t>:  родители стремятся самоутвердиться перед окружающими людьми как хорошие папы и мамы </a:t>
            </a:r>
            <a:endParaRPr lang="ru-RU" sz="2800" i="1"/>
          </a:p>
          <a:p>
            <a:pPr>
              <a:buFont typeface="Wingdings" pitchFamily="2" charset="2"/>
              <a:buNone/>
            </a:pPr>
            <a:r>
              <a:rPr lang="ru-RU" sz="2800" i="1"/>
              <a:t>(«чтобы никто не мог меня упрекнуть…»)</a:t>
            </a:r>
            <a:r>
              <a:rPr lang="ru-RU" sz="280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Autofit/>
          </a:bodyPr>
          <a:lstStyle/>
          <a:p>
            <a:pPr algn="ctr"/>
            <a:r>
              <a:rPr lang="ru-RU" sz="4400" dirty="0"/>
              <a:t>Нетребовательная </a:t>
            </a:r>
            <a:r>
              <a:rPr lang="ru-RU" sz="4400" dirty="0" smtClean="0"/>
              <a:t/>
            </a:r>
            <a:br>
              <a:rPr lang="ru-RU" sz="4400" dirty="0" smtClean="0"/>
            </a:br>
            <a:r>
              <a:rPr lang="ru-RU" sz="4400" dirty="0" smtClean="0"/>
              <a:t>воспитательная </a:t>
            </a:r>
            <a:r>
              <a:rPr lang="ru-RU" sz="4400" dirty="0"/>
              <a:t>установка</a:t>
            </a:r>
          </a:p>
        </p:txBody>
      </p:sp>
      <p:sp>
        <p:nvSpPr>
          <p:cNvPr id="25603" name="Rectangle 3"/>
          <p:cNvSpPr>
            <a:spLocks noGrp="1" noChangeArrowheads="1"/>
          </p:cNvSpPr>
          <p:nvPr>
            <p:ph type="body" idx="1"/>
          </p:nvPr>
        </p:nvSpPr>
        <p:spPr>
          <a:xfrm>
            <a:off x="455613" y="1598613"/>
            <a:ext cx="8226425" cy="4878387"/>
          </a:xfrm>
        </p:spPr>
        <p:txBody>
          <a:bodyPr/>
          <a:lstStyle/>
          <a:p>
            <a:pPr>
              <a:lnSpc>
                <a:spcPct val="90000"/>
              </a:lnSpc>
              <a:buFont typeface="Wingdings" pitchFamily="2" charset="2"/>
              <a:buNone/>
            </a:pPr>
            <a:r>
              <a:rPr lang="ru-RU" sz="2800" dirty="0"/>
              <a:t>Воспитание ребенка воспринимается родителями как обуза, воздействие которой они хотели бы ограничить или вообще свести к нулю. Ребенок себя ощущает неким диким растением, которое растет само по себе («бурьян в канаве</a:t>
            </a:r>
            <a:r>
              <a:rPr lang="ru-RU" sz="2800" dirty="0" smtClean="0"/>
              <a:t>»).</a:t>
            </a:r>
          </a:p>
          <a:p>
            <a:pPr>
              <a:lnSpc>
                <a:spcPct val="90000"/>
              </a:lnSpc>
              <a:buFont typeface="Wingdings" pitchFamily="2" charset="2"/>
              <a:buNone/>
            </a:pPr>
            <a:endParaRPr lang="ru-RU" sz="2800" dirty="0"/>
          </a:p>
          <a:p>
            <a:pPr>
              <a:lnSpc>
                <a:spcPct val="90000"/>
              </a:lnSpc>
              <a:buFont typeface="Wingdings" pitchFamily="2" charset="2"/>
              <a:buNone/>
            </a:pPr>
            <a:r>
              <a:rPr lang="ru-RU" sz="2800" dirty="0"/>
              <a:t> </a:t>
            </a:r>
            <a:r>
              <a:rPr lang="ru-RU" sz="2400" b="1" i="1" dirty="0"/>
              <a:t>Бытовые заботы, совершаемые автоматически, не могут напитать и развить душу ребенка, тем более в тех случаях, когда ребенок рождается ослабленным и нуждается в дополнительной помощи и коррекции своего физического или психического состояния.</a:t>
            </a:r>
            <a:r>
              <a:rPr lang="ru-RU" sz="2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Autofit/>
          </a:bodyPr>
          <a:lstStyle/>
          <a:p>
            <a:pPr algn="ctr"/>
            <a:r>
              <a:rPr lang="ru-RU" sz="4400" dirty="0"/>
              <a:t>Требовательная </a:t>
            </a:r>
            <a:r>
              <a:rPr lang="ru-RU" sz="4400" dirty="0" smtClean="0"/>
              <a:t/>
            </a:r>
            <a:br>
              <a:rPr lang="ru-RU" sz="4400" dirty="0" smtClean="0"/>
            </a:br>
            <a:r>
              <a:rPr lang="ru-RU" sz="4400" dirty="0" smtClean="0"/>
              <a:t>воспитательная </a:t>
            </a:r>
            <a:r>
              <a:rPr lang="ru-RU" sz="4400" dirty="0"/>
              <a:t>установка</a:t>
            </a:r>
          </a:p>
        </p:txBody>
      </p:sp>
      <p:sp>
        <p:nvSpPr>
          <p:cNvPr id="27651" name="Rectangle 3"/>
          <p:cNvSpPr>
            <a:spLocks noGrp="1" noChangeArrowheads="1"/>
          </p:cNvSpPr>
          <p:nvPr>
            <p:ph type="body" idx="1"/>
          </p:nvPr>
        </p:nvSpPr>
        <p:spPr>
          <a:xfrm>
            <a:off x="455613" y="1598613"/>
            <a:ext cx="8226425" cy="4954587"/>
          </a:xfrm>
        </p:spPr>
        <p:txBody>
          <a:bodyPr/>
          <a:lstStyle/>
          <a:p>
            <a:pPr>
              <a:lnSpc>
                <a:spcPct val="90000"/>
              </a:lnSpc>
              <a:buFont typeface="Wingdings" pitchFamily="2" charset="2"/>
              <a:buNone/>
            </a:pPr>
            <a:r>
              <a:rPr lang="ru-RU" sz="2800" dirty="0"/>
              <a:t>Родители берутся за воспитание своих детей с ощущением </a:t>
            </a:r>
            <a:r>
              <a:rPr lang="ru-RU" sz="2800" dirty="0" err="1"/>
              <a:t>преисполненности</a:t>
            </a:r>
            <a:r>
              <a:rPr lang="ru-RU" sz="2800" dirty="0"/>
              <a:t> высоким и почетным долгом. Их воспитательная установка жестко консервативна. Ребенок ощущает себя средством достижения пусть высоких, но все же внешних для его жизни целей. </a:t>
            </a:r>
            <a:endParaRPr lang="ru-RU" sz="2800" dirty="0" smtClean="0"/>
          </a:p>
          <a:p>
            <a:pPr>
              <a:lnSpc>
                <a:spcPct val="90000"/>
              </a:lnSpc>
              <a:buFont typeface="Wingdings" pitchFamily="2" charset="2"/>
              <a:buNone/>
            </a:pPr>
            <a:endParaRPr lang="ru-RU" sz="2800" dirty="0"/>
          </a:p>
          <a:p>
            <a:pPr>
              <a:lnSpc>
                <a:spcPct val="90000"/>
              </a:lnSpc>
              <a:buFont typeface="Wingdings" pitchFamily="2" charset="2"/>
              <a:buNone/>
            </a:pPr>
            <a:r>
              <a:rPr lang="ru-RU" sz="2400" b="1" i="1" dirty="0"/>
              <a:t>Общение с детьми при этом все время идет с позиции «ты должен». Этот фактор строго обязывает ребенка и является для его психики мощной разрушительной силой, которой дети очень часто активно противостоят в подростковом возрасте.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210</TotalTime>
  <Words>3000</Words>
  <Application>Microsoft Office PowerPoint</Application>
  <PresentationFormat>Экран (4:3)</PresentationFormat>
  <Paragraphs>111</Paragraphs>
  <Slides>22</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Модульная</vt:lpstr>
      <vt:lpstr>Презентация PowerPoint</vt:lpstr>
      <vt:lpstr>Стили семейного воспитания</vt:lpstr>
      <vt:lpstr>Типология  неправильного воспитания </vt:lpstr>
      <vt:lpstr>Презентация PowerPoint</vt:lpstr>
      <vt:lpstr>Типичные детские реакции нарушения поведения </vt:lpstr>
      <vt:lpstr>Нарушение детско-родительских отношений – фактор риска раннего знакомства с наркогенными веществами</vt:lpstr>
      <vt:lpstr>Родительские установки</vt:lpstr>
      <vt:lpstr>Нетребовательная  воспитательная установка</vt:lpstr>
      <vt:lpstr>Требовательная  воспитательная установка</vt:lpstr>
      <vt:lpstr>Следствие </vt:lpstr>
      <vt:lpstr>Стили семейного воспитания Нетребовательная установка</vt:lpstr>
      <vt:lpstr>Нетребовательная установка</vt:lpstr>
      <vt:lpstr>Нетребовательная установка</vt:lpstr>
      <vt:lpstr>Нетребовательная установка</vt:lpstr>
      <vt:lpstr>Требовательная установка</vt:lpstr>
      <vt:lpstr>Требовательная установка</vt:lpstr>
      <vt:lpstr>Требовательная установка</vt:lpstr>
      <vt:lpstr>Требовательная установка</vt:lpstr>
      <vt:lpstr>Дружеская установка</vt:lpstr>
      <vt:lpstr>Дружеская установка</vt:lpstr>
      <vt:lpstr>Дружеская установка</vt:lpstr>
      <vt:lpstr>Дружеская установка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головной</cp:lastModifiedBy>
  <cp:revision>16</cp:revision>
  <dcterms:modified xsi:type="dcterms:W3CDTF">2014-03-26T04:10:38Z</dcterms:modified>
</cp:coreProperties>
</file>