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72" r:id="rId2"/>
  </p:sldMasterIdLst>
  <p:notesMasterIdLst>
    <p:notesMasterId r:id="rId11"/>
  </p:notesMasterIdLst>
  <p:sldIdLst>
    <p:sldId id="257" r:id="rId3"/>
    <p:sldId id="263" r:id="rId4"/>
    <p:sldId id="275" r:id="rId5"/>
    <p:sldId id="276" r:id="rId6"/>
    <p:sldId id="277" r:id="rId7"/>
    <p:sldId id="278" r:id="rId8"/>
    <p:sldId id="279" r:id="rId9"/>
    <p:sldId id="281" r:id="rId1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60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F7415-2EB8-4E23-84DE-17632A4CFFC1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438F44-AB12-4766-8053-8C450B20464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53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2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0" name="Rectangle 114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1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7" name="Rectangle 84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8" name="Rectangle 85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113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4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5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80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1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2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6" name="Freeform 44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7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50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51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Hexagon 52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" name="Hexagon 53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Hexagon 54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" name="Hexagon 55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Hexagon 56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Freeform 57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7" name="Hexagon 58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Hexagon 60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" name="Hexagon 61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1" name="Hexagon 62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" name="Hexagon 63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Hexagon 64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Hexagon 65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Hexagon 66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6" name="Freeform 67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7" name="Freeform 68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3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4" name="Rectangle 46"/>
          <p:cNvSpPr/>
          <p:nvPr/>
        </p:nvSpPr>
        <p:spPr>
          <a:xfrm>
            <a:off x="4649788" y="-22225"/>
            <a:ext cx="3505200" cy="23129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Rectangle 49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Rectangle 88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7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688" y="1516063"/>
            <a:ext cx="2133600" cy="752475"/>
          </a:xfrm>
        </p:spPr>
        <p:txBody>
          <a:bodyPr anchor="b"/>
          <a:lstStyle>
            <a:lvl1pPr algn="l">
              <a:defRPr sz="2400"/>
            </a:lvl1pPr>
          </a:lstStyle>
          <a:p>
            <a:pPr>
              <a:defRPr/>
            </a:pPr>
            <a:fld id="{E4836930-B423-4D5E-A9CC-DA7B74B5DB2A}" type="datetimeFigureOut">
              <a:rPr lang="ru-RU"/>
              <a:pPr>
                <a:defRPr/>
              </a:pPr>
              <a:t>28.08.2018</a:t>
            </a:fld>
            <a:endParaRPr lang="ru-RU"/>
          </a:p>
        </p:txBody>
      </p:sp>
      <p:sp>
        <p:nvSpPr>
          <p:cNvPr id="4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838" y="5719763"/>
            <a:ext cx="283051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94C600"/>
              </a:solidFill>
            </a:endParaRPr>
          </a:p>
        </p:txBody>
      </p:sp>
      <p:sp>
        <p:nvSpPr>
          <p:cNvPr id="4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788" y="5719763"/>
            <a:ext cx="642937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F7F0D262-E19B-4139-B360-677A2BB82666}" type="slidenum">
              <a:rPr lang="ru-RU">
                <a:solidFill>
                  <a:srgbClr val="94C6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5858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95194-7271-4F8F-8B8A-A1E0832571AB}" type="datetimeFigureOut">
              <a:rPr lang="ru-RU"/>
              <a:pPr>
                <a:defRPr/>
              </a:pPr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E3BE7-2EB0-442F-A51D-29ED140183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27453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4D62B2-B5DF-4529-BE44-7D82DCCB3607}" type="datetimeFigureOut">
              <a:rPr lang="ru-RU"/>
              <a:pPr>
                <a:defRPr/>
              </a:pPr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BE165-EDEE-4CFA-A126-E9E9AFFB9C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521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53DE27-A23F-4B99-816A-F6771994A43D}" type="datetimeFigureOut">
              <a:rPr lang="ru-RU"/>
              <a:pPr>
                <a:defRPr/>
              </a:pPr>
              <a:t>28.08.2018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4C600"/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FE4DF-E9A4-4C91-9C4C-6671C1EAE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1440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9E0396-9DC7-4745-8DB8-FF96A64A42AF}" type="datetimeFigureOut">
              <a:rPr lang="ru-RU"/>
              <a:pPr>
                <a:defRPr/>
              </a:pPr>
              <a:t>28.08.2018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4C600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30D6B7-DD28-44FD-BD6E-3FF506DC0E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523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D9CC0-FFCA-4644-BAA6-3A6EF478BED8}" type="datetimeFigureOut">
              <a:rPr lang="ru-RU"/>
              <a:pPr>
                <a:defRPr/>
              </a:pPr>
              <a:t>28.08.2018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4C600"/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ACBA1-97E6-4601-A21B-A30C014BED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7563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13BD29-3A3C-4A35-91A0-BC59BEE7C8CC}" type="datetimeFigureOut">
              <a:rPr lang="ru-RU"/>
              <a:pPr>
                <a:defRPr/>
              </a:pPr>
              <a:t>28.08.2018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4C600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0821D-9263-46B5-B94D-E543613FAE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31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3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0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81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82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77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78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79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74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75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76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46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47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48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49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50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Hexagon 51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Hexagon 52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" name="Hexagon 53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Hexagon 54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Hexagon 55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7" name="Freeform 58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8" name="Hexagon 59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Hexagon 61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" name="Hexagon 62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1" name="Hexagon 63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" name="Hexagon 64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Hexagon 65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Hexagon 66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Hexagon 67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6" name="Hexagon 68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7" name="Freeform 69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8" name="Freeform 70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45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Rectangle 56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Rectangle 57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60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FB0B1-8B58-41DB-9F31-944CCCCD1A02}" type="datetimeFigureOut">
              <a:rPr lang="ru-RU"/>
              <a:pPr>
                <a:defRPr/>
              </a:pPr>
              <a:t>28.08.2018</a:t>
            </a:fld>
            <a:endParaRPr lang="ru-RU"/>
          </a:p>
        </p:txBody>
      </p:sp>
      <p:sp>
        <p:nvSpPr>
          <p:cNvPr id="49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36DBD-07E3-4E74-A81F-F7411455AE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0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4C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069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-382588" y="0"/>
            <a:ext cx="9932988" cy="6858000"/>
            <a:chOff x="-382404" y="0"/>
            <a:chExt cx="9932332" cy="6858000"/>
          </a:xfrm>
        </p:grpSpPr>
        <p:grpSp>
          <p:nvGrpSpPr>
            <p:cNvPr id="6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29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41" name="Rectangle 86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2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3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0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38" name="Rectangle 83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9" name="Rectangle 84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40" name="Rectangle 85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35" name="Rectangle 80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6" name="Rectangle 81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37" name="Rectangle 82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32" name="Rectangle 77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Rectangle 78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34" name="Rectangle 79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7" name="Freeform 45"/>
            <p:cNvSpPr/>
            <p:nvPr/>
          </p:nvSpPr>
          <p:spPr>
            <a:xfrm>
              <a:off x="-12540" y="5035550"/>
              <a:ext cx="9144984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46"/>
            <p:cNvSpPr/>
            <p:nvPr/>
          </p:nvSpPr>
          <p:spPr>
            <a:xfrm>
              <a:off x="-12540" y="3467100"/>
              <a:ext cx="9144984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47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48"/>
            <p:cNvSpPr/>
            <p:nvPr/>
          </p:nvSpPr>
          <p:spPr>
            <a:xfrm>
              <a:off x="-12540" y="5284788"/>
              <a:ext cx="9144984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49"/>
            <p:cNvSpPr/>
            <p:nvPr/>
          </p:nvSpPr>
          <p:spPr>
            <a:xfrm>
              <a:off x="2136793" y="5132388"/>
              <a:ext cx="6982952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Hexagon 50"/>
            <p:cNvSpPr/>
            <p:nvPr/>
          </p:nvSpPr>
          <p:spPr>
            <a:xfrm rot="1800000">
              <a:off x="2995574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3" name="Hexagon 51"/>
            <p:cNvSpPr/>
            <p:nvPr/>
          </p:nvSpPr>
          <p:spPr>
            <a:xfrm rot="1800000">
              <a:off x="3719426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4" name="Hexagon 59"/>
            <p:cNvSpPr/>
            <p:nvPr/>
          </p:nvSpPr>
          <p:spPr>
            <a:xfrm rot="1800000">
              <a:off x="3728950" y="159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5" name="Hexagon 60"/>
            <p:cNvSpPr/>
            <p:nvPr/>
          </p:nvSpPr>
          <p:spPr>
            <a:xfrm rot="1800000">
              <a:off x="2976525" y="32543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6" name="Hexagon 61"/>
            <p:cNvSpPr/>
            <p:nvPr/>
          </p:nvSpPr>
          <p:spPr>
            <a:xfrm rot="1800000">
              <a:off x="4462327" y="53832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7" name="Freeform 62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8" name="Hexagon 63"/>
            <p:cNvSpPr/>
            <p:nvPr/>
          </p:nvSpPr>
          <p:spPr>
            <a:xfrm rot="1800000">
              <a:off x="23970" y="54022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9" name="Hexagon 64"/>
            <p:cNvSpPr/>
            <p:nvPr/>
          </p:nvSpPr>
          <p:spPr>
            <a:xfrm rot="1800000">
              <a:off x="52543" y="284956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0" name="Hexagon 65"/>
            <p:cNvSpPr/>
            <p:nvPr/>
          </p:nvSpPr>
          <p:spPr>
            <a:xfrm rot="1800000">
              <a:off x="776395" y="4125913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1" name="Hexagon 66"/>
            <p:cNvSpPr/>
            <p:nvPr/>
          </p:nvSpPr>
          <p:spPr>
            <a:xfrm rot="1800000">
              <a:off x="1509772" y="54117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" name="Hexagon 67"/>
            <p:cNvSpPr/>
            <p:nvPr/>
          </p:nvSpPr>
          <p:spPr>
            <a:xfrm rot="1800000">
              <a:off x="1528821" y="28590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3" name="Hexagon 68"/>
            <p:cNvSpPr/>
            <p:nvPr/>
          </p:nvSpPr>
          <p:spPr>
            <a:xfrm rot="1800000">
              <a:off x="795444" y="1563688"/>
              <a:ext cx="1601681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4" name="Hexagon 69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Hexagon 70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6" name="Hexagon 71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7" name="Freeform 72"/>
            <p:cNvSpPr/>
            <p:nvPr/>
          </p:nvSpPr>
          <p:spPr>
            <a:xfrm rot="1800000">
              <a:off x="8306998" y="4056063"/>
              <a:ext cx="124293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8" name="Freeform 73"/>
            <p:cNvSpPr/>
            <p:nvPr/>
          </p:nvSpPr>
          <p:spPr>
            <a:xfrm rot="1800000">
              <a:off x="8306998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44" name="Rectangle 93"/>
          <p:cNvSpPr/>
          <p:nvPr/>
        </p:nvSpPr>
        <p:spPr>
          <a:xfrm>
            <a:off x="4560888" y="-22225"/>
            <a:ext cx="3679825" cy="6272213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5" name="Rectangle 10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6" name="Rectangle 101"/>
          <p:cNvSpPr/>
          <p:nvPr/>
        </p:nvSpPr>
        <p:spPr>
          <a:xfrm>
            <a:off x="904875" y="601663"/>
            <a:ext cx="3562350" cy="564832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7" name="Rectangle 104"/>
          <p:cNvSpPr/>
          <p:nvPr/>
        </p:nvSpPr>
        <p:spPr>
          <a:xfrm>
            <a:off x="4651375" y="6088063"/>
            <a:ext cx="3505200" cy="825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6CF5F-9716-4EF8-807C-AB2522AD2714}" type="datetimeFigureOut">
              <a:rPr lang="ru-RU"/>
              <a:pPr>
                <a:defRPr/>
              </a:pPr>
              <a:t>28.08.2018</a:t>
            </a:fld>
            <a:endParaRPr lang="ru-RU"/>
          </a:p>
        </p:txBody>
      </p:sp>
      <p:sp>
        <p:nvSpPr>
          <p:cNvPr id="4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850" y="5724525"/>
            <a:ext cx="3492500" cy="365125"/>
          </a:xfrm>
        </p:spPr>
        <p:txBody>
          <a:bodyPr>
            <a:normAutofit/>
          </a:bodyPr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4C600"/>
              </a:solidFill>
            </a:endParaRPr>
          </a:p>
        </p:txBody>
      </p:sp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CFB932-D3D8-453A-85F0-BF36F2EAB4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0731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478FB-7D56-4C00-A0F1-A7317788E1B4}" type="datetimeFigureOut">
              <a:rPr lang="ru-RU"/>
              <a:pPr>
                <a:defRPr/>
              </a:pPr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D9183-D554-44DB-A716-305ABC750F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69232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6CB91-0B3F-4080-8C28-E7089D28AF68}" type="datetimeFigureOut">
              <a:rPr lang="ru-RU"/>
              <a:pPr>
                <a:defRPr/>
              </a:pPr>
              <a:t>28.08.2018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srgbClr val="94C6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FA626-B7E2-445F-ABA9-062A158242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9550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28.08.2018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2F35F"/>
            </a:gs>
            <a:gs pos="62000">
              <a:srgbClr val="92BE3F"/>
            </a:gs>
            <a:gs pos="100000">
              <a:srgbClr val="80A33D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41"/>
          <p:cNvGrpSpPr>
            <a:grpSpLocks/>
          </p:cNvGrpSpPr>
          <p:nvPr/>
        </p:nvGrpSpPr>
        <p:grpSpPr bwMode="auto">
          <a:xfrm>
            <a:off x="-304800" y="0"/>
            <a:ext cx="9932988" cy="6858000"/>
            <a:chOff x="-382404" y="0"/>
            <a:chExt cx="9932332" cy="6858000"/>
          </a:xfrm>
        </p:grpSpPr>
        <p:grpSp>
          <p:nvGrpSpPr>
            <p:cNvPr id="1035" name="Group 44"/>
            <p:cNvGrpSpPr>
              <a:grpSpLocks/>
            </p:cNvGrpSpPr>
            <p:nvPr/>
          </p:nvGrpSpPr>
          <p:grpSpPr bwMode="auto"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58" name="Group 4"/>
              <p:cNvGrpSpPr>
                <a:grpSpLocks/>
              </p:cNvGrpSpPr>
              <p:nvPr/>
            </p:nvGrpSpPr>
            <p:grpSpPr bwMode="auto"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99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159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744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59" name="Group 5"/>
              <p:cNvGrpSpPr>
                <a:grpSpLocks/>
              </p:cNvGrpSpPr>
              <p:nvPr/>
            </p:nvGrpSpPr>
            <p:grpSpPr bwMode="auto"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3836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-504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081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060" name="Group 9"/>
              <p:cNvGrpSpPr>
                <a:grpSpLocks/>
              </p:cNvGrpSpPr>
              <p:nvPr/>
            </p:nvGrpSpPr>
            <p:grpSpPr bwMode="auto"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785" y="0"/>
                  <a:ext cx="1600094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445" y="0"/>
                  <a:ext cx="45717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9030" y="0"/>
                  <a:ext cx="76195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09907" y="0"/>
                <a:ext cx="2819214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568" y="0"/>
                <a:ext cx="45717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153" y="0"/>
                <a:ext cx="76195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2540" y="5035550"/>
              <a:ext cx="9144983" cy="1174750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2540" y="3467100"/>
              <a:ext cx="9144983" cy="890588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653" y="5640388"/>
              <a:ext cx="3004940" cy="1211262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2540" y="5284788"/>
              <a:ext cx="9144983" cy="1477962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6793" y="5132388"/>
              <a:ext cx="6982951" cy="171926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5573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19425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8949" y="159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6524" y="32543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2326" y="53832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2113"/>
              <a:ext cx="1261980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3969" y="54022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542" y="284956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394" y="4125913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09771" y="54117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8820" y="28590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443" y="1563688"/>
              <a:ext cx="1601682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909" y="414496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810" y="54213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810" y="2868613"/>
              <a:ext cx="1600094" cy="1389062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997" y="4056063"/>
              <a:ext cx="1242931" cy="1387475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997" y="1511300"/>
              <a:ext cx="1241343" cy="1389063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375"/>
            <a:ext cx="8229600" cy="618648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560888" y="-22225"/>
            <a:ext cx="3679825" cy="700088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4649788" y="-22225"/>
            <a:ext cx="3505200" cy="6238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1042988" y="1027113"/>
            <a:ext cx="70246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42988" y="2324100"/>
            <a:ext cx="6777037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575" y="2238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DFAF6E-7379-48B0-AE73-9BBBEFEFE6E4}" type="datetimeFigureOut">
              <a:rPr 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28.08.2018</a:t>
            </a:fld>
            <a:endParaRPr lang="ru-RU">
              <a:latin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850" y="5851525"/>
            <a:ext cx="350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>
              <a:solidFill>
                <a:srgbClr val="94C600"/>
              </a:solidFill>
              <a:latin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788" y="223838"/>
            <a:ext cx="1331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C607C9-B90C-4D12-919A-059567A62EEC}" type="slidenum">
              <a:rPr lang="ru-RU"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995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accent1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395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325563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6000"/>
        <a:buFont typeface="Wingdings 2" pitchFamily="18" charset="2"/>
        <a:buChar char="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rylik.ru/uploads/posts/2011-01/1295440226_3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86"/>
          <a:stretch/>
        </p:blipFill>
        <p:spPr bwMode="auto">
          <a:xfrm flipH="1">
            <a:off x="0" y="0"/>
            <a:ext cx="9143998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87523" y="368484"/>
            <a:ext cx="8568952" cy="6336704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04664"/>
            <a:ext cx="8856475" cy="432048"/>
          </a:xfrm>
        </p:spPr>
        <p:txBody>
          <a:bodyPr>
            <a:noAutofit/>
          </a:bodyPr>
          <a:lstStyle/>
          <a:p>
            <a:r>
              <a:rPr lang="ru-RU" sz="1400" b="1" dirty="0">
                <a:solidFill>
                  <a:schemeClr val="tx1"/>
                </a:solidFill>
                <a:latin typeface="Cambria" panose="02040503050406030204" pitchFamily="18" charset="0"/>
              </a:rPr>
              <a:t>Муниципальное автономное образовательное учреждение </a:t>
            </a:r>
            <a:endParaRPr lang="ru-RU" sz="1400" b="1" dirty="0" smtClean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ru-RU" sz="1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средняя </a:t>
            </a:r>
            <a:r>
              <a:rPr lang="ru-RU" sz="1400" b="1" dirty="0">
                <a:solidFill>
                  <a:schemeClr val="tx1"/>
                </a:solidFill>
                <a:latin typeface="Cambria" panose="02040503050406030204" pitchFamily="18" charset="0"/>
              </a:rPr>
              <a:t>общеобразовательная школа № </a:t>
            </a:r>
            <a:r>
              <a:rPr lang="ru-RU" sz="1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147</a:t>
            </a:r>
          </a:p>
          <a:p>
            <a:r>
              <a:rPr lang="ru-RU" sz="1400" b="1" dirty="0">
                <a:solidFill>
                  <a:schemeClr val="tx1"/>
                </a:solidFill>
                <a:latin typeface="Cambria" panose="02040503050406030204" pitchFamily="18" charset="0"/>
              </a:rPr>
              <a:t>г</a:t>
            </a:r>
            <a:r>
              <a:rPr lang="ru-RU" sz="14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. Екатеринбург</a:t>
            </a:r>
            <a:endParaRPr lang="ru-RU" sz="1400" b="1" dirty="0">
              <a:solidFill>
                <a:schemeClr val="tx1"/>
              </a:solidFill>
              <a:latin typeface="Cambria" panose="020405030504060302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4815" y="2311801"/>
            <a:ext cx="8354368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400" b="1" spc="50" dirty="0">
                <a:ln w="3175"/>
                <a:latin typeface="Cambria" panose="02040503050406030204" pitchFamily="18" charset="0"/>
              </a:rPr>
              <a:t>«Использование кейс-технологии при работе </a:t>
            </a:r>
            <a:r>
              <a:rPr lang="ru-RU" sz="4400" b="1" spc="50" dirty="0" smtClean="0">
                <a:ln w="3175"/>
                <a:latin typeface="Cambria" panose="02040503050406030204" pitchFamily="18" charset="0"/>
              </a:rPr>
              <a:t>с родителями как </a:t>
            </a:r>
            <a:r>
              <a:rPr lang="ru-RU" sz="4400" b="1" spc="50" dirty="0">
                <a:ln w="3175"/>
                <a:latin typeface="Cambria" panose="02040503050406030204" pitchFamily="18" charset="0"/>
              </a:rPr>
              <a:t>форма интерактивного общения»</a:t>
            </a:r>
            <a:endParaRPr lang="ru-RU" sz="4400" b="1" spc="50" dirty="0">
              <a:ln w="3175"/>
              <a:latin typeface="Cambria" panose="02040503050406030204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5549972" y="5373216"/>
            <a:ext cx="4206604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2800" dirty="0" smtClean="0">
              <a:solidFill>
                <a:prstClr val="black"/>
              </a:solidFill>
              <a:latin typeface="Cambria" panose="02040503050406030204" pitchFamily="18" charset="0"/>
            </a:endParaRPr>
          </a:p>
        </p:txBody>
      </p:sp>
      <p:pic>
        <p:nvPicPr>
          <p:cNvPr id="8" name="Picture 3" descr="C:\Users\Админ\Desktop\эмблема ОО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972" y="317502"/>
            <a:ext cx="1618068" cy="2141560"/>
          </a:xfrm>
          <a:prstGeom prst="rect">
            <a:avLst/>
          </a:prstGeom>
          <a:ln>
            <a:solidFill>
              <a:schemeClr val="tx1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Админ\Desktop\эмблема ОО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332656"/>
            <a:ext cx="1618068" cy="2141560"/>
          </a:xfrm>
          <a:prstGeom prst="rect">
            <a:avLst/>
          </a:prstGeom>
          <a:ln>
            <a:solidFill>
              <a:schemeClr val="tx1"/>
            </a:solidFill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302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ylik.ru/uploads/posts/2011-01/1295440226_3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86"/>
          <a:stretch/>
        </p:blipFill>
        <p:spPr bwMode="auto">
          <a:xfrm flipH="1">
            <a:off x="0" y="-34458"/>
            <a:ext cx="9143998" cy="6858000"/>
          </a:xfrm>
          <a:prstGeom prst="rect">
            <a:avLst/>
          </a:prstGeom>
          <a:gradFill>
            <a:gsLst>
              <a:gs pos="0">
                <a:srgbClr val="00B0F0"/>
              </a:gs>
              <a:gs pos="62000">
                <a:srgbClr val="92BE3F"/>
              </a:gs>
              <a:gs pos="100000">
                <a:srgbClr val="80A33D"/>
              </a:gs>
            </a:gsLst>
            <a:lin ang="5400000" scaled="0"/>
          </a:gradFill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17531" y="752644"/>
            <a:ext cx="7689217" cy="5283795"/>
          </a:xfrm>
        </p:spPr>
        <p:txBody>
          <a:bodyPr/>
          <a:lstStyle/>
          <a:p>
            <a:pPr marL="69850" indent="0">
              <a:buNone/>
            </a:pPr>
            <a:r>
              <a:rPr lang="ru-RU" sz="3200" b="1" dirty="0" smtClean="0">
                <a:latin typeface="Segoe Print" panose="02000600000000000000" pitchFamily="2" charset="0"/>
              </a:rPr>
              <a:t>Кейс-технология</a:t>
            </a:r>
            <a:r>
              <a:rPr lang="ru-RU" sz="3200" dirty="0" smtClean="0">
                <a:latin typeface="Segoe Print" panose="02000600000000000000" pitchFamily="2" charset="0"/>
              </a:rPr>
              <a:t> – это синтез</a:t>
            </a:r>
          </a:p>
          <a:p>
            <a:pPr marL="69850" indent="0">
              <a:buNone/>
            </a:pPr>
            <a:r>
              <a:rPr lang="ru-RU" sz="3200" dirty="0" smtClean="0">
                <a:latin typeface="Segoe Print" panose="02000600000000000000" pitchFamily="2" charset="0"/>
              </a:rPr>
              <a:t> </a:t>
            </a:r>
          </a:p>
          <a:p>
            <a:pPr marL="69850" indent="0">
              <a:buNone/>
            </a:pPr>
            <a:endParaRPr lang="ru-RU" dirty="0">
              <a:latin typeface="Segoe Print" panose="02000600000000000000" pitchFamily="2" charset="0"/>
            </a:endParaRPr>
          </a:p>
          <a:p>
            <a:r>
              <a:rPr lang="ru-RU" sz="3200" dirty="0" smtClean="0">
                <a:latin typeface="Segoe Print" panose="02000600000000000000" pitchFamily="2" charset="0"/>
              </a:rPr>
              <a:t>проблемного обучения</a:t>
            </a:r>
          </a:p>
          <a:p>
            <a:r>
              <a:rPr lang="ru-RU" sz="3200" dirty="0" smtClean="0">
                <a:latin typeface="Segoe Print" panose="02000600000000000000" pitchFamily="2" charset="0"/>
              </a:rPr>
              <a:t> </a:t>
            </a:r>
            <a:r>
              <a:rPr lang="ru-RU" sz="3200" dirty="0">
                <a:latin typeface="Segoe Print" panose="02000600000000000000" pitchFamily="2" charset="0"/>
              </a:rPr>
              <a:t>информационно-коммуникативных </a:t>
            </a:r>
            <a:r>
              <a:rPr lang="ru-RU" sz="3200" dirty="0" smtClean="0">
                <a:latin typeface="Segoe Print" panose="02000600000000000000" pitchFamily="2" charset="0"/>
              </a:rPr>
              <a:t>технологий</a:t>
            </a:r>
          </a:p>
          <a:p>
            <a:r>
              <a:rPr lang="ru-RU" sz="3200" dirty="0" smtClean="0">
                <a:latin typeface="Segoe Print" panose="02000600000000000000" pitchFamily="2" charset="0"/>
              </a:rPr>
              <a:t>метода проектов</a:t>
            </a:r>
          </a:p>
          <a:p>
            <a:r>
              <a:rPr lang="ru-RU" sz="3200" dirty="0">
                <a:latin typeface="Segoe Print" panose="02000600000000000000" pitchFamily="2" charset="0"/>
              </a:rPr>
              <a:t>р</a:t>
            </a:r>
            <a:r>
              <a:rPr lang="ru-RU" sz="3200" dirty="0" smtClean="0">
                <a:latin typeface="Segoe Print" panose="02000600000000000000" pitchFamily="2" charset="0"/>
              </a:rPr>
              <a:t>олевых игр</a:t>
            </a:r>
          </a:p>
          <a:p>
            <a:r>
              <a:rPr lang="ru-RU" sz="3200" dirty="0" smtClean="0">
                <a:latin typeface="Segoe Print" panose="02000600000000000000" pitchFamily="2" charset="0"/>
              </a:rPr>
              <a:t>ситуативного анализа</a:t>
            </a:r>
            <a:endParaRPr lang="ru-RU" sz="3200" dirty="0">
              <a:latin typeface="Segoe Print" panose="02000600000000000000" pitchFamily="2" charset="0"/>
            </a:endParaRPr>
          </a:p>
        </p:txBody>
      </p:sp>
      <p:sp>
        <p:nvSpPr>
          <p:cNvPr id="12" name="Левая фигурная скобка 11"/>
          <p:cNvSpPr/>
          <p:nvPr/>
        </p:nvSpPr>
        <p:spPr>
          <a:xfrm>
            <a:off x="229430" y="2420888"/>
            <a:ext cx="811943" cy="3384376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85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164" descr="Описание: C:\Users\Админ\Desktop\НПК педагогов\Рисунок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16976"/>
            <a:ext cx="9168800" cy="7101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Группа 5"/>
          <p:cNvGrpSpPr>
            <a:grpSpLocks/>
          </p:cNvGrpSpPr>
          <p:nvPr/>
        </p:nvGrpSpPr>
        <p:grpSpPr bwMode="auto">
          <a:xfrm>
            <a:off x="-211959" y="483860"/>
            <a:ext cx="9592718" cy="3795795"/>
            <a:chOff x="1815853" y="-239234"/>
            <a:chExt cx="5830514" cy="1957302"/>
          </a:xfrm>
        </p:grpSpPr>
        <p:sp>
          <p:nvSpPr>
            <p:cNvPr id="17" name="Овал 16"/>
            <p:cNvSpPr/>
            <p:nvPr/>
          </p:nvSpPr>
          <p:spPr>
            <a:xfrm>
              <a:off x="1815853" y="465684"/>
              <a:ext cx="2077743" cy="1082762"/>
            </a:xfrm>
            <a:prstGeom prst="ellipse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b="1" dirty="0">
                <a:solidFill>
                  <a:schemeClr val="tx1"/>
                </a:solidFill>
                <a:latin typeface="Cambria" pitchFamily="18" charset="0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5099208" y="676950"/>
              <a:ext cx="2547159" cy="1041118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b="1" dirty="0">
                <a:solidFill>
                  <a:schemeClr val="tx1"/>
                </a:solidFill>
                <a:latin typeface="Cambria" pitchFamily="18" charset="0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3410566" y="-239234"/>
              <a:ext cx="2538482" cy="106788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ru-RU" sz="2400" b="1" dirty="0">
                <a:solidFill>
                  <a:schemeClr val="tx1"/>
                </a:solidFill>
                <a:latin typeface="Cambria" pitchFamily="18" charset="0"/>
              </a:endParaRPr>
            </a:p>
          </p:txBody>
        </p:sp>
      </p:grp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0381953"/>
              </p:ext>
            </p:extLst>
          </p:nvPr>
        </p:nvGraphicFramePr>
        <p:xfrm>
          <a:off x="464094" y="4913518"/>
          <a:ext cx="7776865" cy="1051560"/>
        </p:xfrm>
        <a:graphic>
          <a:graphicData uri="http://schemas.openxmlformats.org/drawingml/2006/table">
            <a:tbl>
              <a:tblPr firstRow="1" firstCol="1" bandRow="1"/>
              <a:tblGrid>
                <a:gridCol w="1122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64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11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6000" dirty="0"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33699" marR="33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6000" b="1" dirty="0" smtClean="0">
                          <a:solidFill>
                            <a:srgbClr val="C00000"/>
                          </a:solidFill>
                          <a:effectLst/>
                          <a:latin typeface="Segoe Print" panose="02000600000000000000" pitchFamily="2" charset="0"/>
                          <a:ea typeface="Calibri"/>
                          <a:cs typeface="Times New Roman"/>
                        </a:rPr>
                        <a:t>Кейсы </a:t>
                      </a:r>
                      <a:endParaRPr lang="ru-RU" sz="6000" b="1" dirty="0">
                        <a:solidFill>
                          <a:srgbClr val="C00000"/>
                        </a:solidFill>
                        <a:effectLst/>
                        <a:latin typeface="Segoe Print" panose="02000600000000000000" pitchFamily="2" charset="0"/>
                        <a:ea typeface="Calibri"/>
                        <a:cs typeface="Times New Roman"/>
                      </a:endParaRPr>
                    </a:p>
                  </a:txBody>
                  <a:tcPr marL="33699" marR="3369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-262833" y="2581381"/>
            <a:ext cx="332174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>
                <a:latin typeface="Segoe Print" panose="02000600000000000000" pitchFamily="2" charset="0"/>
                <a:ea typeface="Times New Roman" panose="02020603050405020304" pitchFamily="18" charset="0"/>
              </a:rPr>
              <a:t>обучающие </a:t>
            </a:r>
            <a:r>
              <a:rPr lang="ru-RU" sz="2400" dirty="0" smtClean="0">
                <a:latin typeface="Segoe Print" panose="02000600000000000000" pitchFamily="2" charset="0"/>
                <a:ea typeface="Times New Roman" panose="02020603050405020304" pitchFamily="18" charset="0"/>
              </a:rPr>
              <a:t>анализу</a:t>
            </a:r>
          </a:p>
          <a:p>
            <a:pPr algn="ctr"/>
            <a:r>
              <a:rPr lang="ru-RU" sz="2400" dirty="0" smtClean="0">
                <a:latin typeface="Segoe Print" panose="02000600000000000000" pitchFamily="2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Segoe Print" panose="02000600000000000000" pitchFamily="2" charset="0"/>
                <a:ea typeface="Times New Roman" panose="02020603050405020304" pitchFamily="18" charset="0"/>
              </a:rPr>
              <a:t>и оценке</a:t>
            </a:r>
            <a:endParaRPr lang="ru-RU" sz="2400" dirty="0">
              <a:latin typeface="Segoe Print" panose="02000600000000000000" pitchFamily="2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66527" y="109308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 smtClean="0">
                <a:latin typeface="Segoe Print" panose="02000600000000000000" pitchFamily="2" charset="0"/>
                <a:ea typeface="Times New Roman" panose="02020603050405020304" pitchFamily="18" charset="0"/>
              </a:rPr>
              <a:t>обучающие решению проблем и принятию решений</a:t>
            </a:r>
            <a:endParaRPr lang="ru-RU" sz="2400" dirty="0">
              <a:latin typeface="Segoe Print" panose="02000600000000000000" pitchFamily="2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75924" y="2814796"/>
            <a:ext cx="404630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400" dirty="0">
                <a:latin typeface="Segoe Print" panose="02000600000000000000" pitchFamily="2" charset="0"/>
                <a:ea typeface="Times New Roman" panose="02020603050405020304" pitchFamily="18" charset="0"/>
              </a:rPr>
              <a:t>и</a:t>
            </a:r>
            <a:r>
              <a:rPr lang="ru-RU" sz="2400" dirty="0" smtClean="0">
                <a:latin typeface="Segoe Print" panose="02000600000000000000" pitchFamily="2" charset="0"/>
                <a:ea typeface="Times New Roman" panose="02020603050405020304" pitchFamily="18" charset="0"/>
              </a:rPr>
              <a:t>ллюстрирующие</a:t>
            </a:r>
          </a:p>
          <a:p>
            <a:pPr algn="ctr"/>
            <a:r>
              <a:rPr lang="ru-RU" sz="2400" dirty="0" smtClean="0">
                <a:latin typeface="Segoe Print" panose="02000600000000000000" pitchFamily="2" charset="0"/>
                <a:ea typeface="Times New Roman" panose="02020603050405020304" pitchFamily="18" charset="0"/>
              </a:rPr>
              <a:t> </a:t>
            </a:r>
            <a:r>
              <a:rPr lang="ru-RU" sz="2400" dirty="0">
                <a:latin typeface="Segoe Print" panose="02000600000000000000" pitchFamily="2" charset="0"/>
                <a:ea typeface="Times New Roman" panose="02020603050405020304" pitchFamily="18" charset="0"/>
              </a:rPr>
              <a:t>проблему и ее решение</a:t>
            </a:r>
            <a:endParaRPr lang="ru-RU" sz="2400" dirty="0">
              <a:latin typeface="Segoe Print" panose="02000600000000000000" pitchFamily="2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 flipV="1">
            <a:off x="2267745" y="3789040"/>
            <a:ext cx="1150685" cy="1124473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stCxn id="10" idx="0"/>
          </p:cNvCxnSpPr>
          <p:nvPr/>
        </p:nvCxnSpPr>
        <p:spPr>
          <a:xfrm flipH="1" flipV="1">
            <a:off x="4174446" y="2554806"/>
            <a:ext cx="178080" cy="2358712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endCxn id="23" idx="4"/>
          </p:cNvCxnSpPr>
          <p:nvPr/>
        </p:nvCxnSpPr>
        <p:spPr>
          <a:xfrm flipV="1">
            <a:off x="5175924" y="4279655"/>
            <a:ext cx="2109464" cy="554181"/>
          </a:xfrm>
          <a:prstGeom prst="line">
            <a:avLst/>
          </a:prstGeom>
          <a:ln w="349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09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ylik.ru/uploads/posts/2011-01/1295440226_3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86"/>
          <a:stretch/>
        </p:blipFill>
        <p:spPr bwMode="auto">
          <a:xfrm flipH="1">
            <a:off x="-17124" y="16380"/>
            <a:ext cx="9143998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412776"/>
            <a:ext cx="8568952" cy="4680520"/>
          </a:xfrm>
        </p:spPr>
        <p:txBody>
          <a:bodyPr/>
          <a:lstStyle/>
          <a:p>
            <a:pPr lvl="0"/>
            <a:r>
              <a:rPr lang="ru-RU" u="sng" dirty="0" smtClean="0">
                <a:solidFill>
                  <a:schemeClr val="tx1"/>
                </a:solidFill>
                <a:latin typeface="Segoe Print" panose="02000600000000000000" pitchFamily="2" charset="0"/>
              </a:rPr>
              <a:t>Сюжетная </a:t>
            </a:r>
            <a:r>
              <a:rPr lang="ru-RU" u="sng" dirty="0">
                <a:solidFill>
                  <a:schemeClr val="tx1"/>
                </a:solidFill>
                <a:latin typeface="Segoe Print" panose="02000600000000000000" pitchFamily="2" charset="0"/>
              </a:rPr>
              <a:t>часть </a:t>
            </a:r>
            <a:r>
              <a:rPr lang="ru-RU" dirty="0">
                <a:solidFill>
                  <a:schemeClr val="tx1"/>
                </a:solidFill>
                <a:latin typeface="Segoe Print" panose="02000600000000000000" pitchFamily="2" charset="0"/>
              </a:rPr>
              <a:t>(совокупность действий, событий</a:t>
            </a:r>
            <a:r>
              <a:rPr lang="ru-RU" dirty="0" smtClean="0">
                <a:solidFill>
                  <a:schemeClr val="tx1"/>
                </a:solidFill>
                <a:latin typeface="Segoe Print" panose="02000600000000000000" pitchFamily="2" charset="0"/>
              </a:rPr>
              <a:t>);</a:t>
            </a:r>
          </a:p>
          <a:p>
            <a:pPr marL="69850" lvl="0" indent="0">
              <a:buNone/>
            </a:pPr>
            <a:endParaRPr lang="ru-RU" dirty="0">
              <a:solidFill>
                <a:schemeClr val="tx1"/>
              </a:solidFill>
              <a:latin typeface="Segoe Print" panose="02000600000000000000" pitchFamily="2" charset="0"/>
            </a:endParaRPr>
          </a:p>
          <a:p>
            <a:pPr lvl="0"/>
            <a:r>
              <a:rPr lang="ru-RU" u="sng" dirty="0" smtClean="0">
                <a:solidFill>
                  <a:schemeClr val="tx1"/>
                </a:solidFill>
                <a:latin typeface="Segoe Print" panose="02000600000000000000" pitchFamily="2" charset="0"/>
              </a:rPr>
              <a:t>Информационная </a:t>
            </a:r>
            <a:r>
              <a:rPr lang="ru-RU" u="sng" dirty="0">
                <a:solidFill>
                  <a:schemeClr val="tx1"/>
                </a:solidFill>
                <a:latin typeface="Segoe Print" panose="02000600000000000000" pitchFamily="2" charset="0"/>
              </a:rPr>
              <a:t>часть </a:t>
            </a:r>
            <a:r>
              <a:rPr lang="ru-RU" dirty="0">
                <a:solidFill>
                  <a:schemeClr val="tx1"/>
                </a:solidFill>
                <a:latin typeface="Segoe Print" panose="02000600000000000000" pitchFamily="2" charset="0"/>
              </a:rPr>
              <a:t>(вспомогательная информация, необходимая для анализа ситуации: научные, методические, статистические, нормативные материалы для решения кейса</a:t>
            </a:r>
            <a:r>
              <a:rPr lang="ru-RU" dirty="0" smtClean="0">
                <a:solidFill>
                  <a:schemeClr val="tx1"/>
                </a:solidFill>
                <a:latin typeface="Segoe Print" panose="02000600000000000000" pitchFamily="2" charset="0"/>
              </a:rPr>
              <a:t>);</a:t>
            </a:r>
          </a:p>
          <a:p>
            <a:pPr marL="69850" lvl="0" indent="0">
              <a:buNone/>
            </a:pPr>
            <a:endParaRPr lang="ru-RU" dirty="0">
              <a:solidFill>
                <a:schemeClr val="tx1"/>
              </a:solidFill>
              <a:latin typeface="Segoe Print" panose="02000600000000000000" pitchFamily="2" charset="0"/>
            </a:endParaRPr>
          </a:p>
          <a:p>
            <a:pPr lvl="0"/>
            <a:r>
              <a:rPr lang="ru-RU" u="sng" dirty="0" smtClean="0">
                <a:solidFill>
                  <a:schemeClr val="tx1"/>
                </a:solidFill>
                <a:latin typeface="Segoe Print" panose="02000600000000000000" pitchFamily="2" charset="0"/>
              </a:rPr>
              <a:t>Методическая </a:t>
            </a:r>
            <a:r>
              <a:rPr lang="ru-RU" u="sng" dirty="0">
                <a:solidFill>
                  <a:schemeClr val="tx1"/>
                </a:solidFill>
                <a:latin typeface="Segoe Print" panose="02000600000000000000" pitchFamily="2" charset="0"/>
              </a:rPr>
              <a:t>часть </a:t>
            </a:r>
            <a:r>
              <a:rPr lang="ru-RU" dirty="0">
                <a:solidFill>
                  <a:schemeClr val="tx1"/>
                </a:solidFill>
                <a:latin typeface="Segoe Print" panose="02000600000000000000" pitchFamily="2" charset="0"/>
              </a:rPr>
              <a:t>(вопросы, задания по анализу кейса).</a:t>
            </a:r>
          </a:p>
          <a:p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366422"/>
            <a:ext cx="6624736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15000"/>
              </a:lnSpc>
              <a:spcAft>
                <a:spcPts val="0"/>
              </a:spcAft>
            </a:pPr>
            <a:r>
              <a:rPr lang="ru-RU" sz="3600" dirty="0" smtClean="0">
                <a:effectLst/>
                <a:latin typeface="Segoe Print" panose="020006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Содержание кейса</a:t>
            </a:r>
            <a:endParaRPr lang="ru-RU" sz="3600" dirty="0">
              <a:effectLst/>
              <a:latin typeface="Segoe Print" panose="02000600000000000000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79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ylik.ru/uploads/posts/2011-01/1295440226_3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86"/>
          <a:stretch/>
        </p:blipFill>
        <p:spPr bwMode="auto">
          <a:xfrm flipH="1">
            <a:off x="0" y="0"/>
            <a:ext cx="9143998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620688"/>
            <a:ext cx="7416824" cy="5328592"/>
          </a:xfrm>
        </p:spPr>
        <p:txBody>
          <a:bodyPr/>
          <a:lstStyle/>
          <a:p>
            <a:pPr marL="69850" indent="0" algn="ctr">
              <a:buNone/>
            </a:pPr>
            <a:r>
              <a:rPr lang="ru-RU" sz="4000" u="sng" dirty="0" smtClean="0">
                <a:latin typeface="Segoe Print" panose="02000600000000000000" pitchFamily="2" charset="0"/>
              </a:rPr>
              <a:t>Этапы работы с кейсом</a:t>
            </a:r>
          </a:p>
          <a:p>
            <a:pPr marL="69850" indent="0">
              <a:buNone/>
            </a:pP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683568" y="1556792"/>
            <a:ext cx="3960440" cy="2016224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latin typeface="Segoe Print" panose="02000600000000000000" pitchFamily="2" charset="0"/>
              </a:rPr>
              <a:t>подготовка</a:t>
            </a:r>
          </a:p>
        </p:txBody>
      </p:sp>
      <p:sp>
        <p:nvSpPr>
          <p:cNvPr id="6" name="Овал 5"/>
          <p:cNvSpPr/>
          <p:nvPr/>
        </p:nvSpPr>
        <p:spPr>
          <a:xfrm>
            <a:off x="4644008" y="3751312"/>
            <a:ext cx="3600400" cy="2088232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9850" algn="ctr"/>
            <a:r>
              <a:rPr lang="ru-RU" sz="3200" dirty="0">
                <a:solidFill>
                  <a:schemeClr val="bg1"/>
                </a:solidFill>
                <a:latin typeface="Segoe Print" panose="02000600000000000000" pitchFamily="2" charset="0"/>
                <a:hlinkClick r:id="rId4" action="ppaction://hlinksldjump"/>
              </a:rPr>
              <a:t>решение</a:t>
            </a:r>
            <a:endParaRPr lang="ru-RU" sz="3200" dirty="0">
              <a:solidFill>
                <a:schemeClr val="bg1"/>
              </a:solidFill>
              <a:latin typeface="Segoe Print" panose="02000600000000000000" pitchFamily="2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>
            <a:off x="4355976" y="1079779"/>
            <a:ext cx="2088232" cy="909061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>
            <a:endCxn id="4" idx="5"/>
          </p:cNvCxnSpPr>
          <p:nvPr/>
        </p:nvCxnSpPr>
        <p:spPr>
          <a:xfrm flipH="1" flipV="1">
            <a:off x="4064015" y="3277747"/>
            <a:ext cx="1948145" cy="473565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336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ylik.ru/uploads/posts/2011-01/1295440226_3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86"/>
          <a:stretch/>
        </p:blipFill>
        <p:spPr bwMode="auto">
          <a:xfrm flipH="1">
            <a:off x="-59935" y="0"/>
            <a:ext cx="9143998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404664"/>
            <a:ext cx="8568952" cy="5760640"/>
          </a:xfrm>
        </p:spPr>
        <p:txBody>
          <a:bodyPr/>
          <a:lstStyle/>
          <a:p>
            <a:r>
              <a:rPr lang="ru-RU" dirty="0"/>
              <a:t>1</a:t>
            </a:r>
            <a:r>
              <a:rPr lang="ru-RU" sz="2000" dirty="0">
                <a:latin typeface="Segoe Print" panose="02000600000000000000" pitchFamily="2" charset="0"/>
              </a:rPr>
              <a:t>. </a:t>
            </a:r>
            <a:r>
              <a:rPr lang="ru-RU" sz="2800" b="1" dirty="0" smtClean="0">
                <a:latin typeface="Segoe Print" panose="02000600000000000000" pitchFamily="2" charset="0"/>
              </a:rPr>
              <a:t>Знакомство</a:t>
            </a:r>
            <a:r>
              <a:rPr lang="ru-RU" sz="2800" dirty="0" smtClean="0">
                <a:latin typeface="Segoe Print" panose="02000600000000000000" pitchFamily="2" charset="0"/>
              </a:rPr>
              <a:t> </a:t>
            </a:r>
            <a:r>
              <a:rPr lang="ru-RU" sz="2800" dirty="0">
                <a:latin typeface="Segoe Print" panose="02000600000000000000" pitchFamily="2" charset="0"/>
              </a:rPr>
              <a:t>с ситуацией, её особенностями</a:t>
            </a:r>
          </a:p>
          <a:p>
            <a:r>
              <a:rPr lang="ru-RU" sz="2800" dirty="0">
                <a:latin typeface="Segoe Print" panose="02000600000000000000" pitchFamily="2" charset="0"/>
              </a:rPr>
              <a:t>2. </a:t>
            </a:r>
            <a:r>
              <a:rPr lang="ru-RU" sz="2800" b="1" dirty="0" smtClean="0">
                <a:latin typeface="Segoe Print" panose="02000600000000000000" pitchFamily="2" charset="0"/>
              </a:rPr>
              <a:t>Выделение</a:t>
            </a:r>
            <a:r>
              <a:rPr lang="ru-RU" sz="2800" dirty="0" smtClean="0">
                <a:latin typeface="Segoe Print" panose="02000600000000000000" pitchFamily="2" charset="0"/>
              </a:rPr>
              <a:t> </a:t>
            </a:r>
            <a:r>
              <a:rPr lang="ru-RU" sz="2800" dirty="0">
                <a:latin typeface="Segoe Print" panose="02000600000000000000" pitchFamily="2" charset="0"/>
              </a:rPr>
              <a:t>основной проблемы (проблем), </a:t>
            </a:r>
            <a:endParaRPr lang="ru-RU" sz="2800" dirty="0" smtClean="0">
              <a:latin typeface="Segoe Print" panose="02000600000000000000" pitchFamily="2" charset="0"/>
            </a:endParaRPr>
          </a:p>
          <a:p>
            <a:r>
              <a:rPr lang="ru-RU" sz="2800" dirty="0" smtClean="0">
                <a:latin typeface="Segoe Print" panose="02000600000000000000" pitchFamily="2" charset="0"/>
              </a:rPr>
              <a:t>3</a:t>
            </a:r>
            <a:r>
              <a:rPr lang="ru-RU" sz="2800" dirty="0">
                <a:latin typeface="Segoe Print" panose="02000600000000000000" pitchFamily="2" charset="0"/>
              </a:rPr>
              <a:t>. </a:t>
            </a:r>
            <a:r>
              <a:rPr lang="ru-RU" sz="2800" b="1" dirty="0">
                <a:latin typeface="Segoe Print" panose="02000600000000000000" pitchFamily="2" charset="0"/>
              </a:rPr>
              <a:t>Формулирование</a:t>
            </a:r>
            <a:r>
              <a:rPr lang="ru-RU" sz="2800" dirty="0">
                <a:latin typeface="Segoe Print" panose="02000600000000000000" pitchFamily="2" charset="0"/>
              </a:rPr>
              <a:t> </a:t>
            </a:r>
            <a:r>
              <a:rPr lang="ru-RU" sz="2800" dirty="0" smtClean="0">
                <a:latin typeface="Segoe Print" panose="02000600000000000000" pitchFamily="2" charset="0"/>
              </a:rPr>
              <a:t>проблемы</a:t>
            </a:r>
            <a:endParaRPr lang="ru-RU" sz="2800" dirty="0">
              <a:latin typeface="Segoe Print" panose="02000600000000000000" pitchFamily="2" charset="0"/>
            </a:endParaRPr>
          </a:p>
          <a:p>
            <a:r>
              <a:rPr lang="ru-RU" sz="2800" dirty="0">
                <a:latin typeface="Segoe Print" panose="02000600000000000000" pitchFamily="2" charset="0"/>
              </a:rPr>
              <a:t>4. </a:t>
            </a:r>
            <a:r>
              <a:rPr lang="ru-RU" sz="2800" b="1" dirty="0">
                <a:latin typeface="Segoe Print" panose="02000600000000000000" pitchFamily="2" charset="0"/>
              </a:rPr>
              <a:t>Выдвижение</a:t>
            </a:r>
            <a:r>
              <a:rPr lang="ru-RU" sz="2800" dirty="0">
                <a:latin typeface="Segoe Print" panose="02000600000000000000" pitchFamily="2" charset="0"/>
              </a:rPr>
              <a:t> гипотетических ответов на проблемный вопрос </a:t>
            </a:r>
            <a:endParaRPr lang="ru-RU" sz="2800" dirty="0" smtClean="0">
              <a:latin typeface="Segoe Print" panose="02000600000000000000" pitchFamily="2" charset="0"/>
            </a:endParaRPr>
          </a:p>
          <a:p>
            <a:r>
              <a:rPr lang="ru-RU" sz="2800" dirty="0" smtClean="0">
                <a:latin typeface="Segoe Print" panose="02000600000000000000" pitchFamily="2" charset="0"/>
              </a:rPr>
              <a:t>5</a:t>
            </a:r>
            <a:r>
              <a:rPr lang="ru-RU" sz="2800" dirty="0">
                <a:latin typeface="Segoe Print" panose="02000600000000000000" pitchFamily="2" charset="0"/>
              </a:rPr>
              <a:t>. </a:t>
            </a:r>
            <a:r>
              <a:rPr lang="ru-RU" sz="2800" b="1" dirty="0" smtClean="0">
                <a:latin typeface="Segoe Print" panose="02000600000000000000" pitchFamily="2" charset="0"/>
              </a:rPr>
              <a:t>Решение </a:t>
            </a:r>
            <a:r>
              <a:rPr lang="ru-RU" sz="2800" b="1" dirty="0">
                <a:latin typeface="Segoe Print" panose="02000600000000000000" pitchFamily="2" charset="0"/>
              </a:rPr>
              <a:t>кейса </a:t>
            </a:r>
            <a:r>
              <a:rPr lang="ru-RU" sz="2800" dirty="0">
                <a:latin typeface="Segoe Print" panose="02000600000000000000" pitchFamily="2" charset="0"/>
              </a:rPr>
              <a:t>— предложение одного или нескольких вариантов последовательности </a:t>
            </a:r>
            <a:r>
              <a:rPr lang="ru-RU" sz="2800" dirty="0" smtClean="0">
                <a:latin typeface="Segoe Print" panose="02000600000000000000" pitchFamily="2" charset="0"/>
              </a:rPr>
              <a:t>действий</a:t>
            </a:r>
          </a:p>
          <a:p>
            <a:r>
              <a:rPr lang="ru-RU" sz="2800" dirty="0" smtClean="0">
                <a:latin typeface="Segoe Print" panose="02000600000000000000" pitchFamily="2" charset="0"/>
              </a:rPr>
              <a:t>6.</a:t>
            </a:r>
            <a:r>
              <a:rPr lang="ru-RU" sz="2800" b="1" dirty="0" smtClean="0">
                <a:latin typeface="Segoe Print" panose="02000600000000000000" pitchFamily="2" charset="0"/>
              </a:rPr>
              <a:t>Презентация</a:t>
            </a:r>
            <a:r>
              <a:rPr lang="ru-RU" sz="2800" dirty="0" smtClean="0">
                <a:latin typeface="Segoe Print" panose="02000600000000000000" pitchFamily="2" charset="0"/>
              </a:rPr>
              <a:t> </a:t>
            </a:r>
            <a:r>
              <a:rPr lang="ru-RU" sz="2800" dirty="0">
                <a:latin typeface="Segoe Print" panose="02000600000000000000" pitchFamily="2" charset="0"/>
              </a:rPr>
              <a:t>решения. </a:t>
            </a:r>
          </a:p>
          <a:p>
            <a:r>
              <a:rPr lang="ru-RU" sz="2800" dirty="0">
                <a:latin typeface="Segoe Print" panose="02000600000000000000" pitchFamily="2" charset="0"/>
              </a:rPr>
              <a:t>7.</a:t>
            </a:r>
            <a:r>
              <a:rPr lang="ru-RU" sz="2800" b="1" dirty="0">
                <a:latin typeface="Segoe Print" panose="02000600000000000000" pitchFamily="2" charset="0"/>
              </a:rPr>
              <a:t>Рефлексия</a:t>
            </a:r>
            <a:r>
              <a:rPr lang="ru-RU" sz="2800" dirty="0">
                <a:latin typeface="Segoe Print" panose="02000600000000000000" pitchFamily="2" charset="0"/>
              </a:rPr>
              <a:t> хода решения кейса. </a:t>
            </a:r>
          </a:p>
          <a:p>
            <a:pPr marL="69850" indent="0" algn="ctr">
              <a:buNone/>
            </a:pPr>
            <a:endParaRPr lang="ru-RU" sz="2000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70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ylik.ru/uploads/posts/2011-01/1295440226_3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86"/>
          <a:stretch/>
        </p:blipFill>
        <p:spPr bwMode="auto">
          <a:xfrm flipH="1">
            <a:off x="0" y="0"/>
            <a:ext cx="9143998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620688"/>
            <a:ext cx="8568952" cy="5328592"/>
          </a:xfrm>
        </p:spPr>
        <p:txBody>
          <a:bodyPr/>
          <a:lstStyle/>
          <a:p>
            <a:pPr marL="69850" indent="0" algn="ctr">
              <a:buNone/>
            </a:pPr>
            <a:r>
              <a:rPr lang="ru-RU" sz="3200" b="1" dirty="0" smtClean="0">
                <a:latin typeface="Segoe Print" panose="02000600000000000000" pitchFamily="2" charset="0"/>
              </a:rPr>
              <a:t>ПРИЕМЫ В КЕЙС-ТЕХНОЛОГИИ</a:t>
            </a:r>
          </a:p>
          <a:p>
            <a:pPr marL="69850" indent="0" algn="ctr">
              <a:buNone/>
            </a:pPr>
            <a:endParaRPr lang="ru-RU" dirty="0" smtClean="0">
              <a:latin typeface="Segoe Print" panose="02000600000000000000" pitchFamily="2" charset="0"/>
            </a:endParaRPr>
          </a:p>
          <a:p>
            <a:r>
              <a:rPr lang="ru-RU" sz="3200" dirty="0" smtClean="0">
                <a:latin typeface="Segoe Print" panose="02000600000000000000" pitchFamily="2" charset="0"/>
              </a:rPr>
              <a:t>«Генераторы идей и аналитики»</a:t>
            </a:r>
          </a:p>
          <a:p>
            <a:r>
              <a:rPr lang="ru-RU" sz="3200" dirty="0" smtClean="0">
                <a:latin typeface="Segoe Print" panose="02000600000000000000" pitchFamily="2" charset="0"/>
              </a:rPr>
              <a:t>«Составление иерархии проблем»</a:t>
            </a:r>
          </a:p>
          <a:p>
            <a:r>
              <a:rPr lang="ru-RU" sz="3200" dirty="0" smtClean="0">
                <a:latin typeface="Segoe Print" panose="02000600000000000000" pitchFamily="2" charset="0"/>
              </a:rPr>
              <a:t>«Деление на дискуссионные группы»</a:t>
            </a:r>
          </a:p>
          <a:p>
            <a:r>
              <a:rPr lang="ru-RU" sz="3200" dirty="0" smtClean="0">
                <a:latin typeface="Segoe Print" panose="02000600000000000000" pitchFamily="2" charset="0"/>
              </a:rPr>
              <a:t>«</a:t>
            </a:r>
            <a:r>
              <a:rPr lang="de-DE" sz="3200" dirty="0" smtClean="0">
                <a:latin typeface="Segoe Print" panose="02000600000000000000" pitchFamily="2" charset="0"/>
              </a:rPr>
              <a:t>SWOT-</a:t>
            </a:r>
            <a:r>
              <a:rPr lang="ru-RU" sz="3200" dirty="0" smtClean="0">
                <a:latin typeface="Segoe Print" panose="02000600000000000000" pitchFamily="2" charset="0"/>
              </a:rPr>
              <a:t>анализ»</a:t>
            </a:r>
          </a:p>
          <a:p>
            <a:r>
              <a:rPr lang="ru-RU" sz="3200" dirty="0" smtClean="0">
                <a:latin typeface="Segoe Print" panose="02000600000000000000" pitchFamily="2" charset="0"/>
              </a:rPr>
              <a:t>«Лист решения  проблем»</a:t>
            </a:r>
          </a:p>
          <a:p>
            <a:r>
              <a:rPr lang="ru-RU" sz="3200" dirty="0" smtClean="0">
                <a:latin typeface="Segoe Print" panose="02000600000000000000" pitchFamily="2" charset="0"/>
              </a:rPr>
              <a:t>«Дерево предсказаний»</a:t>
            </a:r>
            <a:endParaRPr lang="ru-RU" sz="3200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41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rylik.ru/uploads/posts/2011-01/1295440226_3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b="4386"/>
          <a:stretch/>
        </p:blipFill>
        <p:spPr bwMode="auto">
          <a:xfrm flipH="1">
            <a:off x="0" y="-34458"/>
            <a:ext cx="9143998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72377" y="620688"/>
            <a:ext cx="8599244" cy="5919807"/>
          </a:xfrm>
          <a:solidFill>
            <a:schemeClr val="bg1"/>
          </a:solidFill>
        </p:spPr>
        <p:txBody>
          <a:bodyPr/>
          <a:lstStyle/>
          <a:p>
            <a:pPr marL="69850" indent="0" algn="ctr">
              <a:buNone/>
            </a:pPr>
            <a:r>
              <a:rPr lang="ru-RU" sz="3200" dirty="0" smtClean="0">
                <a:latin typeface="Segoe Print" panose="02000600000000000000" pitchFamily="2" charset="0"/>
              </a:rPr>
              <a:t>Преимущества кейс-технологии</a:t>
            </a:r>
          </a:p>
          <a:p>
            <a:pPr marL="69850" indent="0" algn="ctr">
              <a:buNone/>
            </a:pPr>
            <a:endParaRPr lang="ru-RU" sz="3200" dirty="0" smtClean="0">
              <a:latin typeface="Segoe Print" panose="02000600000000000000" pitchFamily="2" charset="0"/>
            </a:endParaRPr>
          </a:p>
          <a:p>
            <a:r>
              <a:rPr lang="ru-RU" sz="2800" dirty="0" smtClean="0">
                <a:latin typeface="Segoe Print" panose="02000600000000000000" pitchFamily="2" charset="0"/>
              </a:rPr>
              <a:t> </a:t>
            </a:r>
            <a:r>
              <a:rPr lang="ru-RU" sz="2800" dirty="0">
                <a:latin typeface="Segoe Print" panose="02000600000000000000" pitchFamily="2" charset="0"/>
              </a:rPr>
              <a:t>кейс-метод позволяет погрузить группу в проблемную ситуацию и путем подбора решений найти выход</a:t>
            </a:r>
            <a:r>
              <a:rPr lang="ru-RU" sz="2800" dirty="0" smtClean="0">
                <a:latin typeface="Segoe Print" panose="02000600000000000000" pitchFamily="2" charset="0"/>
              </a:rPr>
              <a:t>.</a:t>
            </a:r>
          </a:p>
          <a:p>
            <a:r>
              <a:rPr lang="ru-RU" sz="2800" dirty="0" smtClean="0">
                <a:latin typeface="Segoe Print" panose="02000600000000000000" pitchFamily="2" charset="0"/>
              </a:rPr>
              <a:t>  </a:t>
            </a:r>
            <a:r>
              <a:rPr lang="ru-RU" sz="2800" dirty="0">
                <a:latin typeface="Segoe Print" panose="02000600000000000000" pitchFamily="2" charset="0"/>
              </a:rPr>
              <a:t>использование кейс-метода обеспечивает высокую активность и личную включенность </a:t>
            </a:r>
            <a:endParaRPr lang="ru-RU" sz="2800" dirty="0" smtClean="0">
              <a:latin typeface="Segoe Print" panose="02000600000000000000" pitchFamily="2" charset="0"/>
            </a:endParaRPr>
          </a:p>
          <a:p>
            <a:r>
              <a:rPr lang="ru-RU" sz="2800" dirty="0" smtClean="0">
                <a:latin typeface="Segoe Print" panose="02000600000000000000" pitchFamily="2" charset="0"/>
              </a:rPr>
              <a:t> важна </a:t>
            </a:r>
            <a:r>
              <a:rPr lang="ru-RU" sz="2800" dirty="0">
                <a:latin typeface="Segoe Print" panose="02000600000000000000" pitchFamily="2" charset="0"/>
              </a:rPr>
              <a:t>ориентация на практическое использование полученных знаний, тесная связь содержания кейса с практикой. </a:t>
            </a:r>
            <a:endParaRPr lang="ru-RU" sz="2800" dirty="0">
              <a:latin typeface="Segoe Print" panose="02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67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</TotalTime>
  <Words>230</Words>
  <Application>Microsoft Office PowerPoint</Application>
  <PresentationFormat>Экран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Calibri</vt:lpstr>
      <vt:lpstr>Cambria</vt:lpstr>
      <vt:lpstr>Century Gothic</vt:lpstr>
      <vt:lpstr>Segoe Print</vt:lpstr>
      <vt:lpstr>Times New Roman</vt:lpstr>
      <vt:lpstr>Wingdings 2</vt:lpstr>
      <vt:lpstr>Тема Office</vt:lpstr>
      <vt:lpstr>Остин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завуч</dc:creator>
  <cp:lastModifiedBy>Максим</cp:lastModifiedBy>
  <cp:revision>74</cp:revision>
  <cp:lastPrinted>2016-06-27T08:23:26Z</cp:lastPrinted>
  <dcterms:created xsi:type="dcterms:W3CDTF">2016-05-25T09:23:47Z</dcterms:created>
  <dcterms:modified xsi:type="dcterms:W3CDTF">2018-08-28T19:53:39Z</dcterms:modified>
</cp:coreProperties>
</file>