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3" r:id="rId2"/>
    <p:sldId id="281" r:id="rId3"/>
    <p:sldId id="287" r:id="rId4"/>
    <p:sldId id="285" r:id="rId5"/>
    <p:sldId id="286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61" r:id="rId16"/>
    <p:sldId id="29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3F95F-BD99-4970-B546-51C026364588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9CDF-35FF-41AF-9318-21107ECC6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29CDF-35FF-41AF-9318-21107ECC63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CE35-5CEA-4F25-A2B3-DB92A50AA96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6C04-9A35-4DC3-BDBB-4DF4306F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CE35-5CEA-4F25-A2B3-DB92A50AA96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6C04-9A35-4DC3-BDBB-4DF4306F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CE35-5CEA-4F25-A2B3-DB92A50AA96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6C04-9A35-4DC3-BDBB-4DF4306F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CE35-5CEA-4F25-A2B3-DB92A50AA96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6C04-9A35-4DC3-BDBB-4DF4306F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CE35-5CEA-4F25-A2B3-DB92A50AA96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6C04-9A35-4DC3-BDBB-4DF4306F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CE35-5CEA-4F25-A2B3-DB92A50AA96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6C04-9A35-4DC3-BDBB-4DF4306F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CE35-5CEA-4F25-A2B3-DB92A50AA96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6C04-9A35-4DC3-BDBB-4DF4306F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CE35-5CEA-4F25-A2B3-DB92A50AA96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6C04-9A35-4DC3-BDBB-4DF4306F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CE35-5CEA-4F25-A2B3-DB92A50AA96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6C04-9A35-4DC3-BDBB-4DF4306F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CE35-5CEA-4F25-A2B3-DB92A50AA96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6C04-9A35-4DC3-BDBB-4DF4306F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CE35-5CEA-4F25-A2B3-DB92A50AA96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6C04-9A35-4DC3-BDBB-4DF4306F1F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DECE35-5CEA-4F25-A2B3-DB92A50AA963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C986C04-9A35-4DC3-BDBB-4DF4306F1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Documents%20and%20Settings\Admin\&#1056;&#1072;&#1073;&#1086;&#1095;&#1080;&#1081;%20&#1089;&#1090;&#1086;&#1083;\&#1087;&#1088;&#1086;&#1077;&#1082;&#1090;\&#1052;&#1086;&#1088;&#1089;&#1082;&#1086;&#1081;%20&#1089;&#1072;&#1076;.%20&#1051;&#1077;&#1075;&#1077;&#1085;&#1076;&#1072;%20&#1080;%20&#1088;&#1077;&#1072;&#1083;&#1100;&#1085;&#1086;&#1089;&#1090;&#1100;~2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9.jpeg"/><Relationship Id="rId18" Type="http://schemas.openxmlformats.org/officeDocument/2006/relationships/slide" Target="slide4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10.xml"/><Relationship Id="rId17" Type="http://schemas.openxmlformats.org/officeDocument/2006/relationships/image" Target="../media/image11.jpeg"/><Relationship Id="rId2" Type="http://schemas.openxmlformats.org/officeDocument/2006/relationships/slide" Target="slide3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11.xml"/><Relationship Id="rId19" Type="http://schemas.openxmlformats.org/officeDocument/2006/relationships/image" Target="../media/image12.jpeg"/><Relationship Id="rId4" Type="http://schemas.openxmlformats.org/officeDocument/2006/relationships/slide" Target="slide15.xml"/><Relationship Id="rId9" Type="http://schemas.openxmlformats.org/officeDocument/2006/relationships/image" Target="../media/image7.jpeg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 (2).png"/>
          <p:cNvPicPr>
            <a:picLocks noChangeAspect="1"/>
          </p:cNvPicPr>
          <p:nvPr/>
        </p:nvPicPr>
        <p:blipFill>
          <a:blip r:embed="rId3" cstate="print"/>
          <a:srcRect t="7155" r="14310" b="38659"/>
          <a:stretch>
            <a:fillRect/>
          </a:stretch>
        </p:blipFill>
        <p:spPr>
          <a:xfrm>
            <a:off x="323528" y="332656"/>
            <a:ext cx="854048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:\фото московская\58.jpg"/>
          <p:cNvPicPr>
            <a:picLocks noChangeAspect="1" noChangeArrowheads="1"/>
          </p:cNvPicPr>
          <p:nvPr/>
        </p:nvPicPr>
        <p:blipFill>
          <a:blip r:embed="rId4" cstate="print"/>
          <a:srcRect t="5522" b="12001"/>
          <a:stretch>
            <a:fillRect/>
          </a:stretch>
        </p:blipFill>
        <p:spPr bwMode="auto">
          <a:xfrm>
            <a:off x="1475656" y="260648"/>
            <a:ext cx="6048672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фото московская\58.jpg"/>
          <p:cNvPicPr>
            <a:picLocks noChangeAspect="1" noChangeArrowheads="1"/>
          </p:cNvPicPr>
          <p:nvPr/>
        </p:nvPicPr>
        <p:blipFill>
          <a:blip r:embed="rId4" cstate="print"/>
          <a:srcRect t="5522" r="85853" b="12001"/>
          <a:stretch>
            <a:fillRect/>
          </a:stretch>
        </p:blipFill>
        <p:spPr bwMode="auto">
          <a:xfrm>
            <a:off x="251520" y="260648"/>
            <a:ext cx="1431776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E:\фото московская\58.jpg"/>
          <p:cNvPicPr>
            <a:picLocks noChangeAspect="1" noChangeArrowheads="1"/>
          </p:cNvPicPr>
          <p:nvPr/>
        </p:nvPicPr>
        <p:blipFill>
          <a:blip r:embed="rId4" cstate="print"/>
          <a:srcRect l="85576" t="5522" b="12001"/>
          <a:stretch>
            <a:fillRect/>
          </a:stretch>
        </p:blipFill>
        <p:spPr bwMode="auto">
          <a:xfrm>
            <a:off x="7236296" y="260648"/>
            <a:ext cx="1656184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37348" y="1700808"/>
            <a:ext cx="439094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Garamond" pitchFamily="18" charset="0"/>
              </a:rPr>
              <a:t>«Начинается земля,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Garamond" pitchFamily="18" charset="0"/>
              </a:rPr>
              <a:t>как известно,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Garamond" pitchFamily="18" charset="0"/>
              </a:rPr>
              <a:t>от кремля…»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Garamond" pitchFamily="18" charset="0"/>
              </a:rPr>
              <a:t> (экскурсия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Garamond" pitchFamily="18" charset="0"/>
              </a:rPr>
              <a:t>по улице Советская)</a:t>
            </a: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0000048.jpg"/>
          <p:cNvPicPr>
            <a:picLocks noChangeAspect="1"/>
          </p:cNvPicPr>
          <p:nvPr/>
        </p:nvPicPr>
        <p:blipFill>
          <a:blip r:embed="rId2" cstate="print"/>
          <a:srcRect l="37436" b="7872"/>
          <a:stretch>
            <a:fillRect/>
          </a:stretch>
        </p:blipFill>
        <p:spPr>
          <a:xfrm>
            <a:off x="4427984" y="476672"/>
            <a:ext cx="421196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0_81a22_abbded0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438905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764704"/>
            <a:ext cx="381642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Торговые подворья.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Большая часть квартала (между Театральным переулком и ул. Володарского) справа и слева представляет собой комплекс схожих зданий. Это на самом деле так и есть, потому что строения возводились как дворы и подворья торговых людей.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50912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Индийское, персидское (Советская 10), армянское (угол Театрального переулка, д. №9, Советская 5).</a:t>
            </a:r>
            <a:endParaRPr lang="ru-RU" dirty="0"/>
          </a:p>
        </p:txBody>
      </p:sp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str4.jpg"/>
          <p:cNvPicPr>
            <a:picLocks noChangeAspect="1"/>
          </p:cNvPicPr>
          <p:nvPr/>
        </p:nvPicPr>
        <p:blipFill>
          <a:blip r:embed="rId2" cstate="print"/>
          <a:srcRect b="7857"/>
          <a:stretch>
            <a:fillRect/>
          </a:stretch>
        </p:blipFill>
        <p:spPr>
          <a:xfrm>
            <a:off x="323528" y="332657"/>
            <a:ext cx="515778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фото московская\1311307008874.jpg"/>
          <p:cNvPicPr>
            <a:picLocks noChangeAspect="1" noChangeArrowheads="1"/>
          </p:cNvPicPr>
          <p:nvPr/>
        </p:nvPicPr>
        <p:blipFill>
          <a:blip r:embed="rId3" cstate="print"/>
          <a:srcRect r="18107" b="4813"/>
          <a:stretch>
            <a:fillRect/>
          </a:stretch>
        </p:blipFill>
        <p:spPr bwMode="auto">
          <a:xfrm>
            <a:off x="4572000" y="3429000"/>
            <a:ext cx="412812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3567500"/>
            <a:ext cx="43924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Оно стало называться Петровским обществом исследователей Астраханского края,  так как его создание совпадало с празднованием 200-летия со дня рождения Петра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которому были переданы ранее собранные коллекции. Вход в музей был бесплатным.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Музей размещался в обширном помещении в здании городской думы, где находится и сейчас.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32656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Астраханский областной  краеведческий музей.</a:t>
            </a:r>
            <a:endParaRPr lang="ru-RU" sz="24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В 30-е годы </a:t>
            </a: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XIX</a:t>
            </a: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века энтузиасты, собрав немало редких экспонатов по астраханской истории, открыли музей. Но просуществовав 40 лет, он закрылся за отсутствием средств. Однако  в 1874 г. (72 г.) возникает общество краеведов. </a:t>
            </a:r>
            <a:endParaRPr lang="ru-RU" dirty="0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23528" y="332656"/>
            <a:ext cx="1224136" cy="576064"/>
          </a:xfrm>
          <a:prstGeom prst="leftArrow">
            <a:avLst>
              <a:gd name="adj1" fmla="val 50000"/>
              <a:gd name="adj2" fmla="val 27538"/>
            </a:avLst>
          </a:prstGeom>
          <a:solidFill>
            <a:srgbClr val="0070C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главная</a:t>
            </a:r>
          </a:p>
        </p:txBody>
      </p:sp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_0.jpg"/>
          <p:cNvPicPr>
            <a:picLocks noChangeAspect="1"/>
          </p:cNvPicPr>
          <p:nvPr/>
        </p:nvPicPr>
        <p:blipFill>
          <a:blip r:embed="rId2" cstate="print"/>
          <a:srcRect b="2564"/>
          <a:stretch>
            <a:fillRect/>
          </a:stretch>
        </p:blipFill>
        <p:spPr>
          <a:xfrm>
            <a:off x="395536" y="2707258"/>
            <a:ext cx="4320480" cy="280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615171"/>
            <a:ext cx="806489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Скверик А.С. Пушкина.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Раньше на этом месте стояло двухэтажное здание с двумя колокольнями – церковь Рождества Богородицы. Здесь «замаливало»  свои грехи астраханское юношество. Перед началом учебного года , на престольные праздники в ней было столпотворение. В 1932 г. церковь была разрушена. За сквериком  находится один из старейших книжных магазинов города «Современник».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708920"/>
            <a:ext cx="4183941" cy="278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63888" y="76964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67944" y="548680"/>
            <a:ext cx="432048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Астраханская консерватория.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Существует с  1969 г. Ей было отдано одно из лучших зданий города, в котором до революции 1917 г. находилась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Мариинская женская гимназия.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Консерватория одно из высших учебных заведений г. Астрахани. Ежегодно здесь устраиваются фестивали, посвящённые памяти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выдающихся деятелей музыкального искусства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Барсовой и Максаковой. 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mariinska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060848"/>
            <a:ext cx="2084479" cy="3274051"/>
          </a:xfrm>
          <a:prstGeom prst="rect">
            <a:avLst/>
          </a:prstGeom>
        </p:spPr>
      </p:pic>
      <p:pic>
        <p:nvPicPr>
          <p:cNvPr id="6" name="Рисунок 5" descr="mariinskay.jpg"/>
          <p:cNvPicPr>
            <a:picLocks noChangeAspect="1"/>
          </p:cNvPicPr>
          <p:nvPr/>
        </p:nvPicPr>
        <p:blipFill>
          <a:blip r:embed="rId4" cstate="print"/>
          <a:srcRect l="5479" r="10502"/>
          <a:stretch>
            <a:fillRect/>
          </a:stretch>
        </p:blipFill>
        <p:spPr>
          <a:xfrm>
            <a:off x="323528" y="434406"/>
            <a:ext cx="3781900" cy="600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ile (3).jpg"/>
          <p:cNvPicPr>
            <a:picLocks noChangeAspect="1"/>
          </p:cNvPicPr>
          <p:nvPr/>
        </p:nvPicPr>
        <p:blipFill>
          <a:blip r:embed="rId5" cstate="print"/>
          <a:srcRect l="11117" t="9561" r="19955" b="13947"/>
          <a:stretch>
            <a:fillRect/>
          </a:stretch>
        </p:blipFill>
        <p:spPr>
          <a:xfrm>
            <a:off x="4572000" y="3717032"/>
            <a:ext cx="3549394" cy="274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st_dram_theatre.jpg"/>
          <p:cNvPicPr>
            <a:picLocks noChangeAspect="1"/>
          </p:cNvPicPr>
          <p:nvPr/>
        </p:nvPicPr>
        <p:blipFill>
          <a:blip r:embed="rId2" cstate="print"/>
          <a:srcRect r="7955" b="9091"/>
          <a:stretch>
            <a:fillRect/>
          </a:stretch>
        </p:blipFill>
        <p:spPr>
          <a:xfrm>
            <a:off x="251520" y="3284984"/>
            <a:ext cx="3960440" cy="293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139952" y="692696"/>
            <a:ext cx="482453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Драматический  театр.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Астраханский  театр – один из старейших  русских  театров.  Начало театральных  представлений в Астрахани относится к концу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XVIII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в. Каменное  здание  театра  было  построено  в 1883 г. по  проекту  и за счёт почётного  гражданина Николая Ивановича Плотникова.  Оно имеет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четырёхярусный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зрительный зал на 800 мест, верхнее и нижнее фойе, большую сцену.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На  сцене выступали корифеи русского и мирового театрального искусства –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Ермолова, Шаляпин, Собинов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т.д.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Театр за годы своего существования завоевал признание и большую популярность у астраханского зрителя. Труппа театра постоянно пополняется новыми опытными актёрами, молодёжью.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dram_theater.jpg"/>
          <p:cNvPicPr>
            <a:picLocks noChangeAspect="1"/>
          </p:cNvPicPr>
          <p:nvPr/>
        </p:nvPicPr>
        <p:blipFill>
          <a:blip r:embed="rId3" cstate="print"/>
          <a:srcRect r="7386"/>
          <a:stretch>
            <a:fillRect/>
          </a:stretch>
        </p:blipFill>
        <p:spPr>
          <a:xfrm>
            <a:off x="251520" y="476672"/>
            <a:ext cx="4025373" cy="277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499992" y="1047219"/>
            <a:ext cx="43204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Во времена существование Белого 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города </a:t>
            </a:r>
            <a:r>
              <a:rPr kumimoji="0" lang="ru-RU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месте современного Морского сада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была так называемая «фруктовая» площадь. На «фруктовой» площади торговали фруктами из садов, располагавшихся за Кутумом и Криушей.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p46_v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421210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_5217a_ea04818e_XXL (2).jpg"/>
          <p:cNvPicPr>
            <a:picLocks noChangeAspect="1"/>
          </p:cNvPicPr>
          <p:nvPr/>
        </p:nvPicPr>
        <p:blipFill>
          <a:blip r:embed="rId3" cstate="print">
            <a:grayscl/>
          </a:blip>
          <a:srcRect t="5849"/>
          <a:stretch>
            <a:fillRect/>
          </a:stretch>
        </p:blipFill>
        <p:spPr>
          <a:xfrm>
            <a:off x="3707904" y="3284984"/>
            <a:ext cx="510247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1520" y="3645024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В 1845 году у стен Благовещенского девичьего монастыря   был заложен сад,  посадили деревья и кустарник, выложили дорожки. Сквер получил название Полицейского сада, так как напротив находилось Полицейское управление .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54359" y="620688"/>
            <a:ext cx="243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Морской сад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00339.jpg"/>
          <p:cNvPicPr>
            <a:picLocks noChangeAspect="1"/>
          </p:cNvPicPr>
          <p:nvPr/>
        </p:nvPicPr>
        <p:blipFill>
          <a:blip r:embed="rId2" cstate="print"/>
          <a:srcRect l="13618" r="13012"/>
          <a:stretch>
            <a:fillRect/>
          </a:stretch>
        </p:blipFill>
        <p:spPr>
          <a:xfrm>
            <a:off x="323528" y="764704"/>
            <a:ext cx="3816424" cy="2960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995936" y="764704"/>
            <a:ext cx="48965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3812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Название «Морской» сквер получил после того, как на его территории были похоронены военные моряки, погибшие при подавлении мятежа 1919 года, и моряки, погибшие в борьбе с бандой Вакулина в начале 1921 года и воздвигнут</a:t>
            </a:r>
            <a:r>
              <a:rPr kumimoji="0" lang="ru-RU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памятник морякам,</a:t>
            </a:r>
            <a:r>
              <a:rPr kumimoji="0" lang="ru-RU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созданный по проекту архитектора А.В. Николаева и открытый 4 мая 1922 года. </a:t>
            </a:r>
            <a:endParaRPr kumimoji="0" lang="ru-RU" b="0" i="0" u="none" strike="noStrike" cap="none" normalizeH="0" baseline="0" dirty="0">
              <a:ln>
                <a:noFill/>
              </a:ln>
              <a:effectLst/>
              <a:latin typeface="Calibri" pitchFamily="34" charset="0"/>
            </a:endParaRPr>
          </a:p>
        </p:txBody>
      </p:sp>
      <p:pic>
        <p:nvPicPr>
          <p:cNvPr id="4" name="Рисунок 3" descr="UgrjumovGAMonum_Astrach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35232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7544" y="3789040"/>
            <a:ext cx="42484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В северо-западном углу сквера расположен памятник Герою России, Вице-адмиралу Герману Алексеевичу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Угрюмову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астраханцу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внесшему большой вклад в борьбу с терроризмом на северном Кавказе, памятник был открыт 14 сентября 2006 года.</a:t>
            </a:r>
            <a:endParaRPr kumimoji="0" lang="ru-RU" b="0" i="0" u="none" strike="noStrike" cap="none" normalizeH="0" baseline="0" dirty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04664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hlinkClick r:id="rId4" action="ppaction://hlinkfile"/>
              </a:rPr>
              <a:t>Видео «Морской сад: легенда и реальность» </a:t>
            </a:r>
            <a:endParaRPr lang="ru-RU" sz="1400" dirty="0"/>
          </a:p>
        </p:txBody>
      </p:sp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9e44_8f1344e0_XL.jpg"/>
          <p:cNvPicPr>
            <a:picLocks noChangeAspect="1"/>
          </p:cNvPicPr>
          <p:nvPr/>
        </p:nvPicPr>
        <p:blipFill>
          <a:blip r:embed="rId2" cstate="print"/>
          <a:srcRect l="25791" t="7413" r="4203"/>
          <a:stretch>
            <a:fillRect/>
          </a:stretch>
        </p:blipFill>
        <p:spPr>
          <a:xfrm>
            <a:off x="1115616" y="476672"/>
            <a:ext cx="7061340" cy="580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IAN_01095818_HR_ru.jpg"/>
          <p:cNvPicPr>
            <a:picLocks noChangeAspect="1"/>
          </p:cNvPicPr>
          <p:nvPr/>
        </p:nvPicPr>
        <p:blipFill>
          <a:blip r:embed="rId3" cstate="print"/>
          <a:srcRect l="12201" r="9838" b="5001"/>
          <a:stretch>
            <a:fillRect/>
          </a:stretch>
        </p:blipFill>
        <p:spPr>
          <a:xfrm>
            <a:off x="1043608" y="548680"/>
            <a:ext cx="7306517" cy="592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53248" y="764704"/>
            <a:ext cx="7136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/>
                <a:solidFill>
                  <a:srgbClr val="0000FF"/>
                </a:solidFill>
                <a:effectLst/>
              </a:rPr>
              <a:t> Спасибо за внимание !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323528" y="404664"/>
            <a:ext cx="2765316" cy="2025516"/>
            <a:chOff x="323528" y="404664"/>
            <a:chExt cx="2765316" cy="2025516"/>
          </a:xfrm>
        </p:grpSpPr>
        <p:pic>
          <p:nvPicPr>
            <p:cNvPr id="1026" name="Picture 2" descr="C:\Documents and Settings\Admin\Рабочий стол\легенды\df3a7bd83889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404664"/>
              <a:ext cx="2765316" cy="17901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39552" y="2060848"/>
              <a:ext cx="2212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Улица Советская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347864" y="260648"/>
            <a:ext cx="2520280" cy="2097524"/>
            <a:chOff x="3347864" y="404664"/>
            <a:chExt cx="2520280" cy="2097524"/>
          </a:xfrm>
        </p:grpSpPr>
        <p:pic>
          <p:nvPicPr>
            <p:cNvPr id="15" name="Рисунок 14" descr="100000339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rcRect l="17581" r="12096" b="7316"/>
            <a:stretch>
              <a:fillRect/>
            </a:stretch>
          </p:blipFill>
          <p:spPr>
            <a:xfrm>
              <a:off x="3347864" y="404664"/>
              <a:ext cx="2520280" cy="18902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3707904" y="2132856"/>
              <a:ext cx="1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 Морской сад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372200" y="404664"/>
            <a:ext cx="2376264" cy="2025516"/>
            <a:chOff x="6372200" y="404664"/>
            <a:chExt cx="2376264" cy="2025516"/>
          </a:xfrm>
        </p:grpSpPr>
        <p:pic>
          <p:nvPicPr>
            <p:cNvPr id="7" name="Рисунок 6" descr="Ast_dram_theatre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2200" y="404664"/>
              <a:ext cx="2376264" cy="17821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6732240" y="2060848"/>
              <a:ext cx="1527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 Драмтеатр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3528" y="2492896"/>
            <a:ext cx="2808312" cy="2025516"/>
            <a:chOff x="323528" y="2492896"/>
            <a:chExt cx="2808312" cy="2025516"/>
          </a:xfrm>
        </p:grpSpPr>
        <p:pic>
          <p:nvPicPr>
            <p:cNvPr id="9" name="Рисунок 8" descr="14_0.jp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528" y="2492896"/>
              <a:ext cx="2808312" cy="18745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95536" y="4149080"/>
              <a:ext cx="2714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 Сквер А.С. Пушкина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012160" y="2420888"/>
            <a:ext cx="2808312" cy="2097524"/>
            <a:chOff x="6012160" y="2420888"/>
            <a:chExt cx="2808312" cy="2097524"/>
          </a:xfrm>
        </p:grpSpPr>
        <p:pic>
          <p:nvPicPr>
            <p:cNvPr id="10" name="Рисунок 9" descr="astr4.jp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12160" y="2420888"/>
              <a:ext cx="2808312" cy="18722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6948264" y="4149080"/>
              <a:ext cx="1003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 Музей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23528" y="4581128"/>
            <a:ext cx="2808312" cy="1953508"/>
            <a:chOff x="323528" y="4509120"/>
            <a:chExt cx="2808312" cy="1953508"/>
          </a:xfrm>
        </p:grpSpPr>
        <p:pic>
          <p:nvPicPr>
            <p:cNvPr id="11" name="Рисунок 10" descr="100000048.jp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rcRect r="11679"/>
            <a:stretch>
              <a:fillRect/>
            </a:stretch>
          </p:blipFill>
          <p:spPr>
            <a:xfrm>
              <a:off x="323528" y="4509120"/>
              <a:ext cx="2808312" cy="18088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827584" y="6093296"/>
              <a:ext cx="1414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 Подворья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563888" y="2276872"/>
            <a:ext cx="2077813" cy="2529572"/>
            <a:chOff x="3563888" y="2276872"/>
            <a:chExt cx="2077813" cy="2529572"/>
          </a:xfrm>
        </p:grpSpPr>
        <p:pic>
          <p:nvPicPr>
            <p:cNvPr id="8" name="Рисунок 7" descr="03_21.jp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07904" y="2276872"/>
              <a:ext cx="1800200" cy="24002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3563888" y="4437112"/>
              <a:ext cx="2077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 Консерватория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084168" y="4509120"/>
            <a:ext cx="2771800" cy="2025516"/>
            <a:chOff x="5940152" y="4509120"/>
            <a:chExt cx="2771800" cy="2025516"/>
          </a:xfrm>
        </p:grpSpPr>
        <p:pic>
          <p:nvPicPr>
            <p:cNvPr id="12" name="Рисунок 11" descr="1319373271_www_nevsepic_com_ua-589090812.jpg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40152" y="4509120"/>
              <a:ext cx="2771800" cy="17887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6444208" y="6165304"/>
              <a:ext cx="1933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 Сквер Кирова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75856" y="4653136"/>
            <a:ext cx="2626447" cy="1953508"/>
            <a:chOff x="3203848" y="4653136"/>
            <a:chExt cx="2626447" cy="1953508"/>
          </a:xfrm>
        </p:grpSpPr>
        <p:pic>
          <p:nvPicPr>
            <p:cNvPr id="14" name="Рисунок 13" descr="PICT0236.jpg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19" cstate="print"/>
            <a:srcRect b="9567"/>
            <a:stretch>
              <a:fillRect/>
            </a:stretch>
          </p:blipFill>
          <p:spPr>
            <a:xfrm>
              <a:off x="3203848" y="4653136"/>
              <a:ext cx="2626447" cy="17813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3491880" y="6237312"/>
              <a:ext cx="1863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 Братский сад</a:t>
              </a:r>
            </a:p>
          </p:txBody>
        </p:sp>
      </p:grp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9e44_8f1344e0_XL.jpg"/>
          <p:cNvPicPr>
            <a:picLocks noChangeAspect="1"/>
          </p:cNvPicPr>
          <p:nvPr/>
        </p:nvPicPr>
        <p:blipFill>
          <a:blip r:embed="rId2" cstate="print"/>
          <a:srcRect l="25791" t="7413" r="4203"/>
          <a:stretch>
            <a:fillRect/>
          </a:stretch>
        </p:blipFill>
        <p:spPr>
          <a:xfrm>
            <a:off x="323528" y="404664"/>
            <a:ext cx="4104456" cy="337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19373271_www_nevsepic_com_ua-589090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412855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E:\фото московская\1329750051bf1.jpg"/>
          <p:cNvPicPr>
            <a:picLocks noChangeAspect="1" noChangeArrowheads="1"/>
          </p:cNvPicPr>
          <p:nvPr/>
        </p:nvPicPr>
        <p:blipFill>
          <a:blip r:embed="rId4" cstate="print"/>
          <a:srcRect l="6316" b="52633"/>
          <a:stretch>
            <a:fillRect/>
          </a:stretch>
        </p:blipFill>
        <p:spPr bwMode="auto">
          <a:xfrm>
            <a:off x="4427984" y="3933056"/>
            <a:ext cx="427259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27984" y="548680"/>
            <a:ext cx="43924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Улица Советская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сменила на своем веку множество названий, первоначально она называлась Большой, в царствование Екатерины II — Екатерининской, в XVII веке называлась Большой Продольной, а с середины XIX  — Московской. 30 декабря 1920 года постановлением пленума городского совета улица была переименована в Советскую и это название она носит  по сей день.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80526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На перекрёстке улиц Московская (Советская) и </a:t>
            </a:r>
          </a:p>
          <a:p>
            <a:pPr algn="ctr"/>
            <a:r>
              <a:rPr lang="ru-RU" sz="2000" dirty="0"/>
              <a:t>Полицейская (Кирова)</a:t>
            </a:r>
          </a:p>
        </p:txBody>
      </p:sp>
      <p:pic>
        <p:nvPicPr>
          <p:cNvPr id="4" name="Рисунок 3" descr="df3a7bd838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476672"/>
            <a:ext cx="8136904" cy="526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69e44_8f1344e0_XL.jpg"/>
          <p:cNvPicPr>
            <a:picLocks noChangeAspect="1"/>
          </p:cNvPicPr>
          <p:nvPr/>
        </p:nvPicPr>
        <p:blipFill>
          <a:blip r:embed="rId3" cstate="print"/>
          <a:srcRect l="25791" t="7413" r="4203"/>
          <a:stretch>
            <a:fillRect/>
          </a:stretch>
        </p:blipFill>
        <p:spPr>
          <a:xfrm>
            <a:off x="1187624" y="476672"/>
            <a:ext cx="6480720" cy="532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DPkNKz9.jpg"/>
          <p:cNvPicPr>
            <a:picLocks noChangeAspect="1"/>
          </p:cNvPicPr>
          <p:nvPr/>
        </p:nvPicPr>
        <p:blipFill>
          <a:blip r:embed="rId2" cstate="print"/>
          <a:srcRect l="1852"/>
          <a:stretch>
            <a:fillRect/>
          </a:stretch>
        </p:blipFill>
        <p:spPr>
          <a:xfrm>
            <a:off x="395536" y="692696"/>
            <a:ext cx="3600400" cy="556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404664"/>
            <a:ext cx="45365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</a:t>
            </a:r>
            <a:r>
              <a:rPr lang="ru-RU" sz="2400" b="1" dirty="0"/>
              <a:t>Братский сад </a:t>
            </a:r>
            <a:endParaRPr lang="ru-RU" b="1" dirty="0"/>
          </a:p>
          <a:p>
            <a:pPr algn="ctr"/>
            <a:r>
              <a:rPr lang="ru-RU" dirty="0"/>
              <a:t>  Бывшая </a:t>
            </a:r>
            <a:r>
              <a:rPr lang="ru-RU" dirty="0" err="1"/>
              <a:t>плац-парадная</a:t>
            </a:r>
            <a:r>
              <a:rPr lang="ru-RU" dirty="0"/>
              <a:t> площадь, Александровский </a:t>
            </a:r>
            <a:r>
              <a:rPr lang="ru-RU" dirty="0" err="1"/>
              <a:t>сквер-после</a:t>
            </a:r>
            <a:r>
              <a:rPr lang="ru-RU" dirty="0"/>
              <a:t> установления в нём в 1884 г. памятника </a:t>
            </a:r>
            <a:r>
              <a:rPr lang="ru-RU" dirty="0">
                <a:hlinkClick r:id="" action="ppaction://noaction"/>
              </a:rPr>
              <a:t>Александру </a:t>
            </a:r>
            <a:r>
              <a:rPr lang="en-US" dirty="0">
                <a:hlinkClick r:id="" action="ppaction://noaction"/>
              </a:rPr>
              <a:t>II</a:t>
            </a:r>
            <a:r>
              <a:rPr lang="ru-RU" dirty="0">
                <a:hlinkClick r:id="" action="ppaction://noaction"/>
              </a:rPr>
              <a:t> Освободителю</a:t>
            </a:r>
            <a:endParaRPr lang="ru-RU" dirty="0"/>
          </a:p>
        </p:txBody>
      </p:sp>
      <p:pic>
        <p:nvPicPr>
          <p:cNvPr id="23554" name="Picture 2" descr="C:\Documents and Settings\Admin\Мои документы\Мои рисунки\147726_imag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060848"/>
            <a:ext cx="4579602" cy="402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355976" y="404664"/>
            <a:ext cx="424847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В феврале 1918 г. в этом саду были похоронены 180 бойцов-сторонников советской власти, погибших при подавлении  казачьего мятежа в январе-феврале 1918 г. Вокруг памятника Александру  Освободителю, вырыли квадратного плана углубление, положили 180 гробов. На верхнюю площадку бывшего памятника вместо фигуры царя установили фигуру рабочего, разрывающего цепи капитализма, с  самодельным бомбомётом,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mbria Math" pitchFamily="18" charset="0"/>
                <a:cs typeface="Times New Roman" pitchFamily="18" charset="0"/>
              </a:rPr>
              <a:t>созданного астраханскими рабочими. </a:t>
            </a:r>
            <a:r>
              <a:rPr lang="ru-RU" dirty="0">
                <a:latin typeface="Calibri" pitchFamily="34" charset="0"/>
                <a:ea typeface="Cambria Math" pitchFamily="18" charset="0"/>
                <a:cs typeface="Times New Roman"/>
              </a:rPr>
              <a:t>С тех пор сад стал именоваться Братским. </a:t>
            </a:r>
            <a:r>
              <a:rPr lang="ru-RU" dirty="0">
                <a:solidFill>
                  <a:srgbClr val="62615F"/>
                </a:solidFill>
                <a:latin typeface="Calibri" pitchFamily="34" charset="0"/>
                <a:ea typeface="Calibri"/>
              </a:rPr>
              <a:t> </a:t>
            </a:r>
            <a:r>
              <a:rPr lang="ru-RU" dirty="0">
                <a:latin typeface="Calibri" pitchFamily="34" charset="0"/>
                <a:ea typeface="Calibri"/>
              </a:rPr>
              <a:t>К празднованию 60-летней годовщины  Октябрьской социалистической революции, в ноябре 1977 года, его заменили новым, изображающим</a:t>
            </a:r>
            <a:endParaRPr kumimoji="0" lang="ru-RU" b="0" i="0" u="none" strike="noStrike" cap="none" normalizeH="0" baseline="0" dirty="0">
              <a:ln>
                <a:noFill/>
              </a:ln>
              <a:effectLst/>
              <a:latin typeface="Calibri" pitchFamily="34" charset="0"/>
              <a:ea typeface="Cambria Math" pitchFamily="18" charset="0"/>
            </a:endParaRPr>
          </a:p>
        </p:txBody>
      </p:sp>
      <p:pic>
        <p:nvPicPr>
          <p:cNvPr id="4" name="Рисунок 3" descr="0_61c54_20883ccc_XL.jpg"/>
          <p:cNvPicPr>
            <a:picLocks noChangeAspect="1"/>
          </p:cNvPicPr>
          <p:nvPr/>
        </p:nvPicPr>
        <p:blipFill>
          <a:blip r:embed="rId2" cstate="print"/>
          <a:srcRect l="13775" t="5605" r="44488" b="6662"/>
          <a:stretch>
            <a:fillRect/>
          </a:stretch>
        </p:blipFill>
        <p:spPr>
          <a:xfrm>
            <a:off x="467544" y="476672"/>
            <a:ext cx="381642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photo-13162109461.jpg"/>
          <p:cNvPicPr>
            <a:picLocks noChangeAspect="1"/>
          </p:cNvPicPr>
          <p:nvPr/>
        </p:nvPicPr>
        <p:blipFill>
          <a:blip r:embed="rId3" cstate="print"/>
          <a:srcRect l="30013" r="28680"/>
          <a:stretch>
            <a:fillRect/>
          </a:stretch>
        </p:blipFill>
        <p:spPr>
          <a:xfrm>
            <a:off x="539552" y="476672"/>
            <a:ext cx="3672408" cy="592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12160" y="5373216"/>
            <a:ext cx="2407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/>
              </a:rPr>
              <a:t>рабочего, ломающего </a:t>
            </a:r>
          </a:p>
          <a:p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/>
              </a:rPr>
              <a:t>винтовку о колено</a:t>
            </a:r>
            <a:r>
              <a:rPr lang="ru-RU" dirty="0">
                <a:latin typeface="Calibri" pitchFamily="34" charset="0"/>
                <a:ea typeface="Calibri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0236.jpg"/>
          <p:cNvPicPr>
            <a:picLocks noChangeAspect="1"/>
          </p:cNvPicPr>
          <p:nvPr/>
        </p:nvPicPr>
        <p:blipFill>
          <a:blip r:embed="rId2" cstate="print"/>
          <a:srcRect l="13170" r="31100" b="12201"/>
          <a:stretch>
            <a:fillRect/>
          </a:stretch>
        </p:blipFill>
        <p:spPr>
          <a:xfrm>
            <a:off x="3923928" y="548680"/>
            <a:ext cx="4875343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692696"/>
            <a:ext cx="367240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Зимой 1942/1943 гг. Советская армия вела ожесточённые бои под Сталинградом с фашистскими захватчиками. Гитлеровцы рвались к Астрахани, стремясь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перезать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Волгу. В феврале 1943 года  27 солдат и офицеров Советской армии, героически погибших на подступах к Астрахани, были похоронены в Братском саду. В том же году на братской могиле был установлен памятник-обелиск. 9 мая 1965 г., в день двадцатилетнего юбилея разгрома гитлеровских захватчиков, у памятника был зажжён Вечный огонь в память тех, кто погиб смертью храбрых, защищая Родину.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5892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На перекрёстке улиц Московская (Советская) и </a:t>
            </a:r>
          </a:p>
          <a:p>
            <a:pPr algn="ctr"/>
            <a:r>
              <a:rPr lang="ru-RU" sz="2000" dirty="0"/>
              <a:t>Полицейская (Кирова)</a:t>
            </a:r>
          </a:p>
        </p:txBody>
      </p:sp>
      <p:pic>
        <p:nvPicPr>
          <p:cNvPr id="4" name="Рисунок 3" descr="0_69e31_ad5bf9f0_XL.jpg"/>
          <p:cNvPicPr>
            <a:picLocks noChangeAspect="1"/>
          </p:cNvPicPr>
          <p:nvPr/>
        </p:nvPicPr>
        <p:blipFill>
          <a:blip r:embed="rId2" cstate="print"/>
          <a:srcRect t="7805"/>
          <a:stretch>
            <a:fillRect/>
          </a:stretch>
        </p:blipFill>
        <p:spPr>
          <a:xfrm>
            <a:off x="395537" y="548679"/>
            <a:ext cx="8443546" cy="501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00593.jpg"/>
          <p:cNvPicPr>
            <a:picLocks noChangeAspect="1"/>
          </p:cNvPicPr>
          <p:nvPr/>
        </p:nvPicPr>
        <p:blipFill>
          <a:blip r:embed="rId2" cstate="print"/>
          <a:srcRect l="16008" r="4895" b="14865"/>
          <a:stretch>
            <a:fillRect/>
          </a:stretch>
        </p:blipFill>
        <p:spPr>
          <a:xfrm>
            <a:off x="4788024" y="548680"/>
            <a:ext cx="406426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753671"/>
            <a:ext cx="439248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Сквер им. С.М. Кирова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На перекрёстке улиц Советская и Кирова справа на углу – бывший дом Астраханского губернатора, слева Кировский сквер. На этом месте стоял большой на 3 улицы дом, принадлежавший одному из богатейших людей Астрахани-Кириллу Гавриловичу </a:t>
            </a:r>
            <a:r>
              <a:rPr lang="ru-RU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гамжанову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 позже его наследникам. В доме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Агамжанова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находились 12 магазин на первом этаже, 27 квартир на втором и 2 емких подвала. Всё это оценивалось в 267 221 руб.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В январе 1918 года дом горел. Он уже ни на что не был годен и его разобрали, на освободившейся территории разбили скверик, и в 1939 г. воздвигли памятник С.М. Кирову – одному из лидеров партии большевиков.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751</TotalTime>
  <Words>1033</Words>
  <Application>Microsoft Office PowerPoint</Application>
  <PresentationFormat>Экран (4:3)</PresentationFormat>
  <Paragraphs>54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</cp:lastModifiedBy>
  <cp:revision>80</cp:revision>
  <dcterms:created xsi:type="dcterms:W3CDTF">2014-03-18T17:30:26Z</dcterms:created>
  <dcterms:modified xsi:type="dcterms:W3CDTF">2021-10-25T14:21:25Z</dcterms:modified>
</cp:coreProperties>
</file>