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756608240110068E-2"/>
          <c:y val="4.6269338129096768E-2"/>
          <c:w val="0.91072110221371416"/>
          <c:h val="0.876785912676369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93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31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522289546175781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31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100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9596588033428383E-2"/>
                  <c:y val="-8.818464615042773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38</a:t>
                    </a:r>
                    <a:r>
                      <a:rPr lang="ru-RU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93</c:v>
                </c:pt>
                <c:pt idx="1">
                  <c:v>62</c:v>
                </c:pt>
                <c:pt idx="2">
                  <c:v>0</c:v>
                </c:pt>
                <c:pt idx="3">
                  <c:v>38</c:v>
                </c:pt>
                <c:pt idx="4">
                  <c:v>61</c:v>
                </c:pt>
                <c:pt idx="5">
                  <c:v>31</c:v>
                </c:pt>
                <c:pt idx="6">
                  <c:v>31</c:v>
                </c:pt>
                <c:pt idx="7">
                  <c:v>100</c:v>
                </c:pt>
                <c:pt idx="8">
                  <c:v>0</c:v>
                </c:pt>
                <c:pt idx="9">
                  <c:v>38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8736291205739189E-3"/>
                  <c:y val="1.1023080768803466E-2"/>
                </c:manualLayout>
              </c:layout>
              <c:tx>
                <c:rich>
                  <a:bodyPr/>
                  <a:lstStyle/>
                  <a:p>
                    <a:r>
                      <a:rPr lang="en-US" sz="1400" smtClean="0"/>
                      <a:t>7</a:t>
                    </a:r>
                    <a:r>
                      <a:rPr lang="ru-RU" sz="1400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896709889377371E-2"/>
                  <c:y val="-2.2046161537606934E-3"/>
                </c:manualLayout>
              </c:layout>
              <c:tx>
                <c:rich>
                  <a:bodyPr/>
                  <a:lstStyle/>
                  <a:p>
                    <a:r>
                      <a:rPr lang="en-US" sz="1400" smtClean="0"/>
                      <a:t>31</a:t>
                    </a:r>
                    <a:r>
                      <a:rPr lang="ru-RU" sz="1400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smtClean="0"/>
                      <a:t>54</a:t>
                    </a:r>
                    <a:r>
                      <a:rPr lang="ru-RU" sz="1400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222895461757813E-3"/>
                  <c:y val="1.7636929230085547E-2"/>
                </c:manualLayout>
              </c:layout>
              <c:tx>
                <c:rich>
                  <a:bodyPr/>
                  <a:lstStyle/>
                  <a:p>
                    <a:r>
                      <a:rPr lang="en-US" sz="1400" smtClean="0"/>
                      <a:t>46</a:t>
                    </a:r>
                    <a:r>
                      <a:rPr lang="ru-RU" sz="1400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0297193949010964E-3"/>
                  <c:y val="1.543231307632485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23</a:t>
                    </a:r>
                    <a:r>
                      <a:rPr lang="ru-RU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23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r>
                      <a:rPr lang="ru-RU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100%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62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7</c:v>
                </c:pt>
                <c:pt idx="1">
                  <c:v>31</c:v>
                </c:pt>
                <c:pt idx="2">
                  <c:v>54</c:v>
                </c:pt>
                <c:pt idx="3">
                  <c:v>46</c:v>
                </c:pt>
                <c:pt idx="4">
                  <c:v>23</c:v>
                </c:pt>
                <c:pt idx="5">
                  <c:v>23</c:v>
                </c:pt>
                <c:pt idx="6">
                  <c:v>0</c:v>
                </c:pt>
                <c:pt idx="7">
                  <c:v>0</c:v>
                </c:pt>
                <c:pt idx="8">
                  <c:v>100</c:v>
                </c:pt>
                <c:pt idx="9">
                  <c:v>62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dirty="0" smtClean="0"/>
                      <a:t>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smtClean="0"/>
                      <a:t>7</a:t>
                    </a:r>
                    <a:r>
                      <a:rPr lang="ru-RU" sz="1400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581728335977864E-2"/>
                  <c:y val="2.6455393845128319E-2"/>
                </c:manualLayout>
              </c:layout>
              <c:tx>
                <c:rich>
                  <a:bodyPr/>
                  <a:lstStyle/>
                  <a:p>
                    <a:r>
                      <a:rPr lang="en-US" sz="1400" smtClean="0"/>
                      <a:t>46</a:t>
                    </a:r>
                    <a:r>
                      <a:rPr lang="ru-RU" sz="1400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581728335977864E-2"/>
                  <c:y val="1.3227696922564241E-2"/>
                </c:manualLayout>
              </c:layout>
              <c:tx>
                <c:rich>
                  <a:bodyPr/>
                  <a:lstStyle/>
                  <a:p>
                    <a:r>
                      <a:rPr lang="en-US" sz="1400" smtClean="0"/>
                      <a:t>16</a:t>
                    </a:r>
                    <a:r>
                      <a:rPr lang="ru-RU" sz="140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014859697450576E-3"/>
                  <c:y val="1.763692923008554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16</a:t>
                    </a:r>
                    <a:r>
                      <a:rPr lang="ru-RU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38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69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0</c:v>
                </c:pt>
                <c:pt idx="1">
                  <c:v>7</c:v>
                </c:pt>
                <c:pt idx="2">
                  <c:v>46</c:v>
                </c:pt>
                <c:pt idx="3">
                  <c:v>16</c:v>
                </c:pt>
                <c:pt idx="4">
                  <c:v>16</c:v>
                </c:pt>
                <c:pt idx="5">
                  <c:v>38</c:v>
                </c:pt>
                <c:pt idx="6">
                  <c:v>69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1.3566868638527288E-2"/>
                  <c:y val="1.3227696922564159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Лист1!$E$2:$E$11</c:f>
              <c:numCache>
                <c:formatCode>General</c:formatCode>
                <c:ptCount val="10"/>
                <c:pt idx="3">
                  <c:v>0</c:v>
                </c:pt>
                <c:pt idx="5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dLbls>
            <c:dLbl>
              <c:idx val="5"/>
              <c:layout>
                <c:manualLayout>
                  <c:x val="9.04457909235156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Лист1!$F$2:$F$11</c:f>
              <c:numCache>
                <c:formatCode>General</c:formatCode>
                <c:ptCount val="10"/>
                <c:pt idx="5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201984"/>
        <c:axId val="100203520"/>
      </c:barChart>
      <c:catAx>
        <c:axId val="100201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203520"/>
        <c:crosses val="autoZero"/>
        <c:auto val="1"/>
        <c:lblAlgn val="ctr"/>
        <c:lblOffset val="100"/>
        <c:noMultiLvlLbl val="0"/>
      </c:catAx>
      <c:valAx>
        <c:axId val="100203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201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«Детский сад общеразвивающего вида №32 «Одуванчик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»»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г. Альметьевск»</a:t>
            </a:r>
          </a:p>
          <a:p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8597" y="1878101"/>
            <a:ext cx="75379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Проект  с детьми подготовительной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 школе группы на тему: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«Волшебный мир театра»</a:t>
            </a:r>
            <a:endParaRPr lang="ru-RU" sz="3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7072" y="4549231"/>
            <a:ext cx="3341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Подготовила </a:t>
            </a:r>
            <a:r>
              <a:rPr lang="ru-RU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воспитателиь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:</a:t>
            </a:r>
            <a:endParaRPr lang="ru-RU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Галлямова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Н.А.</a:t>
            </a:r>
          </a:p>
          <a:p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32" name="Picture 8" descr="C:\Users\Пользователь\Desktop\bolshoj-teatr-detj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8794"/>
            <a:ext cx="4662540" cy="258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IMG-20210204-WA0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7114"/>
            <a:ext cx="8208912" cy="606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2595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Беседы, просмотр открыток, рассказ воспитателя, просмотр мультфильма «Царевны»</a:t>
            </a:r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9711" y="43132"/>
            <a:ext cx="3056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Изготовление атрибутов </a:t>
            </a:r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194" name="Picture 2" descr="C:\Users\Пользователь\Desktop\20210128_1043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2" b="27422"/>
          <a:stretch/>
        </p:blipFill>
        <p:spPr bwMode="auto">
          <a:xfrm rot="5400000">
            <a:off x="-436488" y="3756968"/>
            <a:ext cx="3536255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esktop\20210128_1101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33" b="20378"/>
          <a:stretch/>
        </p:blipFill>
        <p:spPr bwMode="auto">
          <a:xfrm rot="5400000">
            <a:off x="-197640" y="558838"/>
            <a:ext cx="3195620" cy="2311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ользователь\Desktop\20210128_1118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0" r="3847" b="12522"/>
          <a:stretch/>
        </p:blipFill>
        <p:spPr bwMode="auto">
          <a:xfrm>
            <a:off x="2644861" y="265859"/>
            <a:ext cx="2800408" cy="3300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Пользователь\Desktop\20210128_0737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0"/>
          <a:stretch/>
        </p:blipFill>
        <p:spPr bwMode="auto">
          <a:xfrm>
            <a:off x="2528152" y="3566562"/>
            <a:ext cx="3604267" cy="3291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Пользователь\Desktop\20210128_0731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11464" r="10799" b="5543"/>
          <a:stretch/>
        </p:blipFill>
        <p:spPr bwMode="auto">
          <a:xfrm rot="5400000">
            <a:off x="5656732" y="3458968"/>
            <a:ext cx="3806186" cy="3043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Пользователь\Desktop\20210128_0751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5" b="5014"/>
          <a:stretch/>
        </p:blipFill>
        <p:spPr bwMode="auto">
          <a:xfrm>
            <a:off x="5428192" y="17203"/>
            <a:ext cx="3715808" cy="3089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51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1194" y="116632"/>
            <a:ext cx="3056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Изготовление атрибутов </a:t>
            </a:r>
          </a:p>
        </p:txBody>
      </p:sp>
      <p:pic>
        <p:nvPicPr>
          <p:cNvPr id="9218" name="Picture 2" descr="C:\Users\Пользователь\Desktop\20210128_1134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4" r="13360"/>
          <a:stretch/>
        </p:blipFill>
        <p:spPr bwMode="auto">
          <a:xfrm rot="5400000">
            <a:off x="-413179" y="3836414"/>
            <a:ext cx="3573700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Пользователь\Desktop\20210128_103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00" y="-13030200"/>
            <a:ext cx="5266944" cy="395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Пользователь\Desktop\20210128_1031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13548" r="17006" b="10807"/>
          <a:stretch/>
        </p:blipFill>
        <p:spPr bwMode="auto">
          <a:xfrm rot="5400000">
            <a:off x="-288393" y="386755"/>
            <a:ext cx="3173595" cy="2598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Пользователь\Desktop\20210128_0856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807" y="3583344"/>
            <a:ext cx="3702385" cy="3264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Пользователь\Desktop\20210201_1037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81157"/>
            <a:ext cx="3240360" cy="3102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Пользователь\Desktop\20210201_1031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b="2907"/>
          <a:stretch/>
        </p:blipFill>
        <p:spPr bwMode="auto">
          <a:xfrm>
            <a:off x="6199254" y="2996952"/>
            <a:ext cx="2878446" cy="3832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Пользователь\Desktop\IMG-20210208-WA000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0" b="6019"/>
          <a:stretch/>
        </p:blipFill>
        <p:spPr bwMode="auto">
          <a:xfrm>
            <a:off x="6156176" y="99358"/>
            <a:ext cx="2828042" cy="3102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07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784" y="91221"/>
            <a:ext cx="7380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Изготовление пригласительных билетов, клубничного пирога,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афиши, книжки – малышки.</a:t>
            </a:r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42" name="Picture 2" descr="C:\Users\Пользователь\Desktop\IMG-20210206-WA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5" b="8058"/>
          <a:stretch/>
        </p:blipFill>
        <p:spPr bwMode="auto">
          <a:xfrm>
            <a:off x="107504" y="3573016"/>
            <a:ext cx="3312368" cy="3266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IMG-20210208-WA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" y="737552"/>
            <a:ext cx="3542371" cy="2835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Пользователь\Desktop\IMG-20210208-WA00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0" r="6372" b="7793"/>
          <a:stretch/>
        </p:blipFill>
        <p:spPr bwMode="auto">
          <a:xfrm>
            <a:off x="3660509" y="737552"/>
            <a:ext cx="5231971" cy="2915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Пользователь\Desktop\IMG-20210202-WA0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" b="3846"/>
          <a:stretch/>
        </p:blipFill>
        <p:spPr bwMode="auto">
          <a:xfrm>
            <a:off x="3779912" y="3671699"/>
            <a:ext cx="5112567" cy="3068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587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0495" y="7485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Изготовление  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афиши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книжки – 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малышки  по театральному представлению «Клубничный пирог»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Пользователь\Desktop\IMG-20210202-WA0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"/>
          <a:stretch/>
        </p:blipFill>
        <p:spPr bwMode="auto">
          <a:xfrm>
            <a:off x="4924718" y="560592"/>
            <a:ext cx="4039770" cy="2930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IMG-20210202-WA0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 bwMode="auto">
          <a:xfrm>
            <a:off x="539552" y="560592"/>
            <a:ext cx="4204183" cy="2826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IMG-20210212-WA00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8"/>
          <a:stretch/>
        </p:blipFill>
        <p:spPr bwMode="auto">
          <a:xfrm>
            <a:off x="115165" y="3278039"/>
            <a:ext cx="2717726" cy="3447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IMG-20210212-WA0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r="719" b="8243"/>
          <a:stretch/>
        </p:blipFill>
        <p:spPr bwMode="auto">
          <a:xfrm>
            <a:off x="2832891" y="3407436"/>
            <a:ext cx="2669708" cy="330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IMG-20210212-WA000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6" b="12787"/>
          <a:stretch/>
        </p:blipFill>
        <p:spPr bwMode="auto">
          <a:xfrm>
            <a:off x="5502599" y="3490798"/>
            <a:ext cx="3534800" cy="3136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1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116632"/>
            <a:ext cx="320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Репетиции представления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Пользователь\Desktop\20210215_104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4384544" cy="328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20210215_104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072" y="3356993"/>
            <a:ext cx="4267710" cy="328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20210215_1044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1601"/>
            <a:ext cx="4176464" cy="2957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20210215_103417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72" y="485964"/>
            <a:ext cx="4099809" cy="2919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2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6632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Раздача пригласительных билетов сотрудникам детского сада</a:t>
            </a:r>
          </a:p>
        </p:txBody>
      </p:sp>
      <p:pic>
        <p:nvPicPr>
          <p:cNvPr id="2050" name="Picture 2" descr="C:\Users\Пользователь\Desktop\20210212_1510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t="22818"/>
          <a:stretch/>
        </p:blipFill>
        <p:spPr bwMode="auto">
          <a:xfrm>
            <a:off x="611560" y="485965"/>
            <a:ext cx="3531348" cy="3087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20210212_1603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5" t="3793" b="14897"/>
          <a:stretch/>
        </p:blipFill>
        <p:spPr bwMode="auto">
          <a:xfrm>
            <a:off x="4142908" y="301298"/>
            <a:ext cx="4608512" cy="3568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20210212_1513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3" t="4892"/>
          <a:stretch/>
        </p:blipFill>
        <p:spPr bwMode="auto">
          <a:xfrm>
            <a:off x="443374" y="3673883"/>
            <a:ext cx="3699534" cy="3072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20210212_154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78" y="3861047"/>
            <a:ext cx="4128459" cy="2838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40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47727"/>
            <a:ext cx="39784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 этап -  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Заключительный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Театральное представление «Клубничный пирог»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Пользователь\Desktop\20210217_091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158462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20210217_092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00" y="-13030200"/>
            <a:ext cx="14630400" cy="109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20210217_0925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78" y="44624"/>
            <a:ext cx="4612562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20210217_0958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188" y="3284984"/>
            <a:ext cx="4558352" cy="3537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1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IMG-20210217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" y="3273810"/>
            <a:ext cx="5550509" cy="3584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IMG-20210217-WA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3"/>
          <a:stretch/>
        </p:blipFill>
        <p:spPr bwMode="auto">
          <a:xfrm>
            <a:off x="5508105" y="312995"/>
            <a:ext cx="3603362" cy="6525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Пользователь\Desktop\20210217_0959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872"/>
            <a:ext cx="5184576" cy="3130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312995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Чаепитие с клубничным пирогом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2809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Выводы :</a:t>
            </a:r>
          </a:p>
          <a:p>
            <a:r>
              <a:rPr lang="ru-RU" dirty="0"/>
              <a:t>Детский театр прочно входит в жизнь ребенка, образы героев русских сказок становятся частью жизни ребенка, раскрывая перед ним понятия добра и зла, воспитывая добрые чувства.</a:t>
            </a:r>
          </a:p>
          <a:p>
            <a:r>
              <a:rPr lang="ru-RU" dirty="0"/>
              <a:t>Занятия театральной деятельностью требуют от ребенка решительности, трудолюбия, тем самым способствуют формированию волевых черт характера. Выступление на сцене способствуют реализации творческих сил и духовных потребностей ребенка, раскрепощению и повышению самооценки. Занятия театральной деятельностью учат ребенка точно формировать свои мысли, точно чувствовать и познавать окружающий мир.</a:t>
            </a:r>
          </a:p>
          <a:p>
            <a:r>
              <a:rPr lang="ru-RU" dirty="0"/>
              <a:t>Любовь к театральному творчеству, желание передать эту любовь детям, сделать внутренний мир ребенка богаче и счастливее стало опорной точкой для создания этого проекта.</a:t>
            </a:r>
          </a:p>
          <a:p>
            <a:r>
              <a:rPr lang="ru-RU" dirty="0"/>
              <a:t>Участие в театре дает очень важный социальный опыт общения:</a:t>
            </a:r>
          </a:p>
          <a:p>
            <a:r>
              <a:rPr lang="ru-RU" dirty="0"/>
              <a:t>- в игре ребенок активно соприкасается с явлениями реальной действительности, переживает их, и это наполняет его жизнь богатым содержанием и надолго оставляет след в его памяти;</a:t>
            </a:r>
          </a:p>
          <a:p>
            <a:r>
              <a:rPr lang="ru-RU" dirty="0"/>
              <a:t>- театральная деятельность дает возможность развитию воображения, памяти, учит свободно выражать свои мысли и чувства через слово, жест, интонацию, мимику;</a:t>
            </a:r>
          </a:p>
          <a:p>
            <a:r>
              <a:rPr lang="ru-RU" dirty="0"/>
              <a:t>- участие детей в спектаклях доставляют им радость, удовлетворение.</a:t>
            </a:r>
          </a:p>
        </p:txBody>
      </p:sp>
    </p:spTree>
    <p:extLst>
      <p:ext uri="{BB962C8B-B14F-4D97-AF65-F5344CB8AC3E}">
        <p14:creationId xmlns:p14="http://schemas.microsoft.com/office/powerpoint/2010/main" val="19560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268760"/>
            <a:ext cx="884879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Тип проекта: </a:t>
            </a:r>
            <a:r>
              <a:rPr lang="ru-RU" sz="1400" dirty="0"/>
              <a:t>-познавательно-творческий, </a:t>
            </a:r>
            <a:r>
              <a:rPr lang="ru-RU" sz="1400" dirty="0" smtClean="0"/>
              <a:t>-</a:t>
            </a:r>
            <a:r>
              <a:rPr lang="ru-RU" sz="1400" dirty="0" err="1" smtClean="0"/>
              <a:t>ролево</a:t>
            </a:r>
            <a:r>
              <a:rPr lang="ru-RU" sz="1400" dirty="0" smtClean="0"/>
              <a:t> – игровой</a:t>
            </a:r>
          </a:p>
          <a:p>
            <a:r>
              <a:rPr lang="ru-RU" sz="1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Участники  проекта:</a:t>
            </a:r>
          </a:p>
          <a:p>
            <a:r>
              <a:rPr lang="ru-RU" sz="1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</a:t>
            </a:r>
            <a:r>
              <a:rPr lang="ru-RU" sz="1400" b="1" dirty="0" smtClean="0"/>
              <a:t>дети подготовительной </a:t>
            </a:r>
            <a:r>
              <a:rPr lang="ru-RU" sz="1400" dirty="0" smtClean="0"/>
              <a:t>группы, их родители, воспитатели, музыкальный руководитель.</a:t>
            </a:r>
          </a:p>
          <a:p>
            <a:r>
              <a:rPr lang="ru-RU" sz="1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Цель проекта</a:t>
            </a:r>
            <a:r>
              <a:rPr lang="ru-RU" sz="1400" dirty="0"/>
              <a:t>: формирование интереса к театру и совместной театрализованной деятельности педагогов, детей и родителей; развитие творческих способностей, индивидуальности, духовное обогащение личности ребёнка средствами театрального искусства.</a:t>
            </a:r>
          </a:p>
          <a:p>
            <a:r>
              <a:rPr lang="ru-RU" sz="1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Актуальность проекта</a:t>
            </a:r>
          </a:p>
          <a:p>
            <a:r>
              <a:rPr lang="ru-RU" sz="1400" dirty="0"/>
              <a:t>Коллективная театрализованная деятельность направлена на целостное воздействие на личность ребёнка, его раскрепощение, самостоятельное творчество, развитие ведущих психических процессов; способствует самопознанию и самовыражению личности; создаёт условия для социализации, усиливая адаптационные способности, корректирует коммуникативные качества, помогает осознанию чувств удовлетворения, радости, успешности. ФГОС ДО ставит задачи: - создание условий развития ребёнка, открывающих возможности позитивной социализации, развития инициативы и творческих способностей на основе сотрудничества со взрослыми и сверстниками. </a:t>
            </a:r>
          </a:p>
          <a:p>
            <a:r>
              <a:rPr lang="ru-RU" sz="1400" dirty="0"/>
              <a:t>Дошкольный возраст наиболее благоприятен для развития речи, формирование культуры речевого общения. Одно из актуальных действенных средств, для развития речи - это театральные игры, которые являются благоприятной средой для активизации речевой активности детей дошкольного возраста.</a:t>
            </a:r>
          </a:p>
          <a:p>
            <a:r>
              <a:rPr lang="ru-RU" sz="1400" dirty="0"/>
              <a:t>Дети- дошкольники, как правило, всегда рады приезду в детский сад кукольного театра, но не меньше они любят и сами разыгрывать небольшие сказки при помощи кукол, которые всегда находятся в их распоряжении. Дети, включившись в игру, отвечают на вопросы кукол, выполняют их просьбы, дают советы, перевоплощаются в тот или иной образ. Они смеются, когда смеются персонажи, грустят вместе с ними, предупреждают об опасности, плачут над неудачами любимого героя, всегда готовы прийти к нему на помощь. Участвуя в театрализованных играх, дети знакомятся с окружающим миром, через образы, краски, звуки.</a:t>
            </a:r>
          </a:p>
          <a:p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16632"/>
            <a:ext cx="5796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«Театр – это волшебный мир.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Он дает </a:t>
            </a:r>
            <a:r>
              <a:rPr lang="ru-RU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уроки </a:t>
            </a:r>
            <a:r>
              <a:rPr lang="ru-RU" sz="1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красоты, </a:t>
            </a:r>
            <a:r>
              <a:rPr lang="ru-RU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морали и </a:t>
            </a:r>
            <a:r>
              <a:rPr lang="ru-RU" sz="1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нравственности.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А чем они богаче, тем </a:t>
            </a:r>
            <a:r>
              <a:rPr lang="ru-RU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успешнее идет </a:t>
            </a:r>
            <a:r>
              <a:rPr lang="ru-RU" sz="1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развитие духовного </a:t>
            </a:r>
            <a:r>
              <a:rPr lang="ru-RU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мира детей.» (</a:t>
            </a:r>
            <a:r>
              <a:rPr lang="ru-RU" sz="1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Б. М. Теплов)</a:t>
            </a:r>
          </a:p>
        </p:txBody>
      </p:sp>
    </p:spTree>
    <p:extLst>
      <p:ext uri="{BB962C8B-B14F-4D97-AF65-F5344CB8AC3E}">
        <p14:creationId xmlns:p14="http://schemas.microsoft.com/office/powerpoint/2010/main" val="4162060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48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9838" y="332656"/>
            <a:ext cx="85689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Задачи:</a:t>
            </a:r>
          </a:p>
          <a:p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Обучающие:</a:t>
            </a:r>
          </a:p>
          <a:p>
            <a:r>
              <a:rPr lang="ru-RU" dirty="0"/>
              <a:t>- активизировать работу педагогов с детьми театрализованной деятельностью;</a:t>
            </a:r>
          </a:p>
          <a:p>
            <a:r>
              <a:rPr lang="ru-RU" dirty="0"/>
              <a:t>- пробудить интерес детей и родителей к театрализованной деятельности в детском саду к театру;</a:t>
            </a:r>
          </a:p>
          <a:p>
            <a:r>
              <a:rPr lang="ru-RU" dirty="0"/>
              <a:t>- привить детям первичные навыки в области театрального искусства (использование мимики, жестов, голоса и т. д.);</a:t>
            </a:r>
          </a:p>
          <a:p>
            <a:r>
              <a:rPr lang="ru-RU" dirty="0"/>
              <a:t>- приобщать родителей к театральному искусству, а так же способствовать повышению педагогической культуры родителей, пополнению их знаний по театрализованной деятельности ребенка в семье и детском саду.</a:t>
            </a:r>
          </a:p>
          <a:p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Развивающие:</a:t>
            </a:r>
          </a:p>
          <a:p>
            <a:r>
              <a:rPr lang="ru-RU" dirty="0"/>
              <a:t>- развивать эмоциональность и выразительность речи у дошкольников;</a:t>
            </a:r>
          </a:p>
          <a:p>
            <a:r>
              <a:rPr lang="ru-RU" dirty="0"/>
              <a:t>- развитие художественного восприятия, интереса и любви к детской художественной литературы через игры драматизации;</a:t>
            </a:r>
          </a:p>
          <a:p>
            <a:r>
              <a:rPr lang="ru-RU" dirty="0"/>
              <a:t>- развивать игровое воображение.</a:t>
            </a:r>
          </a:p>
          <a:p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Воспитательные:</a:t>
            </a:r>
          </a:p>
          <a:p>
            <a:r>
              <a:rPr lang="ru-RU" dirty="0"/>
              <a:t>- воспитывать дружеские взаимоотношения, умение играть рядом.</a:t>
            </a:r>
          </a:p>
          <a:p>
            <a:r>
              <a:rPr lang="ru-RU" dirty="0"/>
              <a:t>- воспитывать навыки культурного поведения.</a:t>
            </a:r>
          </a:p>
          <a:p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Планируемые результаты:</a:t>
            </a:r>
          </a:p>
          <a:p>
            <a:r>
              <a:rPr lang="ru-RU" dirty="0"/>
              <a:t>Обогатится театральный опыт дошкольников, расширится их кругозор. У детей будут проявляться индивидуальные творческие способности. Повысится их культурный уровень.</a:t>
            </a:r>
          </a:p>
        </p:txBody>
      </p:sp>
    </p:spTree>
    <p:extLst>
      <p:ext uri="{BB962C8B-B14F-4D97-AF65-F5344CB8AC3E}">
        <p14:creationId xmlns:p14="http://schemas.microsoft.com/office/powerpoint/2010/main" val="3543711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47990"/>
            <a:ext cx="3267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 этап – подготовительный </a:t>
            </a:r>
          </a:p>
        </p:txBody>
      </p:sp>
      <p:pic>
        <p:nvPicPr>
          <p:cNvPr id="2050" name="Picture 2" descr="C:\Users\Пользователь\Desktop\IMG-20210212-WA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738803"/>
            <a:ext cx="4392489" cy="2978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IMG-20210212-WA0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1" y="3793629"/>
            <a:ext cx="439248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IMG-20210212-WA00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9"/>
          <a:stretch/>
        </p:blipFill>
        <p:spPr bwMode="auto">
          <a:xfrm>
            <a:off x="4701224" y="1124744"/>
            <a:ext cx="4106086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44275" y="620688"/>
            <a:ext cx="461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Сочиняем сценарий, распределяем роли...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64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5692" y="3733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 этап - практический </a:t>
            </a:r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 descr="C:\Users\Пользователь\Desktop\IMG-20210212-WA00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1" r="-1568" b="2150"/>
          <a:stretch/>
        </p:blipFill>
        <p:spPr bwMode="auto">
          <a:xfrm>
            <a:off x="221753" y="564416"/>
            <a:ext cx="8748465" cy="2900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8064" y="3039706"/>
            <a:ext cx="2711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Ширма для родителей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5" name="Picture 3" descr="C:\Users\Пользователь\Desktop\20210212_1351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" b="4623"/>
          <a:stretch/>
        </p:blipFill>
        <p:spPr bwMode="auto">
          <a:xfrm>
            <a:off x="107503" y="3573017"/>
            <a:ext cx="4489411" cy="2793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465" y="6198553"/>
            <a:ext cx="388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Игры  в которые можно играть с детьми дома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6" name="Picture 4" descr="C:\Users\Пользователь\Desktop\20210212_1346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5"/>
          <a:stretch/>
        </p:blipFill>
        <p:spPr bwMode="auto">
          <a:xfrm>
            <a:off x="4726144" y="3573017"/>
            <a:ext cx="4370634" cy="2849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0170" y="643252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Консультация для родителей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26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19998"/>
            <a:ext cx="807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Результаты анкетирования родителей на тему: «Любите ли вы театр?»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13625484"/>
              </p:ext>
            </p:extLst>
          </p:nvPr>
        </p:nvGraphicFramePr>
        <p:xfrm>
          <a:off x="395536" y="692696"/>
          <a:ext cx="842493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05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01568"/>
            <a:ext cx="674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Изготовление  и примерка костюмов к представлению  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C:\Users\Пользователь\Desktop\IMG-20210202-WA00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8" r="6459"/>
          <a:stretch/>
        </p:blipFill>
        <p:spPr bwMode="auto">
          <a:xfrm>
            <a:off x="450448" y="3743268"/>
            <a:ext cx="3169211" cy="3008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IMG-20210202-WA00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r="20740"/>
          <a:stretch/>
        </p:blipFill>
        <p:spPr bwMode="auto">
          <a:xfrm>
            <a:off x="34313" y="381848"/>
            <a:ext cx="4001482" cy="3072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766" y="3342128"/>
            <a:ext cx="323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Костюм «Волшебное дерево»</a:t>
            </a:r>
            <a:endParaRPr lang="ru-RU" dirty="0"/>
          </a:p>
        </p:txBody>
      </p:sp>
      <p:pic>
        <p:nvPicPr>
          <p:cNvPr id="4101" name="Picture 5" descr="C:\Users\Пользователь\Desktop\IMG-20210204-WA00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13698" r="26393" b="1468"/>
          <a:stretch/>
        </p:blipFill>
        <p:spPr bwMode="auto">
          <a:xfrm>
            <a:off x="6745613" y="3284984"/>
            <a:ext cx="2378326" cy="3573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IMG-20210204-WA00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17911" r="11025" b="448"/>
          <a:stretch/>
        </p:blipFill>
        <p:spPr bwMode="auto">
          <a:xfrm>
            <a:off x="6745613" y="78701"/>
            <a:ext cx="2398387" cy="3062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1603" y="3085241"/>
            <a:ext cx="209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Привидение Арчи</a:t>
            </a:r>
            <a:endParaRPr lang="ru-RU" dirty="0"/>
          </a:p>
        </p:txBody>
      </p:sp>
      <p:pic>
        <p:nvPicPr>
          <p:cNvPr id="4103" name="Picture 7" descr="C:\Users\Пользователь\Desktop\IMG-20210210-WA00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31180" b="1922"/>
          <a:stretch/>
        </p:blipFill>
        <p:spPr bwMode="auto">
          <a:xfrm>
            <a:off x="4139952" y="1484784"/>
            <a:ext cx="2520280" cy="521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4008" y="911666"/>
            <a:ext cx="188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Царевна Алёнка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5614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IMG-20210211-WA00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t="7353" r="19927"/>
          <a:stretch/>
        </p:blipFill>
        <p:spPr bwMode="auto">
          <a:xfrm>
            <a:off x="323528" y="1255281"/>
            <a:ext cx="2592288" cy="5442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214457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Изготовление  и примерка костюмов к представлению </a:t>
            </a:r>
          </a:p>
        </p:txBody>
      </p:sp>
      <p:pic>
        <p:nvPicPr>
          <p:cNvPr id="5123" name="Picture 3" descr="C:\Users\Пользователь\Desktop\IMG-20210211-WA00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8710" r="21918"/>
          <a:stretch/>
        </p:blipFill>
        <p:spPr bwMode="auto">
          <a:xfrm>
            <a:off x="2908005" y="1139034"/>
            <a:ext cx="2751614" cy="5579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2464" y="1255281"/>
            <a:ext cx="230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Костюм Баба - яги</a:t>
            </a:r>
            <a:endParaRPr lang="ru-RU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24" name="Picture 4" descr="C:\Users\Пользователь\Desktop\IMG-20210203-WA00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t="18771" r="36268"/>
          <a:stretch/>
        </p:blipFill>
        <p:spPr bwMode="auto">
          <a:xfrm>
            <a:off x="5832380" y="1224832"/>
            <a:ext cx="2873140" cy="5473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4208" y="855500"/>
            <a:ext cx="204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Царевна Варвара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9964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8864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Изготовление  и примерка костюмов к представлению </a:t>
            </a:r>
          </a:p>
        </p:txBody>
      </p:sp>
      <p:pic>
        <p:nvPicPr>
          <p:cNvPr id="6146" name="Picture 2" descr="C:\Users\Пользователь\Desktop\IMG-20210204-WA00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t="6916" r="19556" b="10426"/>
          <a:stretch/>
        </p:blipFill>
        <p:spPr bwMode="auto">
          <a:xfrm>
            <a:off x="110084" y="3501008"/>
            <a:ext cx="2739618" cy="3350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IMG-20210204-WA00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14463" r="11245"/>
          <a:stretch/>
        </p:blipFill>
        <p:spPr bwMode="auto">
          <a:xfrm>
            <a:off x="208818" y="373307"/>
            <a:ext cx="2640883" cy="3271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818" y="3140968"/>
            <a:ext cx="277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Профессор </a:t>
            </a:r>
            <a:r>
              <a:rPr lang="ru-RU" b="1" dirty="0" err="1" smtClean="0"/>
              <a:t>Грюнвальд</a:t>
            </a:r>
            <a:endParaRPr lang="ru-RU" b="1" dirty="0"/>
          </a:p>
        </p:txBody>
      </p:sp>
      <p:pic>
        <p:nvPicPr>
          <p:cNvPr id="6149" name="Picture 5" descr="C:\Users\Пользователь\Desktop\20210128_0738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5" t="17661" r="27352" b="12533"/>
          <a:stretch/>
        </p:blipFill>
        <p:spPr bwMode="auto">
          <a:xfrm>
            <a:off x="6175087" y="683503"/>
            <a:ext cx="2861409" cy="6168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Пользователь\Desktop\20210128_0739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9" t="20480" r="25533"/>
          <a:stretch/>
        </p:blipFill>
        <p:spPr bwMode="auto">
          <a:xfrm>
            <a:off x="3131840" y="695657"/>
            <a:ext cx="2952328" cy="6162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50851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Пряничек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32240" y="517635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Пылесос Егорка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50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637</TotalTime>
  <Words>895</Words>
  <Application>Microsoft Office PowerPoint</Application>
  <PresentationFormat>Экран (4:3)</PresentationFormat>
  <Paragraphs>97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49</cp:revision>
  <dcterms:created xsi:type="dcterms:W3CDTF">2021-01-28T16:50:56Z</dcterms:created>
  <dcterms:modified xsi:type="dcterms:W3CDTF">2021-09-26T10:11:44Z</dcterms:modified>
</cp:coreProperties>
</file>