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0" r:id="rId4"/>
    <p:sldId id="257" r:id="rId5"/>
    <p:sldId id="261" r:id="rId6"/>
    <p:sldId id="262" r:id="rId7"/>
    <p:sldId id="263" r:id="rId8"/>
    <p:sldId id="265" r:id="rId9"/>
    <p:sldId id="266" r:id="rId10"/>
    <p:sldId id="269" r:id="rId11"/>
    <p:sldId id="268" r:id="rId12"/>
    <p:sldId id="267" r:id="rId13"/>
    <p:sldId id="270" r:id="rId14"/>
    <p:sldId id="271" r:id="rId15"/>
    <p:sldId id="273" r:id="rId16"/>
    <p:sldId id="272" r:id="rId17"/>
    <p:sldId id="274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FFC1"/>
    <a:srgbClr val="00FF99"/>
    <a:srgbClr val="DDFFDD"/>
    <a:srgbClr val="003300"/>
    <a:srgbClr val="9B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3251F91-BBC3-4E85-BEEF-80E1A8C20BFD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0F8A56-884A-419C-98D4-0024E9E0A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63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5D4C-6341-4C17-AEF7-8615703FB962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62588-E67F-443E-87FD-2191659789C1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6D49-03DD-4228-A664-9C7AAF9A4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E8183-1EAA-46AF-8517-3D0965BAF7BC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7300-1B6B-4638-A6DB-92C364A55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37AB2-9D27-417F-8BA8-A1FF0CC91BC8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1CAB-D64D-4DA0-8BD7-C2BF67BB9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DDD7-5B96-4261-9CA6-280D3FA4B2AE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77A39-4D32-408B-8267-3D8D180B9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0B0F-68BF-488B-8B7F-8101DFF70C72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BA2E-186C-4442-BBCE-95DC5CDAB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B50CB-816E-4925-9490-62CB56AF5874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B1E7-795D-4A26-8E85-62DAB7BCC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0BB6-A324-4D7E-8EEA-C19CA242FED9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C45D-F092-4945-86E7-CF959639D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2126-83C8-4736-9E86-870AEA54CF39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0E48-30FD-4883-952C-4F19218EE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A74A-FD82-4499-89E1-E57B71BE7E2D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AE5DF-5AF6-4868-99A9-8F8A851EB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AF10-2295-4012-9CBD-BF542A3F88E5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3C13-2CEB-4364-BB58-61BBE942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CE9B47-B99A-4FD7-964E-8449006E10AD}" type="datetimeFigureOut">
              <a:rPr lang="ru-RU"/>
              <a:pPr>
                <a:defRPr/>
              </a:pPr>
              <a:t>16.03.2024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gif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jpeg"/><Relationship Id="rId4" Type="http://schemas.openxmlformats.org/officeDocument/2006/relationships/image" Target="../media/image8.gif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714500" y="571500"/>
            <a:ext cx="5857875" cy="2214563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Логопедическая викторина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«Звуки, буквы и слова»</a:t>
            </a:r>
            <a:endParaRPr lang="ru-RU" sz="4000" dirty="0"/>
          </a:p>
        </p:txBody>
      </p:sp>
      <p:sp>
        <p:nvSpPr>
          <p:cNvPr id="13316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2565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03648" y="594928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Подготовили учителя-логопеды </a:t>
            </a:r>
            <a:r>
              <a:rPr lang="ru-RU" sz="1400" dirty="0" smtClean="0"/>
              <a:t>ГБОУ Школа № 777</a:t>
            </a:r>
          </a:p>
          <a:p>
            <a:r>
              <a:rPr lang="ru-RU" sz="1400" dirty="0" smtClean="0"/>
              <a:t>Фонарева </a:t>
            </a:r>
            <a:r>
              <a:rPr lang="ru-RU" sz="1400" dirty="0" smtClean="0"/>
              <a:t>Л.А. и Терехова М.Ю.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Какие буквы написаны неправильно?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>
            <a:off x="1043608" y="1772816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4139952" y="1916832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5351098" y="4882150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В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3429000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R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1844824"/>
            <a:ext cx="716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Г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4581128"/>
            <a:ext cx="8402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Р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581128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У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2852936"/>
            <a:ext cx="1208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Ж</a:t>
            </a:r>
            <a:endParaRPr lang="ru-RU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429000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Б</a:t>
            </a:r>
            <a:endParaRPr lang="ru-RU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1700808"/>
            <a:ext cx="930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1916832"/>
            <a:ext cx="8771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К</a:t>
            </a:r>
            <a:endParaRPr lang="ru-RU" sz="9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64288" y="3429000"/>
            <a:ext cx="891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Я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4088" y="4869160"/>
            <a:ext cx="8755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В</a:t>
            </a:r>
            <a:endParaRPr lang="ru-RU" sz="9600" b="1" dirty="0"/>
          </a:p>
        </p:txBody>
      </p:sp>
      <p:pic>
        <p:nvPicPr>
          <p:cNvPr id="19" name="Рисунок 18" descr="https://c7.uihere.com/files/317/518/405/owl-cartoon-royalty-free-clip-art-birds-fly-thum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620688"/>
            <a:ext cx="136123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2" grpId="0"/>
      <p:bldP spid="13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Прочитайте слова.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48245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РАКЕТА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20888"/>
            <a:ext cx="49685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39752" y="4077072"/>
            <a:ext cx="561662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МАГАЗИН</a:t>
            </a:r>
            <a:endParaRPr lang="ru-RU" sz="9600" dirty="0"/>
          </a:p>
        </p:txBody>
      </p:sp>
      <p:sp>
        <p:nvSpPr>
          <p:cNvPr id="18" name="Овал 17"/>
          <p:cNvSpPr/>
          <p:nvPr/>
        </p:nvSpPr>
        <p:spPr>
          <a:xfrm>
            <a:off x="2051720" y="4653136"/>
            <a:ext cx="633670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p.jing.fm/clipimg/small/394-3947101_transparent-barn-owl-png-wise-owl-clipa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80728"/>
            <a:ext cx="1597471" cy="159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Какая буква пропущена?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9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к…пуста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556792"/>
            <a:ext cx="8640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234888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…</a:t>
            </a:r>
            <a:r>
              <a:rPr lang="ru-RU" sz="8000" dirty="0" err="1" smtClean="0"/>
              <a:t>епа</a:t>
            </a:r>
            <a:endParaRPr lang="ru-RU" sz="8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492896"/>
            <a:ext cx="93610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err="1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8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645024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err="1" smtClean="0"/>
              <a:t>глобу</a:t>
            </a:r>
            <a:r>
              <a:rPr lang="ru-RU" sz="8000" dirty="0" smtClean="0"/>
              <a:t>…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3717032"/>
            <a:ext cx="79208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ru-RU" sz="8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0072" y="4293096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…</a:t>
            </a:r>
            <a:r>
              <a:rPr lang="ru-RU" sz="8000" dirty="0" err="1" smtClean="0"/>
              <a:t>тюг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364088" y="4221088"/>
            <a:ext cx="86409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у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3" name="Рисунок 12" descr="https://i.pinimg.com/236x/f6/ec/3f/f6ec3f607869c540dce80d7d75ca248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764704"/>
            <a:ext cx="129614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Замените в слове букву </a:t>
            </a:r>
            <a:r>
              <a:rPr lang="ru-RU" i="1" dirty="0" smtClean="0"/>
              <a:t>К</a:t>
            </a:r>
            <a:r>
              <a:rPr lang="ru-RU" i="1" dirty="0" smtClean="0">
                <a:solidFill>
                  <a:srgbClr val="FF0000"/>
                </a:solidFill>
              </a:rPr>
              <a:t> на </a:t>
            </a:r>
            <a:r>
              <a:rPr lang="ru-RU" i="1" dirty="0" smtClean="0"/>
              <a:t>Г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2669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колос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3419872" y="1484784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1484784"/>
            <a:ext cx="2550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голос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636912"/>
            <a:ext cx="2574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кости</a:t>
            </a:r>
            <a:endParaRPr lang="ru-RU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2708920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2636912"/>
            <a:ext cx="2455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гости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3861048"/>
            <a:ext cx="22461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икра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933056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35896" y="3861048"/>
            <a:ext cx="21242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игра</a:t>
            </a:r>
            <a:endParaRPr lang="ru-RU" sz="80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5013176"/>
            <a:ext cx="1693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кол</a:t>
            </a:r>
            <a:endParaRPr lang="ru-RU" sz="8000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5013176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-</a:t>
            </a:r>
            <a:endParaRPr lang="ru-RU" sz="8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5013176"/>
            <a:ext cx="15743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гол</a:t>
            </a:r>
            <a:endParaRPr lang="ru-RU" sz="8000" dirty="0"/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97560" cy="1002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Исправьте ошибки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ИНА\Desktop\79d1344206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9"/>
            <a:ext cx="1440160" cy="2241452"/>
          </a:xfrm>
          <a:prstGeom prst="rect">
            <a:avLst/>
          </a:prstGeom>
          <a:noFill/>
        </p:spPr>
      </p:pic>
      <p:pic>
        <p:nvPicPr>
          <p:cNvPr id="1027" name="Picture 3" descr="C:\Users\ИРИНА\Desktop\igrushka_myagkaya_fancy_mishka_sashka_30_sm_msa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1478767" cy="1897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Picture 4" descr="C:\Users\ИРИНА\Desktop\Khapra_bee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429000"/>
            <a:ext cx="1512168" cy="19091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851920" y="3573016"/>
            <a:ext cx="63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М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3573016"/>
            <a:ext cx="519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3573016"/>
            <a:ext cx="455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3573016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3573016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573016"/>
            <a:ext cx="644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Ш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5661248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5661248"/>
            <a:ext cx="593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Ы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566124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5776" y="56612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15616" y="5661248"/>
            <a:ext cx="457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5445224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52320" y="5445224"/>
            <a:ext cx="465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884368" y="5445224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76256" y="5445224"/>
            <a:ext cx="611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Ж</a:t>
            </a:r>
            <a:endParaRPr lang="ru-RU" sz="4000" b="1" dirty="0"/>
          </a:p>
        </p:txBody>
      </p:sp>
      <p:pic>
        <p:nvPicPr>
          <p:cNvPr id="3" name="Picture 2" descr="C:\Users\ИРИНА\Desktop\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005064"/>
            <a:ext cx="3024873" cy="1727538"/>
          </a:xfrm>
          <a:prstGeom prst="rect">
            <a:avLst/>
          </a:prstGeom>
          <a:noFill/>
        </p:spPr>
      </p:pic>
      <p:pic>
        <p:nvPicPr>
          <p:cNvPr id="24" name="Рисунок 23" descr="https://avatars.mds.yandex.net/get-pdb/1981641/ab27c6b8-e6cf-4224-9c4a-855b4e0fd052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76672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Отгадайте слово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129614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916832"/>
            <a:ext cx="129614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БОЧ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916832"/>
            <a:ext cx="129614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БОЧ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916832"/>
            <a:ext cx="129614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916832"/>
            <a:ext cx="10081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916832"/>
            <a:ext cx="10081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1916832"/>
            <a:ext cx="10801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ЛЁТ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916832"/>
            <a:ext cx="10081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1916832"/>
            <a:ext cx="100811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1916832"/>
            <a:ext cx="10801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ЛЁТ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ИРИНА\Desktop\sound-ch-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0968"/>
            <a:ext cx="2592288" cy="2785439"/>
          </a:xfrm>
          <a:prstGeom prst="rect">
            <a:avLst/>
          </a:prstGeom>
          <a:noFill/>
        </p:spPr>
      </p:pic>
      <p:pic>
        <p:nvPicPr>
          <p:cNvPr id="4099" name="Picture 3" descr="C:\Users\ИРИНА\Desktop\0014-012-Samolet-letit-U-U-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3528392" cy="2379144"/>
          </a:xfrm>
          <a:prstGeom prst="rect">
            <a:avLst/>
          </a:prstGeom>
          <a:noFill/>
        </p:spPr>
      </p:pic>
      <p:pic>
        <p:nvPicPr>
          <p:cNvPr id="16" name="Рисунок 15" descr="https://1.bp.blogspot.com/-qnX_-qOInJA/XIzR1DtvTkI/AAAAAAAAAv8/jksTJD2YrNol7UROlr6qz4i9v9K1lm63wCLcBGAs/s320/20ef6819ca8640a33cc7430b26e81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Соберите слово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55679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155679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Н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9289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249289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407707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У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4008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Х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07707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501317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8224" y="155679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24328" y="1556792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249289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24328" y="2492896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ИРИНА\Desktop\99291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764704"/>
            <a:ext cx="2677108" cy="3816424"/>
          </a:xfrm>
          <a:prstGeom prst="rect">
            <a:avLst/>
          </a:prstGeom>
          <a:noFill/>
        </p:spPr>
      </p:pic>
      <p:pic>
        <p:nvPicPr>
          <p:cNvPr id="3076" name="Picture 4" descr="C:\Users\ИРИНА\Desktop\0007-010-El-morkovku-u-S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3509922" cy="2418470"/>
          </a:xfrm>
          <a:prstGeom prst="rect">
            <a:avLst/>
          </a:prstGeom>
          <a:noFill/>
        </p:spPr>
      </p:pic>
      <p:pic>
        <p:nvPicPr>
          <p:cNvPr id="3077" name="Picture 5" descr="C:\Users\ИРИНА\Desktop\392460-1-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717032"/>
            <a:ext cx="3433564" cy="2723961"/>
          </a:xfrm>
          <a:prstGeom prst="rect">
            <a:avLst/>
          </a:prstGeom>
          <a:noFill/>
        </p:spPr>
      </p:pic>
      <p:pic>
        <p:nvPicPr>
          <p:cNvPr id="22" name="Рисунок 21" descr="https://is5-ssl.mzstatic.com/image/thumb/Purple2/v4/8e/fc/31/8efc31ae-daf6-6fcf-ba77-bd5acef498fb/source/512x512b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Кроссворд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12776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Ш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284984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2348880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4221088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5157192"/>
            <a:ext cx="9144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34888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2348880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28498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328498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Ц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42210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2210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1880" y="4221088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Т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7984" y="3284984"/>
            <a:ext cx="9144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704" y="7647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24928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34290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4365104"/>
            <a:ext cx="393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1124744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Как в старину называли глаз.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Домашние животные с детенышами ягнятами.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Конструкция для плаванья из связанных вместе бревен.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Учреждение, в котором учатся дети.</a:t>
            </a:r>
            <a:endParaRPr lang="ru-RU" sz="2000" dirty="0"/>
          </a:p>
        </p:txBody>
      </p:sp>
      <p:pic>
        <p:nvPicPr>
          <p:cNvPr id="23" name="Рисунок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229200"/>
            <a:ext cx="1728193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5" name="Рисунок 4" descr="https://avatars.mds.yandex.net/get-pdb/1080201/45f6adf6-f634-42af-bd37-f09c2626160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5940425" cy="435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59632" y="332656"/>
            <a:ext cx="6120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312368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Появляется ночами. 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Где её мы повстречаем?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 На суку в лесу сидит, 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Зорко мышек сторожит. 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Про неё идёт молва —</a:t>
            </a:r>
            <a:b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i="1" dirty="0" smtClean="0">
                <a:solidFill>
                  <a:schemeClr val="accent5">
                    <a:lumMod val="50000"/>
                  </a:schemeClr>
                </a:solidFill>
              </a:rPr>
              <a:t> Никогда не спит…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 descr="https://i.pinimg.com/originals/9c/c0/05/9cc005e67ed3ddd63b0f159a7b3c78b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420053" cy="262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106613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Назовите только гласные буквы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ИНА\Desktop\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1163017" cy="164699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27" name="Picture 3" descr="C:\Users\ИРИНА\Desktop\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861048"/>
            <a:ext cx="1152128" cy="163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C:\Users\ИРИНА\Desktop\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988839"/>
            <a:ext cx="1152127" cy="1631569"/>
          </a:xfrm>
          <a:prstGeom prst="rect">
            <a:avLst/>
          </a:prstGeom>
          <a:noFill/>
        </p:spPr>
      </p:pic>
      <p:pic>
        <p:nvPicPr>
          <p:cNvPr id="1029" name="Picture 5" descr="C:\Users\ИРИНА\Desktop\yu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003983"/>
            <a:ext cx="1080120" cy="1529597"/>
          </a:xfrm>
          <a:prstGeom prst="rect">
            <a:avLst/>
          </a:prstGeom>
          <a:noFill/>
        </p:spPr>
      </p:pic>
      <p:pic>
        <p:nvPicPr>
          <p:cNvPr id="1030" name="Picture 6" descr="C:\Users\ИРИНА\Desktop\e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005064"/>
            <a:ext cx="1163017" cy="1646990"/>
          </a:xfrm>
          <a:prstGeom prst="rect">
            <a:avLst/>
          </a:prstGeom>
          <a:noFill/>
        </p:spPr>
      </p:pic>
      <p:pic>
        <p:nvPicPr>
          <p:cNvPr id="1031" name="Picture 7" descr="C:\Users\ИРИНА\Desktop\i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348880"/>
            <a:ext cx="1201263" cy="1701152"/>
          </a:xfrm>
          <a:prstGeom prst="rect">
            <a:avLst/>
          </a:prstGeom>
          <a:noFill/>
        </p:spPr>
      </p:pic>
      <p:pic>
        <p:nvPicPr>
          <p:cNvPr id="1032" name="Picture 8" descr="C:\Users\ИРИНА\Desktop\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772816"/>
            <a:ext cx="1124476" cy="1592411"/>
          </a:xfrm>
          <a:prstGeom prst="rect">
            <a:avLst/>
          </a:prstGeom>
          <a:noFill/>
        </p:spPr>
      </p:pic>
      <p:pic>
        <p:nvPicPr>
          <p:cNvPr id="1033" name="Picture 9" descr="C:\Users\ИРИНА\Desktop\f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941168"/>
            <a:ext cx="1145960" cy="1622835"/>
          </a:xfrm>
          <a:prstGeom prst="rect">
            <a:avLst/>
          </a:prstGeom>
          <a:noFill/>
        </p:spPr>
      </p:pic>
      <p:pic>
        <p:nvPicPr>
          <p:cNvPr id="1034" name="Picture 10" descr="C:\Users\ИРИНА\Desktop\r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3501008"/>
            <a:ext cx="927575" cy="1313573"/>
          </a:xfrm>
          <a:prstGeom prst="rect">
            <a:avLst/>
          </a:prstGeom>
          <a:noFill/>
        </p:spPr>
      </p:pic>
      <p:pic>
        <p:nvPicPr>
          <p:cNvPr id="1035" name="Picture 11" descr="C:\Users\ИРИНА\Desktop\p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772816"/>
            <a:ext cx="1022780" cy="1448396"/>
          </a:xfrm>
          <a:prstGeom prst="rect">
            <a:avLst/>
          </a:prstGeom>
          <a:noFill/>
        </p:spPr>
      </p:pic>
      <p:pic>
        <p:nvPicPr>
          <p:cNvPr id="1036" name="Picture 12" descr="C:\Users\ИРИНА\Desktop\m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4293096"/>
            <a:ext cx="1235026" cy="1748965"/>
          </a:xfrm>
          <a:prstGeom prst="rect">
            <a:avLst/>
          </a:prstGeom>
          <a:noFill/>
        </p:spPr>
      </p:pic>
      <p:pic>
        <p:nvPicPr>
          <p:cNvPr id="1037" name="Picture 13" descr="C:\Users\ИРИНА\Desktop\a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3568" y="1340768"/>
            <a:ext cx="1319664" cy="1868824"/>
          </a:xfrm>
          <a:prstGeom prst="rect">
            <a:avLst/>
          </a:prstGeom>
          <a:noFill/>
        </p:spPr>
      </p:pic>
      <p:pic>
        <p:nvPicPr>
          <p:cNvPr id="1038" name="Picture 14" descr="C:\Users\ИРИНА\Desktop\ee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3933056"/>
            <a:ext cx="1296144" cy="1835516"/>
          </a:xfrm>
          <a:prstGeom prst="rect">
            <a:avLst/>
          </a:prstGeom>
          <a:noFill/>
        </p:spPr>
      </p:pic>
      <p:pic>
        <p:nvPicPr>
          <p:cNvPr id="1039" name="Picture 15" descr="C:\Users\ИРИНА\Desktop\i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67944" y="2276872"/>
            <a:ext cx="1328193" cy="1880901"/>
          </a:xfrm>
          <a:prstGeom prst="rect">
            <a:avLst/>
          </a:prstGeom>
          <a:noFill/>
        </p:spPr>
      </p:pic>
      <p:pic>
        <p:nvPicPr>
          <p:cNvPr id="1040" name="Picture 16" descr="C:\Users\ИРИНА\Desktop\o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660232" y="3717032"/>
            <a:ext cx="1307033" cy="1850936"/>
          </a:xfrm>
          <a:prstGeom prst="rect">
            <a:avLst/>
          </a:prstGeom>
          <a:noFill/>
        </p:spPr>
      </p:pic>
      <p:pic>
        <p:nvPicPr>
          <p:cNvPr id="3" name="Picture 2" descr="C:\Users\ИРИНА\Desktop\y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08304" y="1988840"/>
            <a:ext cx="1163017" cy="1646990"/>
          </a:xfrm>
          <a:prstGeom prst="rect">
            <a:avLst/>
          </a:prstGeom>
          <a:noFill/>
        </p:spPr>
      </p:pic>
      <p:pic>
        <p:nvPicPr>
          <p:cNvPr id="4" name="Picture 3" descr="C:\Users\ИРИНА\Desktop\yu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4797152"/>
            <a:ext cx="1224136" cy="1733543"/>
          </a:xfrm>
          <a:prstGeom prst="rect">
            <a:avLst/>
          </a:prstGeom>
          <a:noFill/>
        </p:spPr>
      </p:pic>
      <p:pic>
        <p:nvPicPr>
          <p:cNvPr id="21" name="Рисунок 20" descr="https://avatars.mds.yandex.net/get-pdb/1976538/3d5cc1a0-23ed-40c2-ade9-c8019ad9e4de/s1200?webp=false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20272" y="98072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7030A0"/>
                </a:solidFill>
              </a:rPr>
              <a:t>Гласные звуки играют в прятки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2105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27809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18192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91880" y="285293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220027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580112" y="278092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05064"/>
            <a:ext cx="1944216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1640" y="522920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789040"/>
            <a:ext cx="1944216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55976" y="530120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79712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285293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39952" y="285293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28184" y="278092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52292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51720" y="522920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53012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932040" y="530120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</a:t>
            </a:r>
            <a:endParaRPr lang="ru-RU" sz="3600" b="1" dirty="0"/>
          </a:p>
        </p:txBody>
      </p:sp>
      <p:pic>
        <p:nvPicPr>
          <p:cNvPr id="25" name="Рисунок 24" descr="https://img2.freepng.ru/20180528/klk/kisspng-owl-elementary-school-ulica-ladislava-sru-kinder-5b0ba1dd5c17d5.037909121527488989377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1" y="476672"/>
            <a:ext cx="115212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79208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Где находится звук С: в начале, середине, конце слова?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РИНА\Desktop\medium_a_1247829613_yojek_-_lis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328982" cy="2040632"/>
          </a:xfrm>
          <a:prstGeom prst="rect">
            <a:avLst/>
          </a:prstGeom>
          <a:noFill/>
        </p:spPr>
      </p:pic>
      <p:pic>
        <p:nvPicPr>
          <p:cNvPr id="1027" name="Picture 3" descr="C:\Users\ИРИНА\Desktop\EZpijz-OZzzfRLLj5XwMdA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1368152" cy="1368152"/>
          </a:xfrm>
          <a:prstGeom prst="rect">
            <a:avLst/>
          </a:prstGeom>
          <a:noFill/>
        </p:spPr>
      </p:pic>
      <p:pic>
        <p:nvPicPr>
          <p:cNvPr id="1028" name="Picture 4" descr="C:\Users\ИРИНА\Desktop\p20100816095832-pyles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5" y="1628800"/>
            <a:ext cx="1800200" cy="2160240"/>
          </a:xfrm>
          <a:prstGeom prst="rect">
            <a:avLst/>
          </a:prstGeom>
          <a:noFill/>
        </p:spPr>
      </p:pic>
      <p:pic>
        <p:nvPicPr>
          <p:cNvPr id="1029" name="Picture 5" descr="C:\Users\ИРИНА\Desktop\___________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988840"/>
            <a:ext cx="2130444" cy="1440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7920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5445224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445224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445224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5445224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445224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5445224"/>
            <a:ext cx="6480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48264" y="5445224"/>
            <a:ext cx="7200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668344" y="5445224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475656" y="4077072"/>
            <a:ext cx="2952328" cy="12961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27" idx="2"/>
          </p:cNvCxnSpPr>
          <p:nvPr/>
        </p:nvCxnSpPr>
        <p:spPr>
          <a:xfrm flipH="1">
            <a:off x="971600" y="3212976"/>
            <a:ext cx="2628292" cy="21602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499992" y="3861048"/>
            <a:ext cx="72008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364088" y="3789040"/>
            <a:ext cx="2592288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740352" y="3429000"/>
            <a:ext cx="360040" cy="19442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Управляющая кнопка: далее 20">
            <a:hlinkClick r:id="rId6" action="ppaction://hlinksldjump" highlightClick="1"/>
          </p:cNvPr>
          <p:cNvSpPr/>
          <p:nvPr/>
        </p:nvSpPr>
        <p:spPr>
          <a:xfrm>
            <a:off x="7812360" y="6148240"/>
            <a:ext cx="1114424" cy="5211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img2.freepng.ru/20180408/cbw/kisspng-owl-graduation-ceremony-bird-cartoon-graduation-gown-5ac9b23c20c092.40742303152316780413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764704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Что налили в чашку: сок или чай?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РИНА\Desktop\chashka_chainaya-1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835053" cy="36242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5445224"/>
            <a:ext cx="115212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445224"/>
            <a:ext cx="1080120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5445224"/>
            <a:ext cx="1008112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й</a:t>
            </a:r>
            <a:endParaRPr lang="ru-RU" sz="3600" b="1" dirty="0"/>
          </a:p>
        </p:txBody>
      </p:sp>
      <p:pic>
        <p:nvPicPr>
          <p:cNvPr id="8" name="Рисунок 7" descr="https://nachalo4ka.ru/wp-content/uploads/2014/08/mudryiy-filin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84984"/>
            <a:ext cx="2237767" cy="152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06613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Отгадайте слово  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(возьмите первые звуки картинок)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ИРИНА\Desktop\облак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2007642" cy="980620"/>
          </a:xfrm>
          <a:prstGeom prst="rect">
            <a:avLst/>
          </a:prstGeom>
          <a:noFill/>
        </p:spPr>
      </p:pic>
      <p:pic>
        <p:nvPicPr>
          <p:cNvPr id="1028" name="Picture 4" descr="C:\Users\ИРИНА\Desktop\f359705ec3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140968"/>
            <a:ext cx="1354650" cy="1617493"/>
          </a:xfrm>
          <a:prstGeom prst="rect">
            <a:avLst/>
          </a:prstGeom>
          <a:noFill/>
        </p:spPr>
      </p:pic>
      <p:pic>
        <p:nvPicPr>
          <p:cNvPr id="1030" name="Picture 6" descr="C:\Users\ИРИНА\Desktop\японский-бобтейл-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412776"/>
            <a:ext cx="2051720" cy="15387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292080" y="4725144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к</a:t>
            </a:r>
            <a:endParaRPr lang="ru-RU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4725144"/>
            <a:ext cx="726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о</a:t>
            </a:r>
            <a:endParaRPr lang="ru-RU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4725144"/>
            <a:ext cx="7088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л</a:t>
            </a:r>
            <a:endParaRPr lang="ru-RU" sz="8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4725144"/>
            <a:ext cx="676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/>
              <a:t>а</a:t>
            </a:r>
            <a:endParaRPr lang="ru-RU" sz="8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6" y="4725144"/>
            <a:ext cx="7569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err="1" smtClean="0"/>
              <a:t>д</a:t>
            </a:r>
            <a:endParaRPr lang="ru-RU" sz="8000" dirty="0"/>
          </a:p>
        </p:txBody>
      </p:sp>
      <p:pic>
        <p:nvPicPr>
          <p:cNvPr id="1026" name="Picture 2" descr="C:\Users\ИРИНА\Desktop\igrushechnyy-domik-00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852936"/>
            <a:ext cx="2423465" cy="1764283"/>
          </a:xfrm>
          <a:prstGeom prst="rect">
            <a:avLst/>
          </a:prstGeom>
          <a:noFill/>
        </p:spPr>
      </p:pic>
      <p:pic>
        <p:nvPicPr>
          <p:cNvPr id="2051" name="Picture 3" descr="C:\Users\ИРИНА\Desktop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36912"/>
            <a:ext cx="1512168" cy="1895689"/>
          </a:xfrm>
          <a:prstGeom prst="rect">
            <a:avLst/>
          </a:prstGeom>
          <a:noFill/>
        </p:spPr>
      </p:pic>
      <p:pic>
        <p:nvPicPr>
          <p:cNvPr id="16" name="Рисунок 15" descr="https://avatars.mds.yandex.net/get-pdb/1976538/3d5cc1a0-23ed-40c2-ade9-c8019ad9e4de/s1200?webp=fals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5" y="764704"/>
            <a:ext cx="115212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Разгадайте ребусы.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ИРИНА\Desktop\93911365_larg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2716680" cy="17169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2924944"/>
            <a:ext cx="2160240" cy="432048"/>
          </a:xfrm>
          <a:prstGeom prst="rect">
            <a:avLst/>
          </a:prstGeom>
          <a:solidFill>
            <a:srgbClr val="C1F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корова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ИРИНА\Desktop\93911364_large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3914378" cy="17074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26369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хомяк</a:t>
            </a:r>
            <a:endParaRPr lang="ru-RU" sz="4000" dirty="0"/>
          </a:p>
        </p:txBody>
      </p:sp>
      <p:pic>
        <p:nvPicPr>
          <p:cNvPr id="3076" name="Picture 4" descr="C:\Users\ИРИНА\Desktop\93911352_large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456384" cy="2011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19672" y="558924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узор</a:t>
            </a:r>
            <a:endParaRPr lang="ru-RU" sz="4000" dirty="0"/>
          </a:p>
        </p:txBody>
      </p:sp>
      <p:pic>
        <p:nvPicPr>
          <p:cNvPr id="3077" name="Picture 5" descr="C:\Users\ИРИНА\Desktop\93911375_large_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538364" cy="19442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292081" y="530120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рыбка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Четвертый лишний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ИРИНА\Desktop\0015-028-Skaka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1962944" cy="1463445"/>
          </a:xfrm>
          <a:prstGeom prst="rect">
            <a:avLst/>
          </a:prstGeom>
          <a:noFill/>
        </p:spPr>
      </p:pic>
      <p:pic>
        <p:nvPicPr>
          <p:cNvPr id="1028" name="Picture 4" descr="D:\Документы Ирина\картинки разные\картинки Л\эскимо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008199">
            <a:off x="4826845" y="1765785"/>
            <a:ext cx="1940150" cy="1373365"/>
          </a:xfrm>
          <a:prstGeom prst="rect">
            <a:avLst/>
          </a:prstGeom>
          <a:noFill/>
        </p:spPr>
      </p:pic>
      <p:pic>
        <p:nvPicPr>
          <p:cNvPr id="1029" name="Picture 5" descr="C:\Users\ИРИНА\Desktop\belk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1916720" cy="1970410"/>
          </a:xfrm>
          <a:prstGeom prst="rect">
            <a:avLst/>
          </a:prstGeom>
          <a:noFill/>
        </p:spPr>
      </p:pic>
      <p:pic>
        <p:nvPicPr>
          <p:cNvPr id="1031" name="Picture 7" descr="C:\Users\ИРИНА\Desktop\0003-003-Lod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58" y="1916832"/>
            <a:ext cx="2437050" cy="117283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ИРИНА\Desktop\0011-015-Snegovik-i-morozhenoe-KHOLODNY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738" y="3933056"/>
            <a:ext cx="1717277" cy="2304256"/>
          </a:xfrm>
          <a:prstGeom prst="rect">
            <a:avLst/>
          </a:prstGeom>
          <a:noFill/>
        </p:spPr>
      </p:pic>
      <p:pic>
        <p:nvPicPr>
          <p:cNvPr id="3" name="Picture 3" descr="C:\Users\ИРИНА\Desktop\29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581128"/>
            <a:ext cx="1656184" cy="1782833"/>
          </a:xfrm>
          <a:prstGeom prst="rect">
            <a:avLst/>
          </a:prstGeom>
          <a:noFill/>
        </p:spPr>
      </p:pic>
      <p:pic>
        <p:nvPicPr>
          <p:cNvPr id="4" name="Picture 4" descr="C:\Users\ИРИНА\Desktop\hs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CF9"/>
              </a:clrFrom>
              <a:clrTo>
                <a:srgbClr val="FFFC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1" y="4221088"/>
            <a:ext cx="1944216" cy="1873944"/>
          </a:xfrm>
          <a:prstGeom prst="rect">
            <a:avLst/>
          </a:prstGeom>
          <a:noFill/>
        </p:spPr>
      </p:pic>
      <p:pic>
        <p:nvPicPr>
          <p:cNvPr id="5" name="Picture 5" descr="C:\Users\ИРИНА\Desktop\107156_or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149080"/>
            <a:ext cx="2304256" cy="2206735"/>
          </a:xfrm>
          <a:prstGeom prst="rect">
            <a:avLst/>
          </a:prstGeom>
          <a:noFill/>
        </p:spPr>
      </p:pic>
      <p:pic>
        <p:nvPicPr>
          <p:cNvPr id="13" name="Рисунок 12" descr="https://avatars.mds.yandex.net/get-pdb/1008348/25473706-e6de-43f3-b586-d4d5f9a4c629/s1200?webp=fals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600" y="548680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230</Words>
  <Application>Microsoft Office PowerPoint</Application>
  <PresentationFormat>Экран (4:3)</PresentationFormat>
  <Paragraphs>140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Логопедическая викторина «Звуки, буквы и слова»</vt:lpstr>
      <vt:lpstr>Появляется ночами.  Где её мы повстречаем?  На суку в лесу сидит,  Зорко мышек сторожит.  Про неё идёт молва —  Никогда не спит… </vt:lpstr>
      <vt:lpstr>Назовите только гласные буквы</vt:lpstr>
      <vt:lpstr>Гласные звуки играют в прятки</vt:lpstr>
      <vt:lpstr>Где находится звук С: в начале, середине, конце слова?</vt:lpstr>
      <vt:lpstr>Что налили в чашку: сок или чай?</vt:lpstr>
      <vt:lpstr>Отгадайте слово   (возьмите первые звуки картинок)</vt:lpstr>
      <vt:lpstr>Разгадайте ребусы.</vt:lpstr>
      <vt:lpstr>Четвертый лишний</vt:lpstr>
      <vt:lpstr>Какие буквы написаны неправильно?</vt:lpstr>
      <vt:lpstr>Прочитайте слова.</vt:lpstr>
      <vt:lpstr>Какая буква пропущена?</vt:lpstr>
      <vt:lpstr>Замените в слове букву К на Г</vt:lpstr>
      <vt:lpstr>Исправьте ошибки</vt:lpstr>
      <vt:lpstr>Отгадайте слово</vt:lpstr>
      <vt:lpstr>Соберите слово</vt:lpstr>
      <vt:lpstr>Кроссворд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Лариса</cp:lastModifiedBy>
  <cp:revision>35</cp:revision>
  <dcterms:created xsi:type="dcterms:W3CDTF">2012-08-25T10:00:02Z</dcterms:created>
  <dcterms:modified xsi:type="dcterms:W3CDTF">2024-03-16T20:00:33Z</dcterms:modified>
</cp:coreProperties>
</file>