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1" r:id="rId2"/>
    <p:sldId id="258" r:id="rId3"/>
    <p:sldId id="273" r:id="rId4"/>
    <p:sldId id="275" r:id="rId5"/>
    <p:sldId id="277" r:id="rId6"/>
    <p:sldId id="264" r:id="rId7"/>
    <p:sldId id="282" r:id="rId8"/>
    <p:sldId id="263" r:id="rId9"/>
    <p:sldId id="265" r:id="rId10"/>
    <p:sldId id="280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A31BE4C-55DB-4E49-9931-2E8E9B3F217A}" type="datetimeFigureOut">
              <a:rPr lang="ru-RU" smtClean="0"/>
              <a:t>08.09.2021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7D66ADD-824C-402B-80C4-48202512A6C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ipi.ru/metodicheskaya-kopilka/univers-kodifikatory-oko#!/tab/243050673-6" TargetMode="External"/><Relationship Id="rId2" Type="http://schemas.openxmlformats.org/officeDocument/2006/relationships/hyperlink" Target="https://fipi.ru/ege/perspektivnyye-modeli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&#1043;&#1077;&#1085;&#1077;&#1090;&#1080;&#1082;&#1072;_&#1055;&#1088;&#1080;&#1084;&#1077;&#1088;&#1085;&#1072;&#1103;_&#1088;&#1072;&#1073;&#1086;&#1095;&#1072;&#1103;_&#1087;&#1088;&#1086;&#1075;&#1088;&#1072;&#1084;&#1084;&#1072;_&#1087;&#1088;&#1086;&#1077;&#1082;&#1090;%20(1).pdf" TargetMode="External"/><Relationship Id="rId4" Type="http://schemas.openxmlformats.org/officeDocument/2006/relationships/hyperlink" Target="https://prosv.ru/static/profil_schoo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10705002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strao.ru/primer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Новый ФГОС 2021: изменения и новшества по биологии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076056" y="4725144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Бялик Ю.В </a:t>
            </a:r>
          </a:p>
          <a:p>
            <a:pPr algn="r"/>
            <a:r>
              <a:rPr lang="ru-RU" dirty="0" smtClean="0"/>
              <a:t>учитель биологии и географии</a:t>
            </a:r>
          </a:p>
          <a:p>
            <a:pPr algn="r"/>
            <a:r>
              <a:rPr lang="ru-RU" dirty="0" smtClean="0"/>
              <a:t>МАОУ «Школа №200»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647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6641" y="476672"/>
            <a:ext cx="842493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Перспективная модель ЕГЭ</a:t>
            </a:r>
          </a:p>
          <a:p>
            <a:r>
              <a:rPr lang="ru-RU" sz="2800" u="sng" dirty="0">
                <a:hlinkClick r:id="rId2"/>
              </a:rPr>
              <a:t>https://fipi.ru/ege/perspektivnyye-modeli</a:t>
            </a:r>
            <a:endParaRPr lang="ru-RU" sz="2800" dirty="0"/>
          </a:p>
          <a:p>
            <a:endParaRPr lang="ru-RU" sz="2800" dirty="0" smtClean="0"/>
          </a:p>
          <a:p>
            <a:r>
              <a:rPr lang="ru-RU" sz="2800" dirty="0" smtClean="0"/>
              <a:t>Универсальные </a:t>
            </a:r>
            <a:r>
              <a:rPr lang="ru-RU" sz="2800" dirty="0"/>
              <a:t>кодификаторы для оценки качества </a:t>
            </a:r>
            <a:r>
              <a:rPr lang="ru-RU" sz="2800" dirty="0" smtClean="0"/>
              <a:t>образования ФИПИ</a:t>
            </a:r>
          </a:p>
          <a:p>
            <a:r>
              <a:rPr lang="ru-RU" sz="2800" dirty="0"/>
              <a:t>(</a:t>
            </a:r>
            <a:r>
              <a:rPr lang="ru-RU" sz="2800" u="sng" dirty="0">
                <a:hlinkClick r:id="rId3"/>
              </a:rPr>
              <a:t>https://fipi.ru/metodicheskaya-kopilka/univers-kodifikatory-oko#!/tab/243050673-6</a:t>
            </a:r>
            <a:r>
              <a:rPr lang="ru-RU" sz="2800" dirty="0" smtClean="0"/>
              <a:t>).</a:t>
            </a:r>
          </a:p>
          <a:p>
            <a:endParaRPr lang="ru-RU" sz="2800" dirty="0" smtClean="0"/>
          </a:p>
          <a:p>
            <a:r>
              <a:rPr lang="ru-RU" sz="2800" dirty="0" smtClean="0"/>
              <a:t>Авторские элективные курсы, </a:t>
            </a:r>
            <a:r>
              <a:rPr lang="ru-RU" sz="2800" dirty="0"/>
              <a:t>предложенную издательствами </a:t>
            </a:r>
            <a:r>
              <a:rPr lang="ru-RU" sz="2800" u="sng" dirty="0" smtClean="0">
                <a:hlinkClick r:id="rId4"/>
              </a:rPr>
              <a:t>https</a:t>
            </a:r>
            <a:r>
              <a:rPr lang="ru-RU" sz="2800" u="sng" dirty="0">
                <a:hlinkClick r:id="rId4"/>
              </a:rPr>
              <a:t>://prosv.ru/static/profil_school</a:t>
            </a:r>
            <a:r>
              <a:rPr lang="ru-RU" sz="2800" dirty="0" smtClean="0"/>
              <a:t> 10- класс</a:t>
            </a:r>
          </a:p>
          <a:p>
            <a:endParaRPr lang="ru-RU" sz="2800" dirty="0" smtClean="0"/>
          </a:p>
          <a:p>
            <a:r>
              <a:rPr lang="ru-RU" sz="2800" dirty="0" smtClean="0">
                <a:hlinkClick r:id="rId5" action="ppaction://hlinkfile"/>
              </a:rPr>
              <a:t>Углубленный курс по генетике 10-11 класс </a:t>
            </a:r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7759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Отличия ФГОС первого и второго поколе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92" y="0"/>
            <a:ext cx="914929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6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165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/>
              <a:t>«Действующие стандарты недостаточно конкретизированы. Есть, конечно, общие посылы, но содержание отсутствует. Получается, что у нас есть ЕГЭ с конкретными вопросами по результатам, которые не прописаны». </a:t>
            </a:r>
          </a:p>
          <a:p>
            <a:pPr marL="800100" lvl="2" indent="0">
              <a:buNone/>
            </a:pPr>
            <a:r>
              <a:rPr lang="ru-RU" dirty="0" smtClean="0"/>
              <a:t>     </a:t>
            </a:r>
          </a:p>
          <a:p>
            <a:pPr marL="800100" lvl="2" indent="0">
              <a:buNone/>
            </a:pPr>
            <a:r>
              <a:rPr lang="ru-RU" dirty="0" smtClean="0"/>
              <a:t>Министр просвещения  Российской Федерации</a:t>
            </a:r>
          </a:p>
          <a:p>
            <a:pPr marL="800100" lvl="2" indent="0">
              <a:buNone/>
            </a:pPr>
            <a:r>
              <a:rPr lang="ru-RU" dirty="0" smtClean="0"/>
              <a:t> </a:t>
            </a:r>
            <a:r>
              <a:rPr lang="ru-RU" dirty="0"/>
              <a:t> </a:t>
            </a:r>
            <a:r>
              <a:rPr lang="ru-RU" dirty="0" smtClean="0"/>
              <a:t>                                                      Ольга Васильева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07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066800"/>
          </a:xfrm>
        </p:spPr>
        <p:txBody>
          <a:bodyPr/>
          <a:lstStyle/>
          <a:p>
            <a:r>
              <a:rPr lang="ru-RU" sz="3600" dirty="0" smtClean="0"/>
              <a:t>Нормативно-правовые</a:t>
            </a:r>
            <a:r>
              <a:rPr lang="ru-RU" dirty="0" smtClean="0"/>
              <a:t>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544616"/>
          </a:xfrm>
        </p:spPr>
        <p:txBody>
          <a:bodyPr>
            <a:normAutofit/>
          </a:bodyPr>
          <a:lstStyle/>
          <a:p>
            <a:r>
              <a:rPr lang="ru-RU" dirty="0"/>
              <a:t>Приказ </a:t>
            </a:r>
            <a:r>
              <a:rPr lang="ru-RU" dirty="0" err="1"/>
              <a:t>Минпросвещения</a:t>
            </a:r>
            <a:r>
              <a:rPr lang="ru-RU" dirty="0"/>
              <a:t> России от 31.05.2021 N 287 "Об утверждении федерального государственного образовательного стандарта основного общего </a:t>
            </a:r>
            <a:r>
              <a:rPr lang="ru-RU" dirty="0" smtClean="0"/>
              <a:t>образования</a:t>
            </a:r>
            <a:r>
              <a:rPr lang="ru-RU" dirty="0" smtClean="0"/>
              <a:t>»</a:t>
            </a:r>
          </a:p>
          <a:p>
            <a:pPr marL="109728" indent="0">
              <a:buNone/>
            </a:pP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publication.pravo.gov.ru/Document/View/0001202107050027</a:t>
            </a:r>
            <a:r>
              <a:rPr lang="ru-RU" u="sng" dirty="0" smtClean="0"/>
              <a:t> </a:t>
            </a:r>
            <a:endParaRPr lang="ru-RU" u="sng" dirty="0" smtClean="0"/>
          </a:p>
        </p:txBody>
      </p:sp>
    </p:spTree>
    <p:extLst>
      <p:ext uri="{BB962C8B-B14F-4D97-AF65-F5344CB8AC3E}">
        <p14:creationId xmlns:p14="http://schemas.microsoft.com/office/powerpoint/2010/main" val="42544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18304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учебному предмету "Биология" (на базовом уровне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ФГОС+++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формирование ценностного отношения к живой природе, к собственному организму; понимание роли биологии в формировании современной естественнонаучной картины мира;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применять систему биологических знаний: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раскрывать сущность живого, называть отличия живого от неживого, перечислять основные закономерности организации, функционирования объектов, явлений, процессов живой природы, эволюционного развития органического мира в его единстве с неживой природой;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сформированность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представлений о современной теории эволюции и основных свидетельствах эволюции;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владение основами понятийного аппарата и научного языка биологии: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изученных терминов, понятий, теорий, законов и закономерностей для объяснения наблюдаемых биологических объектов, явлений и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637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учебному предмету "Биология" (на углубленном уровне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+++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характеризовать систему биологических наук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включающую в себя молекулярную биологию, цитологию, гистологию, морфологию, анатомию, физиологию, генетику и экологию;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знание основных положений клеточной теории, основ эволюционной теории Ч. Дарвина, законов Г. Менделя, хромосомной теории наследственности Т. Моргана, закона Харди-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Вайнберга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закона гомологических рядов Н.И. Вавилова, основных этапов возникновения и развития жизни на Земле, основных этапов возникновения и развития жизни на Земле, биогеографических правил Аллена,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Глогера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Бергмана, основных геохимических циклов;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свободно оперировать понятиями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экосистема, экологическая пирамида, трофическая сеть, биоразнообразие, особо охраняемые природные территории (резерваты), заповедники, национальные парки, биосферные резерваты; знать, что такое Красная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книга.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89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3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/>
              <a:t>   </a:t>
            </a:r>
            <a:r>
              <a:rPr lang="ru-RU" sz="3200" dirty="0" smtClean="0">
                <a:solidFill>
                  <a:schemeClr val="accent6"/>
                </a:solidFill>
              </a:rPr>
              <a:t>Примерная </a:t>
            </a:r>
            <a:r>
              <a:rPr lang="ru-RU" sz="3200" dirty="0">
                <a:solidFill>
                  <a:schemeClr val="accent6"/>
                </a:solidFill>
              </a:rPr>
              <a:t>рабочая программа по биологии </a:t>
            </a:r>
            <a:r>
              <a:rPr lang="ru-RU" sz="3200" dirty="0" smtClean="0">
                <a:solidFill>
                  <a:schemeClr val="accent6"/>
                </a:solidFill>
              </a:rPr>
              <a:t>  Института </a:t>
            </a:r>
            <a:r>
              <a:rPr lang="ru-RU" sz="3200" dirty="0">
                <a:solidFill>
                  <a:schemeClr val="accent6"/>
                </a:solidFill>
              </a:rPr>
              <a:t>стратегий развития и образования РАО.</a:t>
            </a:r>
          </a:p>
          <a:p>
            <a:r>
              <a:rPr lang="ru-RU" sz="3200" u="sng" dirty="0">
                <a:hlinkClick r:id="rId2"/>
              </a:rPr>
              <a:t>http://</a:t>
            </a:r>
            <a:r>
              <a:rPr lang="ru-RU" sz="3200" u="sng" dirty="0" smtClean="0">
                <a:hlinkClick r:id="rId2"/>
              </a:rPr>
              <a:t>www.instrao.ru/primer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8429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8144" y="908720"/>
            <a:ext cx="84249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Что включает программа?</a:t>
            </a:r>
          </a:p>
          <a:p>
            <a:r>
              <a:rPr lang="ru-RU" sz="2800" dirty="0"/>
              <a:t>ЛИЧНОСТНЫЕ РЕЗУЛЬТАТЫ</a:t>
            </a:r>
          </a:p>
          <a:p>
            <a:r>
              <a:rPr lang="ru-RU" sz="2800" dirty="0"/>
              <a:t>- Патриотическое воспитание:</a:t>
            </a:r>
          </a:p>
          <a:p>
            <a:r>
              <a:rPr lang="ru-RU" sz="2800" dirty="0"/>
              <a:t>- Гражданское воспитание:</a:t>
            </a:r>
          </a:p>
          <a:p>
            <a:r>
              <a:rPr lang="ru-RU" sz="2800" dirty="0"/>
              <a:t>- Духовно-нравственное воспитание:</a:t>
            </a:r>
          </a:p>
          <a:p>
            <a:r>
              <a:rPr lang="ru-RU" sz="2800" dirty="0"/>
              <a:t>- Эстетическое воспитание:</a:t>
            </a:r>
          </a:p>
          <a:p>
            <a:r>
              <a:rPr lang="ru-RU" sz="2800" dirty="0"/>
              <a:t>- Ценности научного познания:</a:t>
            </a:r>
          </a:p>
          <a:p>
            <a:r>
              <a:rPr lang="ru-RU" sz="2800" dirty="0"/>
              <a:t>- Формирование культуры здоровья:</a:t>
            </a:r>
          </a:p>
          <a:p>
            <a:r>
              <a:rPr lang="ru-RU" sz="2800" dirty="0"/>
              <a:t>- Трудовое воспитание:</a:t>
            </a:r>
          </a:p>
          <a:p>
            <a:r>
              <a:rPr lang="ru-RU" sz="2800" dirty="0"/>
              <a:t>- Экологическое воспитание:</a:t>
            </a:r>
          </a:p>
        </p:txBody>
      </p:sp>
    </p:spTree>
    <p:extLst>
      <p:ext uri="{BB962C8B-B14F-4D97-AF65-F5344CB8AC3E}">
        <p14:creationId xmlns:p14="http://schemas.microsoft.com/office/powerpoint/2010/main" val="42047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573"/>
            <a:ext cx="842493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</a:t>
            </a:r>
          </a:p>
          <a:p>
            <a:pPr algn="just"/>
            <a:r>
              <a:rPr lang="ru-RU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Универсальные </a:t>
            </a:r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познавательные действия 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Базовые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логические действия: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Базовые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исследовательские действия: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Работа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информацией:</a:t>
            </a:r>
          </a:p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Универсальные коммуникативные действия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-Общение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Совместная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(сотрудничество):</a:t>
            </a:r>
          </a:p>
          <a:p>
            <a:pPr algn="just"/>
            <a:r>
              <a:rPr lang="ru-RU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Универсальные регулятивные действия 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Самоорганизация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Самоконтроль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(рефлексия):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Эмоциональный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0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662"/>
            <a:ext cx="91440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класс: • характеризовать биологию как науку о живой природе; называть признаки живого, сравнивать объекты живой и неживой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природы.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класс: • характеризовать ботанику как биологическую науку, её разделы и связи с другими науками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класс: • характеризовать принципы классификации растений, основные систематические группы растений (водоросли, мхи, плауны, хвощи, папоротники, голосеменные, покрытосеменные или цветковые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класс: • характеризовать зоологию как биологическую науку, её разделы и связь с другими науками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класс: • характеризовать науки о человеке (антропологию, анатомию,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физиологию и др.) 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связи с другими науками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56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681</TotalTime>
  <Words>613</Words>
  <Application>Microsoft Office PowerPoint</Application>
  <PresentationFormat>Экран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Новый ФГОС 2021: изменения и новшества по биологии</vt:lpstr>
      <vt:lpstr>Презентация PowerPoint</vt:lpstr>
      <vt:lpstr>Нормативно-правовые документы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Teacher</dc:creator>
  <cp:lastModifiedBy>юрий егоров</cp:lastModifiedBy>
  <cp:revision>19</cp:revision>
  <dcterms:created xsi:type="dcterms:W3CDTF">2021-08-16T01:00:00Z</dcterms:created>
  <dcterms:modified xsi:type="dcterms:W3CDTF">2021-09-08T10:31:11Z</dcterms:modified>
</cp:coreProperties>
</file>