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9" r:id="rId5"/>
    <p:sldId id="262" r:id="rId6"/>
    <p:sldId id="263" r:id="rId7"/>
    <p:sldId id="261" r:id="rId8"/>
    <p:sldId id="273" r:id="rId9"/>
    <p:sldId id="274" r:id="rId10"/>
    <p:sldId id="275" r:id="rId11"/>
    <p:sldId id="276" r:id="rId12"/>
    <p:sldId id="277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C5C8A0-0A3C-42BF-B7CA-F5AD72C33B80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1ABA7E-7D3B-4AD3-886B-BFA547F6E4AE}">
      <dgm:prSet phldrT="[Текст]"/>
      <dgm:spPr/>
      <dgm:t>
        <a:bodyPr/>
        <a:lstStyle/>
        <a:p>
          <a:pPr algn="l"/>
          <a:r>
            <a:rPr lang="ru-RU" b="1" dirty="0" smtClean="0"/>
            <a:t>ОБЩЕИНТЕЛЛЕКТУАЛЬНОЕ</a:t>
          </a:r>
          <a:endParaRPr lang="ru-RU" b="1" dirty="0"/>
        </a:p>
      </dgm:t>
    </dgm:pt>
    <dgm:pt modelId="{8512BA2C-56D3-458A-8A34-4D37A44F5AF6}" type="parTrans" cxnId="{BBF08E7C-65E8-4374-A70E-9347B0508F3F}">
      <dgm:prSet/>
      <dgm:spPr/>
      <dgm:t>
        <a:bodyPr/>
        <a:lstStyle/>
        <a:p>
          <a:endParaRPr lang="ru-RU"/>
        </a:p>
      </dgm:t>
    </dgm:pt>
    <dgm:pt modelId="{7DFA502E-DDE2-43DC-ABB5-501FCC0E980F}" type="sibTrans" cxnId="{BBF08E7C-65E8-4374-A70E-9347B0508F3F}">
      <dgm:prSet/>
      <dgm:spPr/>
      <dgm:t>
        <a:bodyPr/>
        <a:lstStyle/>
        <a:p>
          <a:endParaRPr lang="ru-RU"/>
        </a:p>
      </dgm:t>
    </dgm:pt>
    <dgm:pt modelId="{CF2B65FE-912D-42F5-A502-A9A4234E4B74}">
      <dgm:prSet phldrT="[Текст]" custT="1"/>
      <dgm:spPr/>
      <dgm:t>
        <a:bodyPr/>
        <a:lstStyle/>
        <a:p>
          <a:r>
            <a:rPr lang="ru-RU" sz="1600" b="1" dirty="0" smtClean="0"/>
            <a:t>Одарённый ребёнок</a:t>
          </a:r>
          <a:endParaRPr lang="ru-RU" sz="1600" b="1" dirty="0"/>
        </a:p>
      </dgm:t>
    </dgm:pt>
    <dgm:pt modelId="{8BFD25CC-0621-49AB-A2C8-19D767ACA0E1}" type="parTrans" cxnId="{DBCC4CD3-62D3-465B-AAF5-FBD7A6823C09}">
      <dgm:prSet/>
      <dgm:spPr/>
      <dgm:t>
        <a:bodyPr/>
        <a:lstStyle/>
        <a:p>
          <a:endParaRPr lang="ru-RU"/>
        </a:p>
      </dgm:t>
    </dgm:pt>
    <dgm:pt modelId="{9A8732FC-0484-402F-80FD-5CDBBB7204A2}" type="sibTrans" cxnId="{DBCC4CD3-62D3-465B-AAF5-FBD7A6823C09}">
      <dgm:prSet/>
      <dgm:spPr/>
      <dgm:t>
        <a:bodyPr/>
        <a:lstStyle/>
        <a:p>
          <a:endParaRPr lang="ru-RU"/>
        </a:p>
      </dgm:t>
    </dgm:pt>
    <dgm:pt modelId="{9E8554FA-07CE-4FB8-8347-9B8297B21906}">
      <dgm:prSet phldrT="[Текст]" custT="1"/>
      <dgm:spPr/>
      <dgm:t>
        <a:bodyPr/>
        <a:lstStyle/>
        <a:p>
          <a:r>
            <a:rPr lang="ru-RU" sz="1600" b="1" dirty="0" smtClean="0"/>
            <a:t>Юный исследователь</a:t>
          </a:r>
          <a:endParaRPr lang="ru-RU" sz="1600" b="1" dirty="0"/>
        </a:p>
      </dgm:t>
    </dgm:pt>
    <dgm:pt modelId="{68F3C3B7-1F22-45E2-8C07-EFDEADEF009E}" type="parTrans" cxnId="{E01A2701-CCBA-449C-97FB-378EE76E5876}">
      <dgm:prSet/>
      <dgm:spPr/>
      <dgm:t>
        <a:bodyPr/>
        <a:lstStyle/>
        <a:p>
          <a:endParaRPr lang="ru-RU"/>
        </a:p>
      </dgm:t>
    </dgm:pt>
    <dgm:pt modelId="{22383A71-BBDE-4129-ADB6-BD66D1C2B0DA}" type="sibTrans" cxnId="{E01A2701-CCBA-449C-97FB-378EE76E5876}">
      <dgm:prSet/>
      <dgm:spPr/>
      <dgm:t>
        <a:bodyPr/>
        <a:lstStyle/>
        <a:p>
          <a:endParaRPr lang="ru-RU"/>
        </a:p>
      </dgm:t>
    </dgm:pt>
    <dgm:pt modelId="{FA65FE84-DD83-4B64-A7D6-18F02F0F4EB8}">
      <dgm:prSet phldrT="[Текст]"/>
      <dgm:spPr/>
      <dgm:t>
        <a:bodyPr/>
        <a:lstStyle/>
        <a:p>
          <a:pPr algn="l"/>
          <a:r>
            <a:rPr lang="ru-RU" b="1" dirty="0" smtClean="0"/>
            <a:t>СОЦИАЛЬНОЕ</a:t>
          </a:r>
          <a:endParaRPr lang="ru-RU" b="1" dirty="0"/>
        </a:p>
      </dgm:t>
    </dgm:pt>
    <dgm:pt modelId="{AB2070AB-D83E-4D6B-9072-E389FDEB1E11}" type="parTrans" cxnId="{8373B737-21DF-4B6A-8E21-F51B90BFDCD1}">
      <dgm:prSet/>
      <dgm:spPr/>
      <dgm:t>
        <a:bodyPr/>
        <a:lstStyle/>
        <a:p>
          <a:endParaRPr lang="ru-RU"/>
        </a:p>
      </dgm:t>
    </dgm:pt>
    <dgm:pt modelId="{9E30FE52-6B1E-43FD-84A8-BA291E75CC77}" type="sibTrans" cxnId="{8373B737-21DF-4B6A-8E21-F51B90BFDCD1}">
      <dgm:prSet/>
      <dgm:spPr/>
      <dgm:t>
        <a:bodyPr/>
        <a:lstStyle/>
        <a:p>
          <a:endParaRPr lang="ru-RU"/>
        </a:p>
      </dgm:t>
    </dgm:pt>
    <dgm:pt modelId="{A0D1AE22-DCB6-4B62-9F98-C4E690F8586E}">
      <dgm:prSet phldrT="[Текст]"/>
      <dgm:spPr/>
      <dgm:t>
        <a:bodyPr/>
        <a:lstStyle/>
        <a:p>
          <a:r>
            <a:rPr lang="ru-RU" b="1" dirty="0" smtClean="0"/>
            <a:t>Экология</a:t>
          </a:r>
          <a:endParaRPr lang="ru-RU" b="1" dirty="0"/>
        </a:p>
      </dgm:t>
    </dgm:pt>
    <dgm:pt modelId="{38C57016-089B-45A8-8A61-F75242613AB0}" type="parTrans" cxnId="{D3FE313F-31A4-4BA3-AF10-FE67DB2187EC}">
      <dgm:prSet/>
      <dgm:spPr/>
      <dgm:t>
        <a:bodyPr/>
        <a:lstStyle/>
        <a:p>
          <a:endParaRPr lang="ru-RU"/>
        </a:p>
      </dgm:t>
    </dgm:pt>
    <dgm:pt modelId="{D9C167D3-1340-4E29-9547-AE8F0231D205}" type="sibTrans" cxnId="{D3FE313F-31A4-4BA3-AF10-FE67DB2187EC}">
      <dgm:prSet/>
      <dgm:spPr/>
      <dgm:t>
        <a:bodyPr/>
        <a:lstStyle/>
        <a:p>
          <a:endParaRPr lang="ru-RU"/>
        </a:p>
      </dgm:t>
    </dgm:pt>
    <dgm:pt modelId="{EBA953E2-7CCE-49C2-8370-B8496B09943D}">
      <dgm:prSet phldrT="[Текст]"/>
      <dgm:spPr/>
      <dgm:t>
        <a:bodyPr/>
        <a:lstStyle/>
        <a:p>
          <a:r>
            <a:rPr lang="ru-RU" b="1" dirty="0" smtClean="0"/>
            <a:t>Безопасное колесо</a:t>
          </a:r>
          <a:endParaRPr lang="ru-RU" b="1" dirty="0"/>
        </a:p>
      </dgm:t>
    </dgm:pt>
    <dgm:pt modelId="{78C8BA03-782C-4207-A60D-F1C540FC0C4A}" type="parTrans" cxnId="{3846E4C7-0209-4E6D-BEFF-005C29710C97}">
      <dgm:prSet/>
      <dgm:spPr/>
      <dgm:t>
        <a:bodyPr/>
        <a:lstStyle/>
        <a:p>
          <a:endParaRPr lang="ru-RU"/>
        </a:p>
      </dgm:t>
    </dgm:pt>
    <dgm:pt modelId="{93B6EA6B-A083-4066-9E1D-FB0E6CFD9FD1}" type="sibTrans" cxnId="{3846E4C7-0209-4E6D-BEFF-005C29710C97}">
      <dgm:prSet/>
      <dgm:spPr/>
      <dgm:t>
        <a:bodyPr/>
        <a:lstStyle/>
        <a:p>
          <a:endParaRPr lang="ru-RU"/>
        </a:p>
      </dgm:t>
    </dgm:pt>
    <dgm:pt modelId="{38DFB4F9-131C-4852-80FA-6A64FA4C0986}">
      <dgm:prSet phldrT="[Текст]"/>
      <dgm:spPr/>
      <dgm:t>
        <a:bodyPr/>
        <a:lstStyle/>
        <a:p>
          <a:pPr algn="l"/>
          <a:r>
            <a:rPr lang="ru-RU" b="1" dirty="0" smtClean="0"/>
            <a:t>        ДУХОВНО-НРАВСТВЕННОЕ</a:t>
          </a:r>
          <a:endParaRPr lang="ru-RU" b="1" dirty="0"/>
        </a:p>
      </dgm:t>
    </dgm:pt>
    <dgm:pt modelId="{D527A48D-2635-4275-A053-3789A253E451}" type="parTrans" cxnId="{4C264285-2D43-4A35-893C-E25E9A1F7C51}">
      <dgm:prSet/>
      <dgm:spPr/>
      <dgm:t>
        <a:bodyPr/>
        <a:lstStyle/>
        <a:p>
          <a:endParaRPr lang="ru-RU"/>
        </a:p>
      </dgm:t>
    </dgm:pt>
    <dgm:pt modelId="{14701A7C-9A2C-4AAF-AC80-B55CAE2BAFCA}" type="sibTrans" cxnId="{4C264285-2D43-4A35-893C-E25E9A1F7C51}">
      <dgm:prSet/>
      <dgm:spPr/>
      <dgm:t>
        <a:bodyPr/>
        <a:lstStyle/>
        <a:p>
          <a:endParaRPr lang="ru-RU"/>
        </a:p>
      </dgm:t>
    </dgm:pt>
    <dgm:pt modelId="{95164AED-1C63-4E59-AD1B-169209F43A50}">
      <dgm:prSet phldrT="[Текст]" custT="1"/>
      <dgm:spPr/>
      <dgm:t>
        <a:bodyPr/>
        <a:lstStyle/>
        <a:p>
          <a:r>
            <a:rPr lang="ru-RU" sz="1800" b="1" dirty="0" smtClean="0"/>
            <a:t>Краеведение</a:t>
          </a:r>
          <a:endParaRPr lang="ru-RU" sz="1800" b="1" dirty="0"/>
        </a:p>
      </dgm:t>
    </dgm:pt>
    <dgm:pt modelId="{688D40BE-1AD7-492B-80A2-2BF873C225CC}" type="parTrans" cxnId="{750E2E40-C715-47ED-B4FB-468C1118583F}">
      <dgm:prSet/>
      <dgm:spPr/>
      <dgm:t>
        <a:bodyPr/>
        <a:lstStyle/>
        <a:p>
          <a:endParaRPr lang="ru-RU"/>
        </a:p>
      </dgm:t>
    </dgm:pt>
    <dgm:pt modelId="{D4FCA1F5-6E3A-40A3-8A8E-AB6CB2F8DFFD}" type="sibTrans" cxnId="{750E2E40-C715-47ED-B4FB-468C1118583F}">
      <dgm:prSet/>
      <dgm:spPr/>
      <dgm:t>
        <a:bodyPr/>
        <a:lstStyle/>
        <a:p>
          <a:endParaRPr lang="ru-RU"/>
        </a:p>
      </dgm:t>
    </dgm:pt>
    <dgm:pt modelId="{2F0D1380-1C3F-4E58-8D46-0156D6006F2D}">
      <dgm:prSet phldrT="[Текст]" phldr="1"/>
      <dgm:spPr/>
      <dgm:t>
        <a:bodyPr/>
        <a:lstStyle/>
        <a:p>
          <a:endParaRPr lang="ru-RU" sz="1800" dirty="0"/>
        </a:p>
      </dgm:t>
    </dgm:pt>
    <dgm:pt modelId="{47983023-F1B3-4A62-A3E0-09268C9DD337}" type="parTrans" cxnId="{07FB7D2B-4CDB-4EE1-A81E-C65BDFE7F322}">
      <dgm:prSet/>
      <dgm:spPr/>
      <dgm:t>
        <a:bodyPr/>
        <a:lstStyle/>
        <a:p>
          <a:endParaRPr lang="ru-RU"/>
        </a:p>
      </dgm:t>
    </dgm:pt>
    <dgm:pt modelId="{5CF69E99-5256-4DF1-A09D-80DC7C282DDC}" type="sibTrans" cxnId="{07FB7D2B-4CDB-4EE1-A81E-C65BDFE7F322}">
      <dgm:prSet/>
      <dgm:spPr/>
      <dgm:t>
        <a:bodyPr/>
        <a:lstStyle/>
        <a:p>
          <a:endParaRPr lang="ru-RU"/>
        </a:p>
      </dgm:t>
    </dgm:pt>
    <dgm:pt modelId="{EFEBEE97-1B62-42A8-A8DE-191391E30749}">
      <dgm:prSet phldrT="[Текст]"/>
      <dgm:spPr/>
      <dgm:t>
        <a:bodyPr/>
        <a:lstStyle/>
        <a:p>
          <a:r>
            <a:rPr lang="ru-RU" b="1" dirty="0" smtClean="0"/>
            <a:t>Финансовая грамотность</a:t>
          </a:r>
          <a:endParaRPr lang="ru-RU" b="1" dirty="0"/>
        </a:p>
      </dgm:t>
    </dgm:pt>
    <dgm:pt modelId="{4429AE35-7AAD-4A37-8A52-EDCC496B5B42}" type="parTrans" cxnId="{A391014D-106D-42FF-A90C-8B64A1512C19}">
      <dgm:prSet/>
      <dgm:spPr/>
      <dgm:t>
        <a:bodyPr/>
        <a:lstStyle/>
        <a:p>
          <a:endParaRPr lang="ru-RU"/>
        </a:p>
      </dgm:t>
    </dgm:pt>
    <dgm:pt modelId="{AEBDFCDE-80F8-4C8A-BD58-E2F519D85E76}" type="sibTrans" cxnId="{A391014D-106D-42FF-A90C-8B64A1512C19}">
      <dgm:prSet/>
      <dgm:spPr/>
      <dgm:t>
        <a:bodyPr/>
        <a:lstStyle/>
        <a:p>
          <a:endParaRPr lang="ru-RU"/>
        </a:p>
      </dgm:t>
    </dgm:pt>
    <dgm:pt modelId="{50854B85-CE8A-4A21-9C0D-8A4D159B87D1}">
      <dgm:prSet phldrT="[Текст]" custT="1"/>
      <dgm:spPr/>
      <dgm:t>
        <a:bodyPr/>
        <a:lstStyle/>
        <a:p>
          <a:r>
            <a:rPr lang="ru-RU" sz="1600" b="1" dirty="0" smtClean="0"/>
            <a:t>Информатика</a:t>
          </a:r>
          <a:endParaRPr lang="ru-RU" sz="1600" b="1" dirty="0"/>
        </a:p>
      </dgm:t>
    </dgm:pt>
    <dgm:pt modelId="{9D6645F1-CF17-4CCA-9C31-7AC133A153A6}" type="parTrans" cxnId="{D0D68A25-08AA-4B46-9ED6-CFD775E9B603}">
      <dgm:prSet/>
      <dgm:spPr/>
      <dgm:t>
        <a:bodyPr/>
        <a:lstStyle/>
        <a:p>
          <a:endParaRPr lang="ru-RU"/>
        </a:p>
      </dgm:t>
    </dgm:pt>
    <dgm:pt modelId="{6CF29E94-B926-4F35-BCFC-5228D68262B6}" type="sibTrans" cxnId="{D0D68A25-08AA-4B46-9ED6-CFD775E9B603}">
      <dgm:prSet/>
      <dgm:spPr/>
      <dgm:t>
        <a:bodyPr/>
        <a:lstStyle/>
        <a:p>
          <a:endParaRPr lang="ru-RU"/>
        </a:p>
      </dgm:t>
    </dgm:pt>
    <dgm:pt modelId="{7A0D5311-F037-4D8E-A6ED-9F8610E4DA80}" type="pres">
      <dgm:prSet presAssocID="{F4C5C8A0-0A3C-42BF-B7CA-F5AD72C33B80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344AAB-B92B-4DA4-B144-A08E033C100F}" type="pres">
      <dgm:prSet presAssocID="{801ABA7E-7D3B-4AD3-886B-BFA547F6E4AE}" presName="compositeNode" presStyleCnt="0">
        <dgm:presLayoutVars>
          <dgm:bulletEnabled val="1"/>
        </dgm:presLayoutVars>
      </dgm:prSet>
      <dgm:spPr/>
    </dgm:pt>
    <dgm:pt modelId="{8C318CFA-4B88-4CB2-BECE-386CF4C53D50}" type="pres">
      <dgm:prSet presAssocID="{801ABA7E-7D3B-4AD3-886B-BFA547F6E4AE}" presName="image" presStyleLbl="fgImgPlace1" presStyleIdx="0" presStyleCnt="3" custScaleX="174012" custScaleY="144402" custLinFactNeighborX="4829" custLinFactNeighborY="-2585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52A6863-7B8D-4317-82A7-F6B2A41411EC}" type="pres">
      <dgm:prSet presAssocID="{801ABA7E-7D3B-4AD3-886B-BFA547F6E4AE}" presName="childNode" presStyleLbl="node1" presStyleIdx="0" presStyleCnt="3" custScaleX="102151" custLinFactNeighborX="13753" custLinFactNeighborY="9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7FC01-4BA1-4917-9CD3-D882FFD4EABB}" type="pres">
      <dgm:prSet presAssocID="{801ABA7E-7D3B-4AD3-886B-BFA547F6E4AE}" presName="parentNode" presStyleLbl="revTx" presStyleIdx="0" presStyleCnt="3" custScaleY="1005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5CB3F-BD12-4F36-AC15-4E23C114E520}" type="pres">
      <dgm:prSet presAssocID="{7DFA502E-DDE2-43DC-ABB5-501FCC0E980F}" presName="sibTrans" presStyleCnt="0"/>
      <dgm:spPr/>
    </dgm:pt>
    <dgm:pt modelId="{CD1E9497-6AD7-4613-928D-85B5DAEBE9B4}" type="pres">
      <dgm:prSet presAssocID="{FA65FE84-DD83-4B64-A7D6-18F02F0F4EB8}" presName="compositeNode" presStyleCnt="0">
        <dgm:presLayoutVars>
          <dgm:bulletEnabled val="1"/>
        </dgm:presLayoutVars>
      </dgm:prSet>
      <dgm:spPr/>
    </dgm:pt>
    <dgm:pt modelId="{BBD7BB5F-7B94-4FE4-BCC3-C0BE675FF900}" type="pres">
      <dgm:prSet presAssocID="{FA65FE84-DD83-4B64-A7D6-18F02F0F4EB8}" presName="image" presStyleLbl="fgImgPlace1" presStyleIdx="1" presStyleCnt="3" custScaleX="159374" custScaleY="156364" custLinFactNeighborX="747" custLinFactNeighborY="-1518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E053CE58-81FA-45AF-8710-195464E5DF95}" type="pres">
      <dgm:prSet presAssocID="{FA65FE84-DD83-4B64-A7D6-18F02F0F4EB8}" presName="childNode" presStyleLbl="node1" presStyleIdx="1" presStyleCnt="3" custScaleY="101771" custLinFactNeighborX="2035" custLinFactNeighborY="17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47E0F-9523-474F-B9FB-D0E03E33825A}" type="pres">
      <dgm:prSet presAssocID="{FA65FE84-DD83-4B64-A7D6-18F02F0F4EB8}" presName="parentNode" presStyleLbl="revTx" presStyleIdx="1" presStyleCnt="3" custScaleY="75153" custLinFactNeighborX="-10197" custLinFactNeighborY="9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E0EC1-E920-42DF-B2AF-9AAA66FE6FE3}" type="pres">
      <dgm:prSet presAssocID="{9E30FE52-6B1E-43FD-84A8-BA291E75CC77}" presName="sibTrans" presStyleCnt="0"/>
      <dgm:spPr/>
    </dgm:pt>
    <dgm:pt modelId="{90C8AABC-5572-4FBE-AA83-B82E6103AFE2}" type="pres">
      <dgm:prSet presAssocID="{38DFB4F9-131C-4852-80FA-6A64FA4C0986}" presName="compositeNode" presStyleCnt="0">
        <dgm:presLayoutVars>
          <dgm:bulletEnabled val="1"/>
        </dgm:presLayoutVars>
      </dgm:prSet>
      <dgm:spPr/>
    </dgm:pt>
    <dgm:pt modelId="{9C970861-D0FB-4E49-B7B0-87E040FBE484}" type="pres">
      <dgm:prSet presAssocID="{38DFB4F9-131C-4852-80FA-6A64FA4C0986}" presName="image" presStyleLbl="fgImgPlace1" presStyleIdx="2" presStyleCnt="3" custScaleX="168424" custScaleY="15814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4A6754B-119B-4AAD-A0F8-D1652CD650DB}" type="pres">
      <dgm:prSet presAssocID="{38DFB4F9-131C-4852-80FA-6A64FA4C0986}" presName="childNode" presStyleLbl="node1" presStyleIdx="2" presStyleCnt="3" custScaleX="100640" custLinFactNeighborX="2351" custLinFactNeighborY="13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73279-21EF-419D-8295-722F005A8FA6}" type="pres">
      <dgm:prSet presAssocID="{38DFB4F9-131C-4852-80FA-6A64FA4C0986}" presName="parentNode" presStyleLbl="revTx" presStyleIdx="2" presStyleCnt="3" custScaleY="122939" custLinFactNeighborX="-40653" custLinFactNeighborY="8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264285-2D43-4A35-893C-E25E9A1F7C51}" srcId="{F4C5C8A0-0A3C-42BF-B7CA-F5AD72C33B80}" destId="{38DFB4F9-131C-4852-80FA-6A64FA4C0986}" srcOrd="2" destOrd="0" parTransId="{D527A48D-2635-4275-A053-3789A253E451}" sibTransId="{14701A7C-9A2C-4AAF-AC80-B55CAE2BAFCA}"/>
    <dgm:cxn modelId="{E01A2701-CCBA-449C-97FB-378EE76E5876}" srcId="{801ABA7E-7D3B-4AD3-886B-BFA547F6E4AE}" destId="{9E8554FA-07CE-4FB8-8347-9B8297B21906}" srcOrd="1" destOrd="0" parTransId="{68F3C3B7-1F22-45E2-8C07-EFDEADEF009E}" sibTransId="{22383A71-BBDE-4129-ADB6-BD66D1C2B0DA}"/>
    <dgm:cxn modelId="{99E192BD-6766-453B-99E9-06CCA0BB6B55}" type="presOf" srcId="{38DFB4F9-131C-4852-80FA-6A64FA4C0986}" destId="{77473279-21EF-419D-8295-722F005A8FA6}" srcOrd="0" destOrd="0" presId="urn:microsoft.com/office/officeart/2005/8/layout/hList2#1"/>
    <dgm:cxn modelId="{4A1308E7-7424-4E0D-9B07-9D8FC95ED9D2}" type="presOf" srcId="{2F0D1380-1C3F-4E58-8D46-0156D6006F2D}" destId="{04A6754B-119B-4AAD-A0F8-D1652CD650DB}" srcOrd="0" destOrd="1" presId="urn:microsoft.com/office/officeart/2005/8/layout/hList2#1"/>
    <dgm:cxn modelId="{D155BB94-D24B-4137-815C-E1CF3B91A1CF}" type="presOf" srcId="{FA65FE84-DD83-4B64-A7D6-18F02F0F4EB8}" destId="{23147E0F-9523-474F-B9FB-D0E03E33825A}" srcOrd="0" destOrd="0" presId="urn:microsoft.com/office/officeart/2005/8/layout/hList2#1"/>
    <dgm:cxn modelId="{6D220CF5-CDA1-4D5E-8DA6-349040617B04}" type="presOf" srcId="{F4C5C8A0-0A3C-42BF-B7CA-F5AD72C33B80}" destId="{7A0D5311-F037-4D8E-A6ED-9F8610E4DA80}" srcOrd="0" destOrd="0" presId="urn:microsoft.com/office/officeart/2005/8/layout/hList2#1"/>
    <dgm:cxn modelId="{8EF8BC49-52C2-473C-885E-3C9C2DF303A9}" type="presOf" srcId="{9E8554FA-07CE-4FB8-8347-9B8297B21906}" destId="{F52A6863-7B8D-4317-82A7-F6B2A41411EC}" srcOrd="0" destOrd="1" presId="urn:microsoft.com/office/officeart/2005/8/layout/hList2#1"/>
    <dgm:cxn modelId="{3ECE1F87-D3DB-483A-A4AE-A92601CF46AC}" type="presOf" srcId="{CF2B65FE-912D-42F5-A502-A9A4234E4B74}" destId="{F52A6863-7B8D-4317-82A7-F6B2A41411EC}" srcOrd="0" destOrd="0" presId="urn:microsoft.com/office/officeart/2005/8/layout/hList2#1"/>
    <dgm:cxn modelId="{D0D68A25-08AA-4B46-9ED6-CFD775E9B603}" srcId="{801ABA7E-7D3B-4AD3-886B-BFA547F6E4AE}" destId="{50854B85-CE8A-4A21-9C0D-8A4D159B87D1}" srcOrd="2" destOrd="0" parTransId="{9D6645F1-CF17-4CCA-9C31-7AC133A153A6}" sibTransId="{6CF29E94-B926-4F35-BCFC-5228D68262B6}"/>
    <dgm:cxn modelId="{750E2E40-C715-47ED-B4FB-468C1118583F}" srcId="{38DFB4F9-131C-4852-80FA-6A64FA4C0986}" destId="{95164AED-1C63-4E59-AD1B-169209F43A50}" srcOrd="0" destOrd="0" parTransId="{688D40BE-1AD7-492B-80A2-2BF873C225CC}" sibTransId="{D4FCA1F5-6E3A-40A3-8A8E-AB6CB2F8DFFD}"/>
    <dgm:cxn modelId="{DBCC4CD3-62D3-465B-AAF5-FBD7A6823C09}" srcId="{801ABA7E-7D3B-4AD3-886B-BFA547F6E4AE}" destId="{CF2B65FE-912D-42F5-A502-A9A4234E4B74}" srcOrd="0" destOrd="0" parTransId="{8BFD25CC-0621-49AB-A2C8-19D767ACA0E1}" sibTransId="{9A8732FC-0484-402F-80FD-5CDBBB7204A2}"/>
    <dgm:cxn modelId="{9708FA28-0012-4B21-BA70-0D8D0FF51E4D}" type="presOf" srcId="{801ABA7E-7D3B-4AD3-886B-BFA547F6E4AE}" destId="{A4E7FC01-4BA1-4917-9CD3-D882FFD4EABB}" srcOrd="0" destOrd="0" presId="urn:microsoft.com/office/officeart/2005/8/layout/hList2#1"/>
    <dgm:cxn modelId="{67F970CB-967E-4CC1-A678-34BFAF9B4C66}" type="presOf" srcId="{EFEBEE97-1B62-42A8-A8DE-191391E30749}" destId="{E053CE58-81FA-45AF-8710-195464E5DF95}" srcOrd="0" destOrd="1" presId="urn:microsoft.com/office/officeart/2005/8/layout/hList2#1"/>
    <dgm:cxn modelId="{3846E4C7-0209-4E6D-BEFF-005C29710C97}" srcId="{FA65FE84-DD83-4B64-A7D6-18F02F0F4EB8}" destId="{EBA953E2-7CCE-49C2-8370-B8496B09943D}" srcOrd="2" destOrd="0" parTransId="{78C8BA03-782C-4207-A60D-F1C540FC0C4A}" sibTransId="{93B6EA6B-A083-4066-9E1D-FB0E6CFD9FD1}"/>
    <dgm:cxn modelId="{3BDFAE6B-711A-4F41-BED3-B99C5AB80505}" type="presOf" srcId="{A0D1AE22-DCB6-4B62-9F98-C4E690F8586E}" destId="{E053CE58-81FA-45AF-8710-195464E5DF95}" srcOrd="0" destOrd="0" presId="urn:microsoft.com/office/officeart/2005/8/layout/hList2#1"/>
    <dgm:cxn modelId="{CC946099-D534-41B6-A27E-7B601B0FE8B5}" type="presOf" srcId="{EBA953E2-7CCE-49C2-8370-B8496B09943D}" destId="{E053CE58-81FA-45AF-8710-195464E5DF95}" srcOrd="0" destOrd="2" presId="urn:microsoft.com/office/officeart/2005/8/layout/hList2#1"/>
    <dgm:cxn modelId="{D3FE313F-31A4-4BA3-AF10-FE67DB2187EC}" srcId="{FA65FE84-DD83-4B64-A7D6-18F02F0F4EB8}" destId="{A0D1AE22-DCB6-4B62-9F98-C4E690F8586E}" srcOrd="0" destOrd="0" parTransId="{38C57016-089B-45A8-8A61-F75242613AB0}" sibTransId="{D9C167D3-1340-4E29-9547-AE8F0231D205}"/>
    <dgm:cxn modelId="{648D96E4-D03B-48F4-850C-342C31B90C93}" type="presOf" srcId="{95164AED-1C63-4E59-AD1B-169209F43A50}" destId="{04A6754B-119B-4AAD-A0F8-D1652CD650DB}" srcOrd="0" destOrd="0" presId="urn:microsoft.com/office/officeart/2005/8/layout/hList2#1"/>
    <dgm:cxn modelId="{8373B737-21DF-4B6A-8E21-F51B90BFDCD1}" srcId="{F4C5C8A0-0A3C-42BF-B7CA-F5AD72C33B80}" destId="{FA65FE84-DD83-4B64-A7D6-18F02F0F4EB8}" srcOrd="1" destOrd="0" parTransId="{AB2070AB-D83E-4D6B-9072-E389FDEB1E11}" sibTransId="{9E30FE52-6B1E-43FD-84A8-BA291E75CC77}"/>
    <dgm:cxn modelId="{A391014D-106D-42FF-A90C-8B64A1512C19}" srcId="{FA65FE84-DD83-4B64-A7D6-18F02F0F4EB8}" destId="{EFEBEE97-1B62-42A8-A8DE-191391E30749}" srcOrd="1" destOrd="0" parTransId="{4429AE35-7AAD-4A37-8A52-EDCC496B5B42}" sibTransId="{AEBDFCDE-80F8-4C8A-BD58-E2F519D85E76}"/>
    <dgm:cxn modelId="{EA718903-D283-42AC-BDE2-5D35F32E87C5}" type="presOf" srcId="{50854B85-CE8A-4A21-9C0D-8A4D159B87D1}" destId="{F52A6863-7B8D-4317-82A7-F6B2A41411EC}" srcOrd="0" destOrd="2" presId="urn:microsoft.com/office/officeart/2005/8/layout/hList2#1"/>
    <dgm:cxn modelId="{BBF08E7C-65E8-4374-A70E-9347B0508F3F}" srcId="{F4C5C8A0-0A3C-42BF-B7CA-F5AD72C33B80}" destId="{801ABA7E-7D3B-4AD3-886B-BFA547F6E4AE}" srcOrd="0" destOrd="0" parTransId="{8512BA2C-56D3-458A-8A34-4D37A44F5AF6}" sibTransId="{7DFA502E-DDE2-43DC-ABB5-501FCC0E980F}"/>
    <dgm:cxn modelId="{07FB7D2B-4CDB-4EE1-A81E-C65BDFE7F322}" srcId="{38DFB4F9-131C-4852-80FA-6A64FA4C0986}" destId="{2F0D1380-1C3F-4E58-8D46-0156D6006F2D}" srcOrd="1" destOrd="0" parTransId="{47983023-F1B3-4A62-A3E0-09268C9DD337}" sibTransId="{5CF69E99-5256-4DF1-A09D-80DC7C282DDC}"/>
    <dgm:cxn modelId="{651BA5B5-726D-4E3F-97B3-4ECCB8CDB30A}" type="presParOf" srcId="{7A0D5311-F037-4D8E-A6ED-9F8610E4DA80}" destId="{3C344AAB-B92B-4DA4-B144-A08E033C100F}" srcOrd="0" destOrd="0" presId="urn:microsoft.com/office/officeart/2005/8/layout/hList2#1"/>
    <dgm:cxn modelId="{BA80D42F-9DB5-4484-B32A-6A5692045FE9}" type="presParOf" srcId="{3C344AAB-B92B-4DA4-B144-A08E033C100F}" destId="{8C318CFA-4B88-4CB2-BECE-386CF4C53D50}" srcOrd="0" destOrd="0" presId="urn:microsoft.com/office/officeart/2005/8/layout/hList2#1"/>
    <dgm:cxn modelId="{0ED09501-E475-4C12-848F-94EB364A38AA}" type="presParOf" srcId="{3C344AAB-B92B-4DA4-B144-A08E033C100F}" destId="{F52A6863-7B8D-4317-82A7-F6B2A41411EC}" srcOrd="1" destOrd="0" presId="urn:microsoft.com/office/officeart/2005/8/layout/hList2#1"/>
    <dgm:cxn modelId="{90B016E8-554C-4492-9C36-03C68B288744}" type="presParOf" srcId="{3C344AAB-B92B-4DA4-B144-A08E033C100F}" destId="{A4E7FC01-4BA1-4917-9CD3-D882FFD4EABB}" srcOrd="2" destOrd="0" presId="urn:microsoft.com/office/officeart/2005/8/layout/hList2#1"/>
    <dgm:cxn modelId="{4404F03D-D971-49C9-B9C1-49832201C9AB}" type="presParOf" srcId="{7A0D5311-F037-4D8E-A6ED-9F8610E4DA80}" destId="{1305CB3F-BD12-4F36-AC15-4E23C114E520}" srcOrd="1" destOrd="0" presId="urn:microsoft.com/office/officeart/2005/8/layout/hList2#1"/>
    <dgm:cxn modelId="{38FC3B09-5F84-4C50-9251-07E3F130CFD5}" type="presParOf" srcId="{7A0D5311-F037-4D8E-A6ED-9F8610E4DA80}" destId="{CD1E9497-6AD7-4613-928D-85B5DAEBE9B4}" srcOrd="2" destOrd="0" presId="urn:microsoft.com/office/officeart/2005/8/layout/hList2#1"/>
    <dgm:cxn modelId="{CDD9AF27-A807-42A6-9D21-290053F4F841}" type="presParOf" srcId="{CD1E9497-6AD7-4613-928D-85B5DAEBE9B4}" destId="{BBD7BB5F-7B94-4FE4-BCC3-C0BE675FF900}" srcOrd="0" destOrd="0" presId="urn:microsoft.com/office/officeart/2005/8/layout/hList2#1"/>
    <dgm:cxn modelId="{50E24E1D-02CA-42C9-955B-9584B2918B64}" type="presParOf" srcId="{CD1E9497-6AD7-4613-928D-85B5DAEBE9B4}" destId="{E053CE58-81FA-45AF-8710-195464E5DF95}" srcOrd="1" destOrd="0" presId="urn:microsoft.com/office/officeart/2005/8/layout/hList2#1"/>
    <dgm:cxn modelId="{40C0BD75-6FC5-422F-8E39-F37DEF8848D2}" type="presParOf" srcId="{CD1E9497-6AD7-4613-928D-85B5DAEBE9B4}" destId="{23147E0F-9523-474F-B9FB-D0E03E33825A}" srcOrd="2" destOrd="0" presId="urn:microsoft.com/office/officeart/2005/8/layout/hList2#1"/>
    <dgm:cxn modelId="{9F5F9594-1E83-46F1-9725-21D94580149A}" type="presParOf" srcId="{7A0D5311-F037-4D8E-A6ED-9F8610E4DA80}" destId="{363E0EC1-E920-42DF-B2AF-9AAA66FE6FE3}" srcOrd="3" destOrd="0" presId="urn:microsoft.com/office/officeart/2005/8/layout/hList2#1"/>
    <dgm:cxn modelId="{BA567264-4251-432D-B37F-674CC9D6586E}" type="presParOf" srcId="{7A0D5311-F037-4D8E-A6ED-9F8610E4DA80}" destId="{90C8AABC-5572-4FBE-AA83-B82E6103AFE2}" srcOrd="4" destOrd="0" presId="urn:microsoft.com/office/officeart/2005/8/layout/hList2#1"/>
    <dgm:cxn modelId="{01C50620-B327-4492-B5E0-AE6C56B139EB}" type="presParOf" srcId="{90C8AABC-5572-4FBE-AA83-B82E6103AFE2}" destId="{9C970861-D0FB-4E49-B7B0-87E040FBE484}" srcOrd="0" destOrd="0" presId="urn:microsoft.com/office/officeart/2005/8/layout/hList2#1"/>
    <dgm:cxn modelId="{EB5B7373-99DD-40EF-A127-4883F9DD0198}" type="presParOf" srcId="{90C8AABC-5572-4FBE-AA83-B82E6103AFE2}" destId="{04A6754B-119B-4AAD-A0F8-D1652CD650DB}" srcOrd="1" destOrd="0" presId="urn:microsoft.com/office/officeart/2005/8/layout/hList2#1"/>
    <dgm:cxn modelId="{8C50AC9A-38DF-4C2C-8FDC-C323187D48D9}" type="presParOf" srcId="{90C8AABC-5572-4FBE-AA83-B82E6103AFE2}" destId="{77473279-21EF-419D-8295-722F005A8FA6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7FC01-4BA1-4917-9CD3-D882FFD4EABB}">
      <dsp:nvSpPr>
        <dsp:cNvPr id="0" name=""/>
        <dsp:cNvSpPr/>
      </dsp:nvSpPr>
      <dsp:spPr>
        <a:xfrm rot="16200000">
          <a:off x="-1707293" y="2527511"/>
          <a:ext cx="4164646" cy="348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7466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ОБЩЕИНТЕЛЛЕКТУАЛЬНОЕ</a:t>
          </a:r>
          <a:endParaRPr lang="ru-RU" sz="2200" b="1" kern="1200" dirty="0"/>
        </a:p>
      </dsp:txBody>
      <dsp:txXfrm>
        <a:off x="-1707293" y="2527511"/>
        <a:ext cx="4164646" cy="348622"/>
      </dsp:txXfrm>
    </dsp:sp>
    <dsp:sp modelId="{F52A6863-7B8D-4317-82A7-F6B2A41411EC}">
      <dsp:nvSpPr>
        <dsp:cNvPr id="0" name=""/>
        <dsp:cNvSpPr/>
      </dsp:nvSpPr>
      <dsp:spPr>
        <a:xfrm>
          <a:off x="769486" y="1039701"/>
          <a:ext cx="1773861" cy="4143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07466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Одарённый ребёнок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Юный исследователь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Информатика</a:t>
          </a:r>
          <a:endParaRPr lang="ru-RU" sz="1600" b="1" kern="1200" dirty="0"/>
        </a:p>
      </dsp:txBody>
      <dsp:txXfrm>
        <a:off x="769486" y="1039701"/>
        <a:ext cx="1773861" cy="4143184"/>
      </dsp:txXfrm>
    </dsp:sp>
    <dsp:sp modelId="{8C318CFA-4B88-4CB2-BECE-386CF4C53D50}">
      <dsp:nvSpPr>
        <dsp:cNvPr id="0" name=""/>
        <dsp:cNvSpPr/>
      </dsp:nvSpPr>
      <dsp:spPr>
        <a:xfrm>
          <a:off x="-23634" y="0"/>
          <a:ext cx="1213289" cy="100683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47E0F-9523-474F-B9FB-D0E03E33825A}">
      <dsp:nvSpPr>
        <dsp:cNvPr id="0" name=""/>
        <dsp:cNvSpPr/>
      </dsp:nvSpPr>
      <dsp:spPr>
        <a:xfrm rot="16200000">
          <a:off x="1532156" y="2607993"/>
          <a:ext cx="3113727" cy="348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7466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СОЦИАЛЬНОЕ</a:t>
          </a:r>
          <a:endParaRPr lang="ru-RU" sz="2200" b="1" kern="1200" dirty="0"/>
        </a:p>
      </dsp:txBody>
      <dsp:txXfrm>
        <a:off x="1532156" y="2607993"/>
        <a:ext cx="3113727" cy="348622"/>
      </dsp:txXfrm>
    </dsp:sp>
    <dsp:sp modelId="{E053CE58-81FA-45AF-8710-195464E5DF95}">
      <dsp:nvSpPr>
        <dsp:cNvPr id="0" name=""/>
        <dsp:cNvSpPr/>
      </dsp:nvSpPr>
      <dsp:spPr>
        <a:xfrm>
          <a:off x="3334218" y="1095214"/>
          <a:ext cx="1736509" cy="4216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307466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Экология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Финансовая грамотность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Безопасное колесо</a:t>
          </a:r>
          <a:endParaRPr lang="ru-RU" sz="1800" b="1" kern="1200" dirty="0"/>
        </a:p>
      </dsp:txBody>
      <dsp:txXfrm>
        <a:off x="3334218" y="1095214"/>
        <a:ext cx="1736509" cy="4216560"/>
      </dsp:txXfrm>
    </dsp:sp>
    <dsp:sp modelId="{BBD7BB5F-7B94-4FE4-BCC3-C0BE675FF900}">
      <dsp:nvSpPr>
        <dsp:cNvPr id="0" name=""/>
        <dsp:cNvSpPr/>
      </dsp:nvSpPr>
      <dsp:spPr>
        <a:xfrm>
          <a:off x="2748475" y="0"/>
          <a:ext cx="1111226" cy="109023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73279-21EF-419D-8295-722F005A8FA6}">
      <dsp:nvSpPr>
        <dsp:cNvPr id="0" name=""/>
        <dsp:cNvSpPr/>
      </dsp:nvSpPr>
      <dsp:spPr>
        <a:xfrm rot="16200000">
          <a:off x="3198463" y="2590669"/>
          <a:ext cx="5093589" cy="348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7466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        ДУХОВНО-НРАВСТВЕННОЕ</a:t>
          </a:r>
          <a:endParaRPr lang="ru-RU" sz="2200" b="1" kern="1200" dirty="0"/>
        </a:p>
      </dsp:txBody>
      <dsp:txXfrm>
        <a:off x="3198463" y="2590669"/>
        <a:ext cx="5093589" cy="348622"/>
      </dsp:txXfrm>
    </dsp:sp>
    <dsp:sp modelId="{04A6754B-119B-4AAD-A0F8-D1652CD650DB}">
      <dsp:nvSpPr>
        <dsp:cNvPr id="0" name=""/>
        <dsp:cNvSpPr/>
      </dsp:nvSpPr>
      <dsp:spPr>
        <a:xfrm>
          <a:off x="6055738" y="1168590"/>
          <a:ext cx="1747622" cy="4143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0746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Краеведение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6055738" y="1168590"/>
        <a:ext cx="1747622" cy="4143184"/>
      </dsp:txXfrm>
    </dsp:sp>
    <dsp:sp modelId="{9C970861-D0FB-4E49-B7B0-87E040FBE484}">
      <dsp:nvSpPr>
        <dsp:cNvPr id="0" name=""/>
        <dsp:cNvSpPr/>
      </dsp:nvSpPr>
      <dsp:spPr>
        <a:xfrm>
          <a:off x="5474131" y="15253"/>
          <a:ext cx="1174327" cy="110264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Работа по составлению и решению контекстных задач в начальной школе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Бурова Ирина Михайловна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Руководитель ШМО учителей начальных классов МБОУ СОШ №14</a:t>
            </a:r>
            <a:endParaRPr lang="en-US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628800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/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Поездка в Ярославль.</a:t>
            </a:r>
            <a:endParaRPr lang="ru-RU" dirty="0"/>
          </a:p>
          <a:p>
            <a:pPr indent="450215"/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1</a:t>
            </a:r>
            <a:endParaRPr lang="ru-RU" dirty="0"/>
          </a:p>
          <a:p>
            <a:pPr indent="450215"/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Семья из четырёх человек собирается поехать из Сергиева Посада в Ярославль. Добраться до Ярославля можно на поезде или машине. Билет на поезд для одного пассажира стоит 812 рублей. Автомобиль расходует 10 литров бензина на 100 км пути. Цена бензина – 44 рубля 50 копеек за 1 литр. Расстояние от Сергиева Посада до Ярославля – 200 км. Сколько рублей семья потратит на наиболее дешевую поездку?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426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12776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/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2</a:t>
            </a:r>
            <a:endParaRPr lang="ru-RU" dirty="0"/>
          </a:p>
          <a:p>
            <a:pPr indent="450215"/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Семья из четырёх человек приехала в Ярославль и поселилась в гостинице, запланировав посетить планетарий, кафе, цирк, и вернуться в гостиницу. Добираться до объектов можно на такси, а можно на трамвае. Стоимость поездки на трамвае 26 рублей для одного пассажира. Добираясь от гостиницы до планетария на трамвае семья должна сделать одну пересадку, от планетария до кафе - без пересадок, от кафе до цирка - без пересадок, от цирка до гостиницы - одну пересадку. Стоимость поездки на такси от гостиницы до планетария 82 рубля, от планетария до кафе – 78 рублей, от кафе до цирка – 89 рублей, от цирка до гостиницы - 112 рублей. Какой вид транспорта необходимо выбрать семье, чтобы сэкономить? Какую сумму может сэкономить семья?</a:t>
            </a:r>
            <a:endParaRPr lang="ru-RU" dirty="0"/>
          </a:p>
          <a:p>
            <a:pPr indent="450215" algn="r"/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Автор Глазунов Михаил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21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100" b="1" dirty="0"/>
              <a:t>Применение контекстных задач в обучении </a:t>
            </a:r>
            <a:r>
              <a:rPr lang="ru-RU" sz="3100" b="1" dirty="0" smtClean="0"/>
              <a:t>способствует: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изменению организационных форм учебного процесса, структуры образовательного процесса в целом;</a:t>
            </a:r>
          </a:p>
          <a:p>
            <a:pPr lvl="0"/>
            <a:r>
              <a:rPr lang="ru-RU" dirty="0"/>
              <a:t>формированию навыков продуктивной деятельности: добыванию знаний непосредственно из реальной действительности;</a:t>
            </a:r>
          </a:p>
          <a:p>
            <a:pPr lvl="0"/>
            <a:r>
              <a:rPr lang="ru-RU" dirty="0"/>
              <a:t>овладению приемами действий в нестандартных ситуациях, эвристическими методами решения проблем;</a:t>
            </a:r>
          </a:p>
          <a:p>
            <a:pPr lvl="0"/>
            <a:r>
              <a:rPr lang="ru-RU" dirty="0"/>
              <a:t>адекватному применению знаний для решения возникающих проблем в повседневной жизни;</a:t>
            </a:r>
          </a:p>
          <a:p>
            <a:pPr lvl="0"/>
            <a:r>
              <a:rPr lang="ru-RU" dirty="0"/>
              <a:t>изменению форм и методов оценивания (введению новых критериев оценки, расширению того, что оценивается, и т. д.);</a:t>
            </a:r>
          </a:p>
          <a:p>
            <a:pPr lvl="0"/>
            <a:r>
              <a:rPr lang="ru-RU" dirty="0"/>
              <a:t>формированию способности работать с информационными источниками, навыков работы в группе, умений планировать деятельность по достижению результата, выполнить программу и представить результаты своей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42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1" y="1628800"/>
            <a:ext cx="7715250" cy="4053903"/>
          </a:xfrm>
        </p:spPr>
      </p:pic>
    </p:spTree>
    <p:extLst>
      <p:ext uri="{BB962C8B-B14F-4D97-AF65-F5344CB8AC3E}">
        <p14:creationId xmlns:p14="http://schemas.microsoft.com/office/powerpoint/2010/main" val="39028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7270576" cy="1470025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i="1" dirty="0" smtClean="0">
                <a:solidFill>
                  <a:srgbClr val="7030A0"/>
                </a:solidFill>
              </a:rPr>
              <a:t>«Математике </a:t>
            </a:r>
            <a:r>
              <a:rPr lang="ru-RU" sz="4000" b="1" i="1" dirty="0">
                <a:solidFill>
                  <a:srgbClr val="7030A0"/>
                </a:solidFill>
              </a:rPr>
              <a:t>должно учить в школе еще с той целью, чтобы познания, здесь приобретаемые, были достаточными для обыкновенных потребностей </a:t>
            </a:r>
            <a:r>
              <a:rPr lang="ru-RU" sz="4000" b="1" i="1" dirty="0" smtClean="0">
                <a:solidFill>
                  <a:srgbClr val="7030A0"/>
                </a:solidFill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в жизни» </a:t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Л</a:t>
            </a:r>
            <a:r>
              <a:rPr lang="ru-RU" sz="4000" b="1" i="1" dirty="0">
                <a:solidFill>
                  <a:srgbClr val="7030A0"/>
                </a:solidFill>
              </a:rPr>
              <a:t>. </a:t>
            </a:r>
            <a:r>
              <a:rPr lang="ru-RU" sz="4000" b="1" i="1" dirty="0" smtClean="0">
                <a:solidFill>
                  <a:srgbClr val="7030A0"/>
                </a:solidFill>
              </a:rPr>
              <a:t>Карно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067944" y="5517232"/>
            <a:ext cx="3704456" cy="12156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20688"/>
            <a:ext cx="66967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Контекстная задача 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это задача, в условии которой известным, или данным, является описание конкретной жизненной ситуации, связанной с имеющимися у ребят знаниями и опытом. Требованием, или искомым, задачи является актуализация этого опыта с целью анализа, осмысления и объяснения данной ситуации или для выбора способа действия в ней. А результатом ее решения становится встреча с учебной проблемой, то есть осознание неполноты, недостаточности своих знаний и одновременно с этим — понимание их ценности для эффективной дальнейшей деятельности.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1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6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Контекстная </a:t>
            </a:r>
            <a:r>
              <a:rPr lang="ru-RU" sz="6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должна опираться на реально имеющийся у учащихся жизненный опыт, представления, знания, взгляды, мнения, и т. д.; </a:t>
            </a:r>
            <a:endParaRPr lang="ru-RU" sz="6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Контекстная </a:t>
            </a:r>
            <a:r>
              <a:rPr lang="ru-RU" sz="6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нестандартна, оригинальна. Эта ее особенность обеспечивает эффект новизны, вызывает интерес;</a:t>
            </a:r>
            <a:endParaRPr lang="ru-RU" sz="6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содержании </a:t>
            </a:r>
            <a:r>
              <a:rPr lang="ru-RU" sz="6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контекстной задачи должны отражаться математические и нематематические проблемы и их взаимная связь;</a:t>
            </a:r>
            <a:endParaRPr lang="ru-RU" sz="6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6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должна соответствовать программе курса, служить достижению цели обучения;</a:t>
            </a:r>
            <a:endParaRPr lang="ru-RU" sz="6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Контекст </a:t>
            </a:r>
            <a:r>
              <a:rPr lang="ru-RU" sz="6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может быть представлен в различных формах (таблицы, графики, текст, диаграммы);</a:t>
            </a:r>
            <a:endParaRPr lang="ru-RU" sz="6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Существует </a:t>
            </a:r>
            <a:r>
              <a:rPr lang="ru-RU" sz="6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математическая модель описанной в задаче ситуации, которая соответствует уровню подготовленности школьника;</a:t>
            </a:r>
            <a:endParaRPr lang="ru-RU" sz="6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 задачи </a:t>
            </a:r>
            <a:r>
              <a:rPr lang="ru-RU" sz="6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должен развиваться в соответствии с последовательностью поставленных в ней вопросов;</a:t>
            </a:r>
            <a:endParaRPr lang="ru-RU" sz="6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Контекстная </a:t>
            </a:r>
            <a:r>
              <a:rPr lang="ru-RU" sz="6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- это задача «ловушка», в ней в неявном, свернутом  виде заключена проблема, которая соответствует основной идее учебного занятия, его сверхзадаче.</a:t>
            </a:r>
            <a:endParaRPr lang="ru-RU" sz="6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3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870643"/>
              </p:ext>
            </p:extLst>
          </p:nvPr>
        </p:nvGraphicFramePr>
        <p:xfrm>
          <a:off x="714375" y="831850"/>
          <a:ext cx="7746057" cy="5311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580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071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Как рождаются контекстные задачи?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Определить, что в теме урока ученикам известно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Определить, что в содержании темы новое для учеников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Подумать, какой интерес новые знания могут представлять для учеников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Сформулировать </a:t>
            </a:r>
            <a:r>
              <a:rPr lang="ru-RU" sz="2000" b="1" i="1" dirty="0">
                <a:solidFill>
                  <a:srgbClr val="0070C0"/>
                </a:solidFill>
              </a:rPr>
              <a:t>ответы на все предыдущие вопросы обобщенно – в </a:t>
            </a:r>
            <a:r>
              <a:rPr lang="ru-RU" sz="2000" b="1" i="1" dirty="0" smtClean="0">
                <a:solidFill>
                  <a:srgbClr val="0070C0"/>
                </a:solidFill>
              </a:rPr>
              <a:t>виде </a:t>
            </a:r>
            <a:r>
              <a:rPr lang="ru-RU" sz="2000" b="1" i="1" dirty="0">
                <a:solidFill>
                  <a:srgbClr val="0070C0"/>
                </a:solidFill>
              </a:rPr>
              <a:t>личностно значимой </a:t>
            </a:r>
            <a:r>
              <a:rPr lang="ru-RU" sz="2000" b="1" i="1" dirty="0" smtClean="0">
                <a:solidFill>
                  <a:srgbClr val="0070C0"/>
                </a:solidFill>
              </a:rPr>
              <a:t>проблемы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Придумать жизненную ситуацию, в которой обучающиеся </a:t>
            </a:r>
            <a:r>
              <a:rPr lang="ru-RU" sz="2000" b="1" i="1" dirty="0">
                <a:solidFill>
                  <a:srgbClr val="0070C0"/>
                </a:solidFill>
              </a:rPr>
              <a:t>сами смогут осознать и сформулировать </a:t>
            </a:r>
            <a:r>
              <a:rPr lang="ru-RU" sz="2000" b="1" i="1" dirty="0" smtClean="0">
                <a:solidFill>
                  <a:srgbClr val="0070C0"/>
                </a:solidFill>
              </a:rPr>
              <a:t>личностно </a:t>
            </a:r>
            <a:r>
              <a:rPr lang="ru-RU" sz="2000" b="1" i="1" dirty="0">
                <a:solidFill>
                  <a:srgbClr val="0070C0"/>
                </a:solidFill>
              </a:rPr>
              <a:t>значимую </a:t>
            </a:r>
            <a:r>
              <a:rPr lang="ru-RU" sz="2000" b="1" i="1" dirty="0" smtClean="0">
                <a:solidFill>
                  <a:srgbClr val="0070C0"/>
                </a:solidFill>
              </a:rPr>
              <a:t>проблему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Составить </a:t>
            </a:r>
            <a:r>
              <a:rPr lang="ru-RU" sz="2000" b="1" i="1" dirty="0">
                <a:solidFill>
                  <a:srgbClr val="0070C0"/>
                </a:solidFill>
              </a:rPr>
              <a:t>текст – описание данной ситуации, то есть опишите условие контекстной задачи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Сформулировать </a:t>
            </a:r>
            <a:r>
              <a:rPr lang="ru-RU" sz="2000" b="1" i="1" dirty="0">
                <a:solidFill>
                  <a:srgbClr val="0070C0"/>
                </a:solidFill>
              </a:rPr>
              <a:t>задание, требующее анализа </a:t>
            </a:r>
            <a:r>
              <a:rPr lang="ru-RU" sz="2000" b="1" i="1" dirty="0" smtClean="0">
                <a:solidFill>
                  <a:srgbClr val="0070C0"/>
                </a:solidFill>
              </a:rPr>
              <a:t>ситуации</a:t>
            </a:r>
          </a:p>
          <a:p>
            <a:pPr lvl="0"/>
            <a:r>
              <a:rPr lang="ru-RU" sz="2000" b="1" i="1" dirty="0">
                <a:solidFill>
                  <a:srgbClr val="0070C0"/>
                </a:solidFill>
              </a:rPr>
              <a:t>Оцените качество и предполагаемую эффективность полученной контекстной задачи с двух позиций:</a:t>
            </a:r>
          </a:p>
          <a:p>
            <a:pPr marL="0" lvl="0" indent="0">
              <a:buNone/>
            </a:pPr>
            <a:r>
              <a:rPr lang="ru-RU" sz="2000" i="1" dirty="0" smtClean="0">
                <a:solidFill>
                  <a:srgbClr val="0070C0"/>
                </a:solidFill>
              </a:rPr>
              <a:t>                          </a:t>
            </a:r>
            <a:r>
              <a:rPr lang="ru-RU" sz="2000" b="1" i="1" dirty="0" smtClean="0">
                <a:solidFill>
                  <a:srgbClr val="0070C0"/>
                </a:solidFill>
              </a:rPr>
              <a:t>во-первых</a:t>
            </a:r>
            <a:r>
              <a:rPr lang="ru-RU" sz="2000" i="1" dirty="0">
                <a:solidFill>
                  <a:srgbClr val="0070C0"/>
                </a:solidFill>
              </a:rPr>
              <a:t>, способствует ли она встрече с проблемой, </a:t>
            </a:r>
            <a:r>
              <a:rPr lang="ru-RU" sz="2000" i="1" dirty="0" smtClean="0">
                <a:solidFill>
                  <a:srgbClr val="0070C0"/>
                </a:solidFill>
              </a:rPr>
              <a:t>     соответствующей </a:t>
            </a:r>
            <a:r>
              <a:rPr lang="ru-RU" sz="2000" i="1" dirty="0">
                <a:solidFill>
                  <a:srgbClr val="0070C0"/>
                </a:solidFill>
              </a:rPr>
              <a:t>программной теме урока;</a:t>
            </a:r>
          </a:p>
          <a:p>
            <a:pPr marL="0" lvl="0" indent="0">
              <a:buNone/>
            </a:pPr>
            <a:r>
              <a:rPr lang="ru-RU" sz="2000" i="1" dirty="0" smtClean="0">
                <a:solidFill>
                  <a:srgbClr val="0070C0"/>
                </a:solidFill>
              </a:rPr>
              <a:t>                          </a:t>
            </a:r>
            <a:r>
              <a:rPr lang="ru-RU" sz="2000" b="1" i="1" dirty="0" smtClean="0">
                <a:solidFill>
                  <a:srgbClr val="0070C0"/>
                </a:solidFill>
              </a:rPr>
              <a:t>во-вторых</a:t>
            </a:r>
            <a:r>
              <a:rPr lang="ru-RU" sz="2000" b="1" i="1" dirty="0">
                <a:solidFill>
                  <a:srgbClr val="0070C0"/>
                </a:solidFill>
              </a:rPr>
              <a:t>, </a:t>
            </a:r>
            <a:r>
              <a:rPr lang="ru-RU" sz="2000" i="1" dirty="0">
                <a:solidFill>
                  <a:srgbClr val="0070C0"/>
                </a:solidFill>
              </a:rPr>
              <a:t>содержит ли данная задача ориентиры для получения учениками ответа на вопрос о личностной значимости новых знаний и умений.</a:t>
            </a:r>
          </a:p>
          <a:p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406976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20688"/>
            <a:ext cx="77048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 Москву</a:t>
            </a:r>
            <a:endParaRPr lang="ru-RU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автомобиле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 ТРК «РИО» 71 км, время в пути 1ч 20 минут, от ТРК «РИО» до музея танка Т-34 18 км за 20 минут, обратно в Сергиев Посад за 1 ч 20 минут по прямой 83 км. Расход бензина на 100 км-10 л по цене 45рублей.</a:t>
            </a:r>
            <a:endParaRPr lang="ru-RU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городском транспорте (автобусе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до ТРК «РИО» время в пути 2 часа. Стоимость билета на автобус 200 рублей, на метро 50 рублей. От ТРК «РИО» до музея танка Т-34 1 час 30 минут. Стоимость проезда 150 рублей. Обратный путь тот же.</a:t>
            </a:r>
            <a:endParaRPr lang="ru-RU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Рассчитать стоимость проезда и время в пути на автомобиле и городском транспорте для семьи из двух человек. Какой проезд выгоднее и на сколько рублей? Быстрее и на сколько минут?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5202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0"/>
            <a:ext cx="763284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 Дмитров</a:t>
            </a:r>
            <a:endParaRPr lang="ru-RU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автомобиле</a:t>
            </a:r>
            <a:endParaRPr lang="ru-RU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Сергиева Посада до Дмитрова ехать 47 км. Время в пути 50 минут.  Из Дмитрова до д.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Шолохово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где находится музей танка Т-34, расстояние 39 км автомобиль проезжает за 40 минут. Обратно в Сергиев Посад за 1 ч 20 минут по прямой 83 км. Расход бензина на 100 км-10 л по цене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45 рублей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городском транспорте.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электричке из Сергиева Посада до Дмитрова ехать 1ч 20 минут. Стоимость билета 110 рублей. Из Дмитрова на автобусе до музея танка Т-34 ехать около 2-х часов. Приблизительная стоимость проезда 170 рублей. Обратно возвращаемся той же дорогой.</a:t>
            </a:r>
            <a:endParaRPr lang="ru-RU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Рассчитать стоимость проезда и время в пути на автомобиле и городском транспорте для семьи из двух человек. Какой проезд выгоднее и на сколько рублей? Быстрее и на сколько минут?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888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556792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/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Поездка в зоопарк.</a:t>
            </a:r>
            <a:endParaRPr lang="ru-RU" dirty="0"/>
          </a:p>
          <a:p>
            <a:pPr indent="450215"/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Мы решили съездить в зоопарк. Есть 2 способа. Первый – на электричке и метро. Второй – на автобусе и метро. Первый способ: на одного человека в одну сторону стоимость билета на электричке 184 рубля и 50 рублей на метро. Время в пути на электричке 1 ч 25 мин, на метро 11 минут и 20 минут пешком. Второй способ: на одного человека стоимость билета на автобусе 200 рублей. Время в пути: 1 час на автобусе, на метро 15 минут и 15 минут пешком. Рассчитайте время и стоимость поездки в зоопарк на семью из 3-х человек разными способами. Каким способом можно сэкономить время и деньги? </a:t>
            </a:r>
            <a:endParaRPr lang="ru-RU" dirty="0"/>
          </a:p>
          <a:p>
            <a:pPr indent="450215" algn="r"/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Автор Ефимова Валентина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401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8_ma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для презентаций по математике</Template>
  <TotalTime>387</TotalTime>
  <Words>1011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8_math</vt:lpstr>
      <vt:lpstr>Работа по составлению и решению контекстных задач в начальной школе</vt:lpstr>
      <vt:lpstr>«Математике должно учить в школе еще с той целью, чтобы познания, здесь приобретаемые, были достаточными для обыкновенных потребностей  в жизни»  Л. Карно </vt:lpstr>
      <vt:lpstr>Презентация PowerPoint</vt:lpstr>
      <vt:lpstr>Презентация PowerPoint</vt:lpstr>
      <vt:lpstr>Презентация PowerPoint</vt:lpstr>
      <vt:lpstr>Как рождаются контекстные задачи?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Применение контекстных задач в обучении способствует: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по составлению и решению контекстных задач в начальной школе</dc:title>
  <dc:subject>Шаблон оформления</dc:subject>
  <dc:creator>User</dc:creator>
  <cp:keywords/>
  <dc:description>Шаблон оформления
Корпорация Майкрософт</dc:description>
  <cp:lastModifiedBy>User</cp:lastModifiedBy>
  <cp:revision>24</cp:revision>
  <dcterms:created xsi:type="dcterms:W3CDTF">2019-11-21T16:34:39Z</dcterms:created>
  <dcterms:modified xsi:type="dcterms:W3CDTF">2021-08-19T15:49:49Z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