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72" r:id="rId5"/>
    <p:sldId id="273" r:id="rId6"/>
    <p:sldId id="275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63" r:id="rId15"/>
    <p:sldId id="264" r:id="rId16"/>
    <p:sldId id="261" r:id="rId17"/>
    <p:sldId id="276" r:id="rId18"/>
    <p:sldId id="277" r:id="rId19"/>
    <p:sldId id="278" r:id="rId20"/>
    <p:sldId id="280" r:id="rId21"/>
    <p:sldId id="265" r:id="rId22"/>
    <p:sldId id="284" r:id="rId23"/>
    <p:sldId id="282" r:id="rId24"/>
    <p:sldId id="281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0718-137A-4C62-85F5-52187E62B3EF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34C0-2276-4C29-81F7-7BD41AFB1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0718-137A-4C62-85F5-52187E62B3EF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34C0-2276-4C29-81F7-7BD41AFB1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0718-137A-4C62-85F5-52187E62B3EF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34C0-2276-4C29-81F7-7BD41AFB1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0718-137A-4C62-85F5-52187E62B3EF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34C0-2276-4C29-81F7-7BD41AFB1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0718-137A-4C62-85F5-52187E62B3EF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34C0-2276-4C29-81F7-7BD41AFB1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0718-137A-4C62-85F5-52187E62B3EF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34C0-2276-4C29-81F7-7BD41AFB1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0718-137A-4C62-85F5-52187E62B3EF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34C0-2276-4C29-81F7-7BD41AFB1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0718-137A-4C62-85F5-52187E62B3EF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34C0-2276-4C29-81F7-7BD41AFB1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0718-137A-4C62-85F5-52187E62B3EF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34C0-2276-4C29-81F7-7BD41AFB1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0718-137A-4C62-85F5-52187E62B3EF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34C0-2276-4C29-81F7-7BD41AFB1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0718-137A-4C62-85F5-52187E62B3EF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34C0-2276-4C29-81F7-7BD41AFB1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0718-137A-4C62-85F5-52187E62B3EF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834C0-2276-4C29-81F7-7BD41AFB1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Win7\Music\&#1063;&#1072;&#1081;&#1082;&#1086;&#1074;&#1089;&#1082;&#1080;&#1081;%20&#1087;&#1086;&#1076;&#1089;&#1085;&#1077;&#1078;&#1085;&#1080;&#1082;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layer.myshared.ru/219598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7" y="2571744"/>
            <a:ext cx="68580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Book Antiqua" pitchFamily="18" charset="0"/>
              </a:rPr>
              <a:t>Размножение. Индивидуальное</a:t>
            </a:r>
          </a:p>
          <a:p>
            <a:pPr algn="ctr"/>
            <a:r>
              <a:rPr lang="ru-RU" sz="4400" dirty="0">
                <a:solidFill>
                  <a:srgbClr val="002060"/>
                </a:solidFill>
                <a:latin typeface="Book Antiqua" pitchFamily="18" charset="0"/>
              </a:rPr>
              <a:t>р</a:t>
            </a:r>
            <a:r>
              <a:rPr lang="ru-RU" sz="4400" dirty="0" smtClean="0">
                <a:solidFill>
                  <a:srgbClr val="002060"/>
                </a:solidFill>
                <a:latin typeface="Book Antiqua" pitchFamily="18" charset="0"/>
              </a:rPr>
              <a:t>азвитие  организмов. </a:t>
            </a:r>
            <a:endParaRPr lang="ru-RU" sz="44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85729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ГБПОУ Самарский медицинский колледж им. н. </a:t>
            </a:r>
            <a:r>
              <a:rPr lang="ru-RU" dirty="0" err="1"/>
              <a:t>Ляпиной</a:t>
            </a:r>
            <a:r>
              <a:rPr lang="ru-RU" dirty="0"/>
              <a:t> филиал "</a:t>
            </a:r>
            <a:r>
              <a:rPr lang="ru-RU" dirty="0" err="1"/>
              <a:t>Борский</a:t>
            </a:r>
            <a:r>
              <a:rPr lang="ru-RU" dirty="0"/>
              <a:t>"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86116" y="5357826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</a:t>
            </a:r>
          </a:p>
          <a:p>
            <a:r>
              <a:rPr lang="ru-RU" dirty="0" smtClean="0"/>
              <a:t>Преподаватель  биологии</a:t>
            </a:r>
            <a:r>
              <a:rPr lang="en-US" dirty="0" smtClean="0"/>
              <a:t> </a:t>
            </a:r>
            <a:r>
              <a:rPr lang="ru-RU" dirty="0" smtClean="0"/>
              <a:t>первой квалификационной  категории </a:t>
            </a:r>
          </a:p>
          <a:p>
            <a:r>
              <a:rPr lang="ru-RU" dirty="0" smtClean="0"/>
              <a:t>Иванова О. 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219598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285728"/>
            <a:ext cx="71438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  </a:t>
            </a:r>
            <a:r>
              <a:rPr lang="ru-RU" sz="2400" dirty="0" smtClean="0">
                <a:solidFill>
                  <a:srgbClr val="002060"/>
                </a:solidFill>
              </a:rPr>
              <a:t>Онтогенез - индивидуальное развитие организма («</a:t>
            </a:r>
            <a:r>
              <a:rPr lang="ru-RU" sz="2400" dirty="0" err="1" smtClean="0">
                <a:solidFill>
                  <a:srgbClr val="002060"/>
                </a:solidFill>
              </a:rPr>
              <a:t>онтос</a:t>
            </a:r>
            <a:r>
              <a:rPr lang="ru-RU" sz="2400" dirty="0" smtClean="0">
                <a:solidFill>
                  <a:srgbClr val="002060"/>
                </a:solidFill>
              </a:rPr>
              <a:t>»-существо, «генезис»-развитие)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72380" y="1214422"/>
            <a:ext cx="1199239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Онтогенез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 rot="3200703">
            <a:off x="3085945" y="1419747"/>
            <a:ext cx="400916" cy="10043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8419145">
            <a:off x="5636336" y="1366886"/>
            <a:ext cx="400916" cy="10043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357430"/>
            <a:ext cx="272863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Эмбриональное развитие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2357430"/>
            <a:ext cx="315823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Постэмбриональное развитие</a:t>
            </a:r>
            <a:endParaRPr lang="ru-RU" dirty="0"/>
          </a:p>
        </p:txBody>
      </p:sp>
      <p:pic>
        <p:nvPicPr>
          <p:cNvPr id="9" name="Picture 7" descr="эмбриогенез челове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708275"/>
            <a:ext cx="38877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взвешивание новорожденног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857496"/>
            <a:ext cx="187166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42844" y="4857760"/>
            <a:ext cx="428628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Период развития от</a:t>
            </a:r>
          </a:p>
          <a:p>
            <a:pPr algn="ctr"/>
            <a:r>
              <a:rPr lang="ru-RU" dirty="0" smtClean="0"/>
              <a:t>образования зиготы </a:t>
            </a:r>
          </a:p>
          <a:p>
            <a:pPr algn="ctr"/>
            <a:r>
              <a:rPr lang="ru-RU" dirty="0" smtClean="0"/>
              <a:t>до выхода зародыша из яйца </a:t>
            </a:r>
          </a:p>
          <a:p>
            <a:pPr algn="ctr"/>
            <a:r>
              <a:rPr lang="ru-RU" dirty="0" smtClean="0"/>
              <a:t>или рождения 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29256" y="4929198"/>
            <a:ext cx="3286148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Период развития </a:t>
            </a:r>
          </a:p>
          <a:p>
            <a:pPr algn="ctr"/>
            <a:r>
              <a:rPr lang="ru-RU" dirty="0" smtClean="0"/>
              <a:t>с момента рождения </a:t>
            </a:r>
          </a:p>
          <a:p>
            <a:pPr algn="ctr"/>
            <a:r>
              <a:rPr lang="ru-RU" dirty="0" smtClean="0"/>
              <a:t>до смерти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219598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85729"/>
            <a:ext cx="650084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ЭМБРИОГЕНЕЗ-период зародышевого развития </a:t>
            </a:r>
            <a:endParaRPr lang="ru-RU" sz="2400" dirty="0"/>
          </a:p>
        </p:txBody>
      </p:sp>
      <p:pic>
        <p:nvPicPr>
          <p:cNvPr id="4" name="Picture 4" descr="бэ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86058"/>
            <a:ext cx="1296987" cy="18716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786056"/>
            <a:ext cx="64294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К. Бэр – основатель эмбриологии в 1828 г. на основе фундаментальных наблюдений над развитием зародышей некоторых животных положил начало научной эмбриологии</a:t>
            </a:r>
          </a:p>
          <a:p>
            <a:r>
              <a:rPr lang="ru-RU" sz="2400" dirty="0" smtClean="0"/>
              <a:t>Наука, изучающая законы индивидуального развития организмов на стадии зародыша называется эмбриологией (от греч. эмбрион – зародыш).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219598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22963" y="357166"/>
            <a:ext cx="6035317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Основные стадии эмбриогенеза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285860"/>
            <a:ext cx="300039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Стадия дробления (бластула)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357430"/>
            <a:ext cx="300039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Стадия гаструляции </a:t>
            </a:r>
          </a:p>
          <a:p>
            <a:r>
              <a:rPr lang="ru-RU" sz="2400" dirty="0" smtClean="0"/>
              <a:t>(гаструла)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3" y="4786322"/>
            <a:ext cx="314327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Стадия   гистогенеза органогенеза (органы)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3571876"/>
            <a:ext cx="307183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Стадия нейрулы (нервная трубка) </a:t>
            </a:r>
            <a:endParaRPr lang="ru-RU" sz="2400" dirty="0"/>
          </a:p>
        </p:txBody>
      </p:sp>
      <p:pic>
        <p:nvPicPr>
          <p:cNvPr id="8" name="Picture 5" descr="img3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00108"/>
            <a:ext cx="2016125" cy="3168650"/>
          </a:xfrm>
          <a:prstGeom prst="rect">
            <a:avLst/>
          </a:prstGeom>
          <a:noFill/>
        </p:spPr>
      </p:pic>
      <p:pic>
        <p:nvPicPr>
          <p:cNvPr id="9" name="Picture 6" descr="img3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714752"/>
            <a:ext cx="1944688" cy="2852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219598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285728"/>
            <a:ext cx="721523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/>
              <a:t>Онтогенез . . . есть краткое и быстрое повторение филогенеза данного вида.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Биогенетический закон (Мюллер, Геккель)</a:t>
            </a:r>
            <a:endParaRPr lang="ru-RU" dirty="0"/>
          </a:p>
        </p:txBody>
      </p:sp>
      <p:pic>
        <p:nvPicPr>
          <p:cNvPr id="5" name="Picture 4" descr="img310"/>
          <p:cNvPicPr>
            <a:picLocks noChangeAspect="1" noChangeArrowheads="1"/>
          </p:cNvPicPr>
          <p:nvPr/>
        </p:nvPicPr>
        <p:blipFill>
          <a:blip r:embed="rId3" cstate="print">
            <a:lum bright="-18000" contrast="24000"/>
          </a:blip>
          <a:srcRect/>
          <a:stretch>
            <a:fillRect/>
          </a:stretch>
        </p:blipFill>
        <p:spPr>
          <a:xfrm>
            <a:off x="539750" y="1484313"/>
            <a:ext cx="8064500" cy="504031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219598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14884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42910" y="767431"/>
            <a:ext cx="7000924" cy="489364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Постэмбриональное  развитие  организма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состоит  из  трех  периодов: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1) 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Дорепродуктивный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 –  рост  организма,  развитие  и  половое  созревание.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2)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Репродуктивный 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 активное функционирование взрослого организма, размножение.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3) 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Пострепродуктивный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–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старение, постепенное угасание процессов жизнедеятельности.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Постэмбриональное развитие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 животных бывает двух типов – прямое и непрямое.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29699" name="Picture 3" descr="http://content.foto.mail.ru/mail/markiza-natalya/_animated/i-8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0950" y="3524250"/>
            <a:ext cx="15430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219598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142984"/>
          <a:ext cx="8643998" cy="5239677"/>
        </p:xfrm>
        <a:graphic>
          <a:graphicData uri="http://schemas.openxmlformats.org/drawingml/2006/table">
            <a:tbl>
              <a:tblPr/>
              <a:tblGrid>
                <a:gridCol w="3096357"/>
                <a:gridCol w="5547641"/>
              </a:tblGrid>
              <a:tr h="290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Термин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Times New Roman"/>
                        </a:rPr>
                        <a:t>Определение термина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4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1.Метаморфоз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2. Партеногенез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3. Конъюгация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4.Гаметогенез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5. Половое размножение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6.Онтогенез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7. Двойное оплодотворение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8.Эктодерма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9.Бластула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10. Оплодотворение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1.Однослойный шарообразный зародыш с полостью внутри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2.Процесс слияния женских и мужских гамет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3.Способ размножения, в котором участвуют гаметы.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4.Непрямое постэмбриональное развитие организмов.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5.Форма размножения, присущая покрытосеменным растениям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6.Наружный зародышевый листок.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7.Форма размножения, при которой происходит обмен генетическим материалом.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8.Развитие организма из неоплодотворенной яйцеклетки</a:t>
                      </a: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9.Индивидуальное развитие организма.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10.Процесс образования половых клеток</a:t>
                      </a: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309004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Times New Roman" pitchFamily="18" charset="0"/>
              </a:rPr>
              <a:t>№1. Соотнести понятия:    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Times New Roman" pitchFamily="18" charset="0"/>
              </a:rPr>
              <a:t>(к термину из первого столбца подобрать определение из второго столбца)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                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219598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20" y="816966"/>
            <a:ext cx="8358246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2.  «Четвертый лишний»   Исключите лишнее понятие: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36363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1.Анафаза     2. </a:t>
            </a:r>
            <a:r>
              <a:rPr lang="ru-RU" sz="2000" b="1" dirty="0" err="1" smtClean="0">
                <a:solidFill>
                  <a:srgbClr val="36363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коньюгация</a:t>
            </a:r>
            <a:r>
              <a:rPr lang="ru-RU" sz="2000" b="1" dirty="0" smtClean="0">
                <a:solidFill>
                  <a:srgbClr val="36363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    3.овогенез     4.дробление   5.лягушка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36363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Интерфаза        кроссинговер      онтогенез     зигота               комар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err="1" smtClean="0">
                <a:solidFill>
                  <a:srgbClr val="36363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Телофоза</a:t>
            </a:r>
            <a:r>
              <a:rPr lang="ru-RU" sz="2000" b="1" dirty="0" smtClean="0">
                <a:solidFill>
                  <a:srgbClr val="36363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          метафаза          эмбриогенез   бластула          собака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err="1" smtClean="0">
                <a:solidFill>
                  <a:srgbClr val="36363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Профоаза</a:t>
            </a:r>
            <a:r>
              <a:rPr lang="ru-RU" sz="2000" b="1" dirty="0" smtClean="0">
                <a:solidFill>
                  <a:srgbClr val="36363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        хромосома        гаструла             мейоз             бабочка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36363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36363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363636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63636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          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r>
              <a:rPr lang="ru-RU" sz="2000" b="1" dirty="0"/>
              <a:t> </a:t>
            </a:r>
            <a:endParaRPr lang="ru-RU" sz="2000" dirty="0"/>
          </a:p>
        </p:txBody>
      </p:sp>
      <p:pic>
        <p:nvPicPr>
          <p:cNvPr id="6146" name="Picture 2" descr="http://superdeti.my1.ru/98465593_4397599_330026694634_nniekartinki6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857496"/>
            <a:ext cx="5334000" cy="372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219598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443568"/>
            <a:ext cx="7358114" cy="41549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36363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№3.Распределите признаки, относящиеся к разным формам размножения в две колонки (бесполое   половое  )    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6363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1.</a:t>
            </a:r>
            <a:r>
              <a:rPr lang="ru-RU" sz="800" dirty="0" smtClean="0">
                <a:solidFill>
                  <a:srgbClr val="36363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</a:t>
            </a:r>
            <a:r>
              <a:rPr lang="ru-RU" dirty="0" smtClean="0">
                <a:solidFill>
                  <a:srgbClr val="36363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Более молодой способ размножения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6363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2.</a:t>
            </a:r>
            <a:r>
              <a:rPr lang="ru-RU" sz="800" dirty="0" smtClean="0">
                <a:solidFill>
                  <a:srgbClr val="36363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</a:t>
            </a:r>
            <a:r>
              <a:rPr lang="ru-RU" dirty="0" smtClean="0">
                <a:solidFill>
                  <a:srgbClr val="36363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Дочерние </a:t>
            </a:r>
            <a:r>
              <a:rPr lang="ru-RU" dirty="0" smtClean="0">
                <a:solidFill>
                  <a:srgbClr val="363636"/>
                </a:solidFill>
                <a:ea typeface="Times New Roman" pitchFamily="18" charset="0"/>
                <a:cs typeface="Tahoma" pitchFamily="34" charset="0"/>
              </a:rPr>
              <a:t> </a:t>
            </a:r>
            <a:r>
              <a:rPr lang="ru-RU" dirty="0" smtClean="0">
                <a:solidFill>
                  <a:srgbClr val="36363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особи </a:t>
            </a:r>
            <a:r>
              <a:rPr lang="ru-RU" dirty="0" smtClean="0">
                <a:solidFill>
                  <a:srgbClr val="363636"/>
                </a:solidFill>
                <a:ea typeface="Times New Roman" pitchFamily="18" charset="0"/>
                <a:cs typeface="Tahoma" pitchFamily="34" charset="0"/>
              </a:rPr>
              <a:t> </a:t>
            </a:r>
            <a:r>
              <a:rPr lang="ru-RU" dirty="0" smtClean="0">
                <a:solidFill>
                  <a:srgbClr val="36363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идентичны </a:t>
            </a:r>
            <a:r>
              <a:rPr lang="ru-RU" dirty="0" smtClean="0">
                <a:solidFill>
                  <a:srgbClr val="363636"/>
                </a:solidFill>
                <a:ea typeface="Times New Roman" pitchFamily="18" charset="0"/>
                <a:cs typeface="Tahoma" pitchFamily="34" charset="0"/>
              </a:rPr>
              <a:t> </a:t>
            </a:r>
            <a:r>
              <a:rPr lang="ru-RU" dirty="0" smtClean="0">
                <a:solidFill>
                  <a:srgbClr val="36363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родительской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6363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3.</a:t>
            </a:r>
            <a:r>
              <a:rPr lang="ru-RU" sz="800" dirty="0" smtClean="0">
                <a:solidFill>
                  <a:srgbClr val="36363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</a:t>
            </a:r>
            <a:r>
              <a:rPr lang="ru-RU" dirty="0" smtClean="0">
                <a:solidFill>
                  <a:srgbClr val="36363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2 родительские особи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6363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4.</a:t>
            </a:r>
            <a:r>
              <a:rPr lang="ru-RU" sz="800" dirty="0" smtClean="0">
                <a:solidFill>
                  <a:srgbClr val="36363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</a:t>
            </a:r>
            <a:r>
              <a:rPr lang="ru-RU" dirty="0" smtClean="0">
                <a:solidFill>
                  <a:srgbClr val="36363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Без участия половых клеток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6363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5.</a:t>
            </a:r>
            <a:r>
              <a:rPr lang="ru-RU" sz="800" dirty="0" smtClean="0">
                <a:solidFill>
                  <a:srgbClr val="36363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</a:t>
            </a:r>
            <a:r>
              <a:rPr lang="ru-RU" dirty="0" smtClean="0">
                <a:solidFill>
                  <a:srgbClr val="36363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Скорость размножения невелика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6363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6.</a:t>
            </a:r>
            <a:r>
              <a:rPr lang="ru-RU" sz="800" dirty="0" smtClean="0">
                <a:solidFill>
                  <a:srgbClr val="36363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</a:t>
            </a:r>
            <a:r>
              <a:rPr lang="ru-RU" dirty="0" smtClean="0">
                <a:solidFill>
                  <a:srgbClr val="36363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Более древний способ размножения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6363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7.</a:t>
            </a:r>
            <a:r>
              <a:rPr lang="ru-RU" sz="800" dirty="0" smtClean="0">
                <a:solidFill>
                  <a:srgbClr val="36363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</a:t>
            </a:r>
            <a:r>
              <a:rPr lang="ru-RU" dirty="0" smtClean="0">
                <a:solidFill>
                  <a:srgbClr val="36363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Эффективен </a:t>
            </a:r>
            <a:r>
              <a:rPr lang="ru-RU" dirty="0" smtClean="0">
                <a:solidFill>
                  <a:srgbClr val="363636"/>
                </a:solidFill>
                <a:ea typeface="Times New Roman" pitchFamily="18" charset="0"/>
                <a:cs typeface="Tahoma" pitchFamily="34" charset="0"/>
              </a:rPr>
              <a:t> </a:t>
            </a:r>
            <a:r>
              <a:rPr lang="ru-RU" dirty="0" smtClean="0">
                <a:solidFill>
                  <a:srgbClr val="36363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в постоянно меняющихся условиях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6363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8.</a:t>
            </a:r>
            <a:r>
              <a:rPr lang="ru-RU" sz="800" dirty="0" smtClean="0">
                <a:solidFill>
                  <a:srgbClr val="36363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</a:t>
            </a:r>
            <a:r>
              <a:rPr lang="ru-RU" dirty="0" smtClean="0">
                <a:solidFill>
                  <a:srgbClr val="36363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Дочерние </a:t>
            </a:r>
            <a:r>
              <a:rPr lang="ru-RU" dirty="0" smtClean="0">
                <a:solidFill>
                  <a:srgbClr val="363636"/>
                </a:solidFill>
                <a:ea typeface="Times New Roman" pitchFamily="18" charset="0"/>
                <a:cs typeface="Tahoma" pitchFamily="34" charset="0"/>
              </a:rPr>
              <a:t> </a:t>
            </a:r>
            <a:r>
              <a:rPr lang="ru-RU" dirty="0" smtClean="0">
                <a:solidFill>
                  <a:srgbClr val="36363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особи </a:t>
            </a:r>
            <a:r>
              <a:rPr lang="ru-RU" dirty="0" smtClean="0">
                <a:solidFill>
                  <a:srgbClr val="363636"/>
                </a:solidFill>
                <a:ea typeface="Times New Roman" pitchFamily="18" charset="0"/>
                <a:cs typeface="Tahoma" pitchFamily="34" charset="0"/>
              </a:rPr>
              <a:t> </a:t>
            </a:r>
            <a:r>
              <a:rPr lang="ru-RU" dirty="0" smtClean="0">
                <a:solidFill>
                  <a:srgbClr val="36363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не идентичны родительской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6363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9.</a:t>
            </a:r>
            <a:r>
              <a:rPr lang="ru-RU" sz="800" dirty="0" smtClean="0">
                <a:solidFill>
                  <a:srgbClr val="36363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</a:t>
            </a:r>
            <a:r>
              <a:rPr lang="ru-RU" dirty="0" smtClean="0">
                <a:solidFill>
                  <a:srgbClr val="36363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Генетический материал не обновляется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6363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10.</a:t>
            </a:r>
            <a:r>
              <a:rPr lang="ru-RU" sz="800" dirty="0" smtClean="0">
                <a:solidFill>
                  <a:srgbClr val="36363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lang="ru-RU" dirty="0" smtClean="0">
                <a:solidFill>
                  <a:srgbClr val="36363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Эффективен в стабильных, неменяющихся условиях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www.whiteplainspublicschools.org/cms/lib5/NY01000029/Centricity/Domain/877/curriculum_gi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357694"/>
            <a:ext cx="2857500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219598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48" y="143824"/>
            <a:ext cx="8429652" cy="57554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№.4Выберите утверждения, касающиеся митоза и мейоза    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Вопросы и утверждения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1)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Этот процесс имеет место при созревании гамет.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2)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Перед началом деления удваивается ДНК.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3)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Ядро клетки делится один раз.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4)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Образуются соматические клетки.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5)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Имеет место кроссинговер.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6)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В результате процесса образуются гаметы.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7)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Гомологичные хроматиды конъюгируют.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8)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Ядро делится два раза.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9)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Образующиеся клетки имеют диплоидный набор хромосом.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10)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Конъюгация гомологичных хромосом отсутствует.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11)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Имеет место редукционное деление.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12)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Образуются биваленты.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13)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Создаётся возможность для возникновения в гаметах новых генных комбинаций.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14)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Образуются две дочерние клетки.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075" name="Picture 3" descr="http://s8.uploads.ru/t/rved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857232"/>
            <a:ext cx="952500" cy="809626"/>
          </a:xfrm>
          <a:prstGeom prst="rect">
            <a:avLst/>
          </a:prstGeom>
          <a:noFill/>
        </p:spPr>
      </p:pic>
      <p:pic>
        <p:nvPicPr>
          <p:cNvPr id="5" name="Picture 3" descr="http://s8.uploads.ru/t/rved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214554"/>
            <a:ext cx="952500" cy="809626"/>
          </a:xfrm>
          <a:prstGeom prst="rect">
            <a:avLst/>
          </a:prstGeom>
          <a:noFill/>
        </p:spPr>
      </p:pic>
      <p:pic>
        <p:nvPicPr>
          <p:cNvPr id="6" name="Picture 3" descr="http://s8.uploads.ru/t/rved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786190"/>
            <a:ext cx="952500" cy="809626"/>
          </a:xfrm>
          <a:prstGeom prst="rect">
            <a:avLst/>
          </a:prstGeom>
          <a:noFill/>
        </p:spPr>
      </p:pic>
      <p:pic>
        <p:nvPicPr>
          <p:cNvPr id="7" name="Picture 3" descr="http://s8.uploads.ru/t/rved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857892"/>
            <a:ext cx="952500" cy="809626"/>
          </a:xfrm>
          <a:prstGeom prst="rect">
            <a:avLst/>
          </a:prstGeom>
          <a:noFill/>
        </p:spPr>
      </p:pic>
      <p:pic>
        <p:nvPicPr>
          <p:cNvPr id="8" name="Picture 3" descr="http://s8.uploads.ru/t/rved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5786454"/>
            <a:ext cx="952500" cy="809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0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0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0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0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0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07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219598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71604" y="140622"/>
            <a:ext cx="6929486" cy="5940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№5. Определить, из какого зародышевого листка образуются органы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(эктодерма, энтодерма, мезодерма)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кишечник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ногти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легкие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сердце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семенники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поджелудочная железа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кожа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 хорда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 скелетные мышцы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10. желудок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11. нервы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12. головной мозг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13. почки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14. мочевой пузырь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15. печень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layer.myshared.ru/219598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2828836"/>
            <a:ext cx="778674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Book Antiqua" pitchFamily="18" charset="0"/>
              </a:rPr>
              <a:t>«Можно знания человеку предложить, подсказать, но овладеть ими он должен путем собственной деятельности</a:t>
            </a:r>
            <a:r>
              <a:rPr lang="ru-RU" sz="2800" dirty="0" smtClean="0">
                <a:latin typeface="Book Antiqua" pitchFamily="18" charset="0"/>
              </a:rPr>
              <a:t>…»</a:t>
            </a:r>
          </a:p>
          <a:p>
            <a:endParaRPr lang="ru-RU" sz="2800" dirty="0">
              <a:latin typeface="Book Antiqua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4398496"/>
            <a:ext cx="6643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Book Antiqua" pitchFamily="18" charset="0"/>
              </a:rPr>
              <a:t>                                  </a:t>
            </a:r>
            <a:r>
              <a:rPr lang="ru-RU" sz="2400" dirty="0" err="1" smtClean="0">
                <a:latin typeface="Book Antiqua" pitchFamily="18" charset="0"/>
              </a:rPr>
              <a:t>А.Дистервег</a:t>
            </a:r>
            <a:r>
              <a:rPr lang="ru-RU" sz="2400" dirty="0">
                <a:latin typeface="Book Antiqua" pitchFamily="18" charset="0"/>
              </a:rPr>
              <a:t/>
            </a:r>
            <a:br>
              <a:rPr lang="ru-RU" sz="2400" dirty="0">
                <a:latin typeface="Book Antiqua" pitchFamily="18" charset="0"/>
              </a:rPr>
            </a:br>
            <a:endParaRPr lang="ru-RU" sz="2400" dirty="0">
              <a:latin typeface="Book Antiqua" pitchFamily="18" charset="0"/>
            </a:endParaRPr>
          </a:p>
        </p:txBody>
      </p:sp>
      <p:pic>
        <p:nvPicPr>
          <p:cNvPr id="16388" name="Picture 4" descr="http://natalia72.ucoz.ru/urok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786322"/>
            <a:ext cx="1714512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219598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357166"/>
            <a:ext cx="69294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Прозвенит сейчас звонок и окончится урок.</a:t>
            </a:r>
            <a:endParaRPr lang="ru-RU" sz="3600" dirty="0" smtClean="0">
              <a:solidFill>
                <a:srgbClr val="7030A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Поработали на славу вы сегодня все, друзья.</a:t>
            </a:r>
            <a:endParaRPr lang="ru-RU" sz="3600" dirty="0" smtClean="0">
              <a:solidFill>
                <a:srgbClr val="7030A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Может чуточку устали, но ведь знанья показали.</a:t>
            </a:r>
            <a:endParaRPr lang="ru-RU" sz="3600" dirty="0" smtClean="0">
              <a:solidFill>
                <a:srgbClr val="7030A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Это радует меня.</a:t>
            </a:r>
            <a:endParaRPr lang="ru-RU" sz="3600" dirty="0" smtClean="0">
              <a:solidFill>
                <a:srgbClr val="7030A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осталось мне одно — оценить вас хорошо.</a:t>
            </a:r>
            <a:endParaRPr lang="ru-RU" sz="3600" dirty="0" smtClean="0">
              <a:solidFill>
                <a:srgbClr val="7030A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" name="Picture 10" descr="http://rs1080.pbsrc.com/albums/j330/jusyie/md026.gif~c2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572008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219598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728" y="285728"/>
            <a:ext cx="6715172" cy="53553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Ответы:  </a:t>
            </a:r>
          </a:p>
          <a:p>
            <a:r>
              <a:rPr lang="ru-RU" sz="2400" b="1" dirty="0" smtClean="0"/>
              <a:t>№1.  1-4, 2 – 8, 3 – 7, 4 -  10, 5 – 3, 6 – 9, 7 – 5, 8 – 6, 9 – 1, 10 – 2</a:t>
            </a:r>
          </a:p>
          <a:p>
            <a:r>
              <a:rPr lang="ru-RU" sz="2400" b="1" dirty="0" smtClean="0"/>
              <a:t>№2.   1. Интерфаза   2. Метафаза  3. Овогенез  4. Мейоз     5. Собака </a:t>
            </a:r>
          </a:p>
          <a:p>
            <a:r>
              <a:rPr lang="ru-RU" sz="2400" b="1" dirty="0" smtClean="0"/>
              <a:t>№3 Бесполое 2, 4, 6, 9, 10      Половое 1,  3, 5, 7, 8,</a:t>
            </a:r>
          </a:p>
          <a:p>
            <a:r>
              <a:rPr lang="ru-RU" sz="2400" b="1" dirty="0" smtClean="0"/>
              <a:t>№4.    МИТОЗ  – 2, 3, 4, 9, 10,14                                             </a:t>
            </a:r>
          </a:p>
          <a:p>
            <a:r>
              <a:rPr lang="ru-RU" sz="2400" b="1" dirty="0" smtClean="0"/>
              <a:t>МЕЙОЗ  – 1, 2, 5, 6, 7, 8, 11, 12, 13, 14 </a:t>
            </a:r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122" name="Picture 2" descr="http://www.cadebou.pp.ru/images/bal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3119">
            <a:off x="7382733" y="4934449"/>
            <a:ext cx="676275" cy="1304926"/>
          </a:xfrm>
          <a:prstGeom prst="rect">
            <a:avLst/>
          </a:prstGeom>
          <a:noFill/>
        </p:spPr>
      </p:pic>
      <p:pic>
        <p:nvPicPr>
          <p:cNvPr id="5124" name="Picture 4" descr="http://www.cadebou.pp.ru/images/bal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714884"/>
            <a:ext cx="676275" cy="1304926"/>
          </a:xfrm>
          <a:prstGeom prst="rect">
            <a:avLst/>
          </a:prstGeom>
          <a:noFill/>
        </p:spPr>
      </p:pic>
      <p:pic>
        <p:nvPicPr>
          <p:cNvPr id="7" name="Picture 2" descr="http://i11.photobucket.com/albums/a168/evelynregly/toystory/s_u_01_10193_01_0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643446"/>
            <a:ext cx="1595442" cy="1928819"/>
          </a:xfrm>
          <a:prstGeom prst="rect">
            <a:avLst/>
          </a:prstGeom>
          <a:noFill/>
        </p:spPr>
      </p:pic>
      <p:pic>
        <p:nvPicPr>
          <p:cNvPr id="9" name="Picture 2" descr="http://www.cadebou.pp.ru/images/bal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3119">
            <a:off x="7882800" y="3791441"/>
            <a:ext cx="676275" cy="1304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219598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428604"/>
            <a:ext cx="7358114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№5. 1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Энтодерма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2. 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Эктодерма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3.  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Энтодерма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4.  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Мезодерма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5.  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Мезодерма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6. 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Энтодерма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7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Эктодерма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8. 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Мезодерма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9. 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Мезодерма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10. 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Энтодерма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11.  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Эктодерма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12. 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Эктодерма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13. 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Мезодерма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14. 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Мезодерма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15. 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Энтодерма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9938" name="Picture 2" descr="http://s9.uploads.ru/t/pTPQ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642918"/>
            <a:ext cx="990600" cy="790576"/>
          </a:xfrm>
          <a:prstGeom prst="rect">
            <a:avLst/>
          </a:prstGeom>
          <a:noFill/>
        </p:spPr>
      </p:pic>
      <p:pic>
        <p:nvPicPr>
          <p:cNvPr id="39940" name="Picture 4" descr="http://s9.uploads.ru/t/pTPQ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143248"/>
            <a:ext cx="990600" cy="790576"/>
          </a:xfrm>
          <a:prstGeom prst="rect">
            <a:avLst/>
          </a:prstGeom>
          <a:noFill/>
        </p:spPr>
      </p:pic>
      <p:pic>
        <p:nvPicPr>
          <p:cNvPr id="39942" name="Picture 6" descr="http://s9.uploads.ru/t/pTPQ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857628"/>
            <a:ext cx="990600" cy="790576"/>
          </a:xfrm>
          <a:prstGeom prst="rect">
            <a:avLst/>
          </a:prstGeom>
          <a:noFill/>
        </p:spPr>
      </p:pic>
      <p:pic>
        <p:nvPicPr>
          <p:cNvPr id="39944" name="Picture 8" descr="http://s9.uploads.ru/t/pTPQ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214422"/>
            <a:ext cx="990600" cy="790576"/>
          </a:xfrm>
          <a:prstGeom prst="rect">
            <a:avLst/>
          </a:prstGeom>
          <a:noFill/>
        </p:spPr>
      </p:pic>
      <p:pic>
        <p:nvPicPr>
          <p:cNvPr id="39946" name="Picture 10" descr="http://rs1080.pbsrc.com/albums/j330/jusyie/md026.gif~c20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286256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219598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714488"/>
          <a:ext cx="8429683" cy="4786346"/>
        </p:xfrm>
        <a:graphic>
          <a:graphicData uri="http://schemas.openxmlformats.org/drawingml/2006/table">
            <a:tbl>
              <a:tblPr/>
              <a:tblGrid>
                <a:gridCol w="928694"/>
                <a:gridCol w="1470745"/>
                <a:gridCol w="1024221"/>
                <a:gridCol w="1035729"/>
                <a:gridCol w="849681"/>
                <a:gridCol w="1024221"/>
                <a:gridCol w="1111490"/>
                <a:gridCol w="984902"/>
              </a:tblGrid>
              <a:tr h="4224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Критерии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Работа на уроке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Выполнял всю работу  – «5»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Старался быть активным – «4»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Делал кое-что – «3»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В стороне – «2»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1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10-9 – «5»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7-8 – «4»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5-6 – «3»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Менее 5 – «2»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5  - «5»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4 -  «4»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 – «3»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Менее  3 – «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10-9 – «5»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7-8 – «4»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5-6 – «3»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Менее 5 – «2»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13-14 – «5»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10-12 – «4»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7-9 – «3»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Менее 7 – «2»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15-14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– «5»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13-12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– «4»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11-10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– «3»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Менее 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– «2»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Оценка учителя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Самооценка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857224" y="179650"/>
            <a:ext cx="785818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ЛИСТ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САМООЦЕНКИ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работы на уроке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ТЕМА: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Размножение 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индивидуальное развитие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живых организмов.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Группа ______________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                                      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Дата:_____________________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ФИ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_________________________________________________________________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7" name="Picture 3" descr="http://img571.imageshack.us/img571/9872/l3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5715016"/>
            <a:ext cx="1009650" cy="819151"/>
          </a:xfrm>
          <a:prstGeom prst="rect">
            <a:avLst/>
          </a:prstGeom>
          <a:noFill/>
        </p:spPr>
      </p:pic>
      <p:pic>
        <p:nvPicPr>
          <p:cNvPr id="8" name="Picture 3" descr="http://img571.imageshack.us/img571/9872/l3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928934"/>
            <a:ext cx="1009650" cy="819151"/>
          </a:xfrm>
          <a:prstGeom prst="rect">
            <a:avLst/>
          </a:prstGeom>
          <a:noFill/>
        </p:spPr>
      </p:pic>
      <p:pic>
        <p:nvPicPr>
          <p:cNvPr id="9" name="Picture 3" descr="http://img571.imageshack.us/img571/9872/l3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714356"/>
            <a:ext cx="1009650" cy="819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105489"/>
            <a:ext cx="2247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player.myshared.ru/219598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42910" y="1336951"/>
            <a:ext cx="8215370" cy="40934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Tahoma" pitchFamily="34" charset="0"/>
              </a:rPr>
              <a:t>Мне показалось интересным__________________________________________________________________________________________________________________________________________________________________________________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Tahoma" pitchFamily="34" charset="0"/>
              </a:rPr>
              <a:t>Вызвало затруднения__________________________________________________________________________________________________________________________________________________________________________________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Tahoma" pitchFamily="34" charset="0"/>
              </a:rPr>
              <a:t>Что надо изменить_____________________________________________________________________________________________________________________________________________________________________________________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7892" name="Picture 4" descr="http://s017.radikal.ru/i444/1201/fd/8483a47293d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928670"/>
            <a:ext cx="619125" cy="952500"/>
          </a:xfrm>
          <a:prstGeom prst="rect">
            <a:avLst/>
          </a:prstGeom>
          <a:noFill/>
        </p:spPr>
      </p:pic>
      <p:pic>
        <p:nvPicPr>
          <p:cNvPr id="6" name="Picture 4" descr="http://s017.radikal.ru/i444/1201/fd/8483a47293d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5905500"/>
            <a:ext cx="619125" cy="952500"/>
          </a:xfrm>
          <a:prstGeom prst="rect">
            <a:avLst/>
          </a:prstGeom>
          <a:noFill/>
        </p:spPr>
      </p:pic>
      <p:pic>
        <p:nvPicPr>
          <p:cNvPr id="7" name="Picture 4" descr="http://s017.radikal.ru/i444/1201/fd/8483a47293d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72074"/>
            <a:ext cx="619125" cy="952500"/>
          </a:xfrm>
          <a:prstGeom prst="rect">
            <a:avLst/>
          </a:prstGeom>
          <a:noFill/>
        </p:spPr>
      </p:pic>
      <p:pic>
        <p:nvPicPr>
          <p:cNvPr id="8" name="Picture 4" descr="http://s017.radikal.ru/i444/1201/fd/8483a47293d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642918"/>
            <a:ext cx="619125" cy="952500"/>
          </a:xfrm>
          <a:prstGeom prst="rect">
            <a:avLst/>
          </a:prstGeom>
          <a:noFill/>
        </p:spPr>
      </p:pic>
      <p:pic>
        <p:nvPicPr>
          <p:cNvPr id="9" name="Picture 4" descr="http://s017.radikal.ru/i444/1201/fd/8483a47293d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5143512"/>
            <a:ext cx="61912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219598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4" name="Picture 4" descr="http://shkola-internat1vrn.ru/images/zvezd7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428604"/>
            <a:ext cx="714375" cy="790576"/>
          </a:xfrm>
          <a:prstGeom prst="rect">
            <a:avLst/>
          </a:prstGeom>
          <a:noFill/>
        </p:spPr>
      </p:pic>
      <p:pic>
        <p:nvPicPr>
          <p:cNvPr id="35848" name="Picture 8" descr="http://900igr.net/datas/istorija/Demokratija-v-Afinakh/0010-010-Molodts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071546"/>
            <a:ext cx="6572263" cy="4929198"/>
          </a:xfrm>
          <a:prstGeom prst="rect">
            <a:avLst/>
          </a:prstGeom>
          <a:noFill/>
        </p:spPr>
      </p:pic>
      <p:pic>
        <p:nvPicPr>
          <p:cNvPr id="9" name="Picture 2" descr="http://shkola-internat1vrn.ru/images/zvezd7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000372"/>
            <a:ext cx="714375" cy="790576"/>
          </a:xfrm>
          <a:prstGeom prst="rect">
            <a:avLst/>
          </a:prstGeom>
          <a:noFill/>
        </p:spPr>
      </p:pic>
      <p:pic>
        <p:nvPicPr>
          <p:cNvPr id="10" name="Picture 2" descr="http://shkola-internat1vrn.ru/images/zvezd7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5643578"/>
            <a:ext cx="714375" cy="790576"/>
          </a:xfrm>
          <a:prstGeom prst="rect">
            <a:avLst/>
          </a:prstGeom>
          <a:noFill/>
        </p:spPr>
      </p:pic>
      <p:pic>
        <p:nvPicPr>
          <p:cNvPr id="11" name="Picture 2" descr="http://shkola-internat1vrn.ru/images/zvezd7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715016"/>
            <a:ext cx="714375" cy="790576"/>
          </a:xfrm>
          <a:prstGeom prst="rect">
            <a:avLst/>
          </a:prstGeom>
          <a:noFill/>
        </p:spPr>
      </p:pic>
      <p:pic>
        <p:nvPicPr>
          <p:cNvPr id="35850" name="Picture 10" descr="http://www.vsezdorovo.net/fon/clipart/tc/tcvet/roz/tcvet2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900" y="4071942"/>
            <a:ext cx="781050" cy="2505076"/>
          </a:xfrm>
          <a:prstGeom prst="rect">
            <a:avLst/>
          </a:prstGeom>
          <a:noFill/>
        </p:spPr>
      </p:pic>
      <p:pic>
        <p:nvPicPr>
          <p:cNvPr id="11266" name="Picture 2" descr="http://www.spbtalk.ru/uploads/post-67353-132258712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285728"/>
            <a:ext cx="1571636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219598/data/images/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 descr="http://lr4.lsm.lv/public/assets/media/8/8/mlarge_63d11aa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14290"/>
            <a:ext cx="3964809" cy="2643206"/>
          </a:xfrm>
          <a:prstGeom prst="rect">
            <a:avLst/>
          </a:prstGeom>
          <a:noFill/>
        </p:spPr>
      </p:pic>
      <p:pic>
        <p:nvPicPr>
          <p:cNvPr id="32772" name="Picture 4" descr="http://player.myshared.ru/1217988/data/images/img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14290"/>
            <a:ext cx="2724150" cy="3028950"/>
          </a:xfrm>
          <a:prstGeom prst="rect">
            <a:avLst/>
          </a:prstGeom>
          <a:noFill/>
        </p:spPr>
      </p:pic>
      <p:pic>
        <p:nvPicPr>
          <p:cNvPr id="32776" name="Picture 8" descr="http://fotofakty.com/images/baby/baby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28802"/>
            <a:ext cx="2830567" cy="2124415"/>
          </a:xfrm>
          <a:prstGeom prst="rect">
            <a:avLst/>
          </a:prstGeom>
          <a:noFill/>
        </p:spPr>
      </p:pic>
      <p:pic>
        <p:nvPicPr>
          <p:cNvPr id="32778" name="Picture 10" descr="http://jectiak.com/uploads/posts/2012-06/1339788408_462917_329696887108329_747594264_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429132"/>
            <a:ext cx="3874514" cy="2214578"/>
          </a:xfrm>
          <a:prstGeom prst="rect">
            <a:avLst/>
          </a:prstGeom>
          <a:noFill/>
        </p:spPr>
      </p:pic>
      <p:pic>
        <p:nvPicPr>
          <p:cNvPr id="32780" name="Picture 12" descr="http://tv.online-mmo.com/uploads/posts/2012-11/1352444997_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3000372"/>
            <a:ext cx="3807571" cy="28527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429124" y="6072206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Зарождение и рождение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" name="Чайковский подснежн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219598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http://raduga.name/wp-content/uploads/2014/08/45646345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14290"/>
            <a:ext cx="3653965" cy="2763311"/>
          </a:xfrm>
          <a:prstGeom prst="rect">
            <a:avLst/>
          </a:prstGeom>
          <a:noFill/>
        </p:spPr>
      </p:pic>
      <p:pic>
        <p:nvPicPr>
          <p:cNvPr id="20484" name="Picture 4" descr="http://raduga.name/wp-content/uploads/2014/08/5464564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6624" y="428604"/>
            <a:ext cx="4027376" cy="3000396"/>
          </a:xfrm>
          <a:prstGeom prst="rect">
            <a:avLst/>
          </a:prstGeom>
          <a:noFill/>
        </p:spPr>
      </p:pic>
      <p:pic>
        <p:nvPicPr>
          <p:cNvPr id="20486" name="Picture 6" descr="http://tdkinderlend.ru/d/889187/d/image_20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286124"/>
            <a:ext cx="3705998" cy="2714644"/>
          </a:xfrm>
          <a:prstGeom prst="rect">
            <a:avLst/>
          </a:prstGeom>
          <a:noFill/>
        </p:spPr>
      </p:pic>
      <p:pic>
        <p:nvPicPr>
          <p:cNvPr id="20488" name="Picture 8" descr="https://idzma.files.wordpress.com/2013/09/child_development_stages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3286124"/>
            <a:ext cx="3892893" cy="27146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flipH="1">
            <a:off x="3760461" y="6143644"/>
            <a:ext cx="3954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Book Antiqua" pitchFamily="18" charset="0"/>
              </a:rPr>
              <a:t>Р</a:t>
            </a:r>
            <a:r>
              <a:rPr lang="ru-RU" sz="2800" dirty="0" smtClean="0">
                <a:solidFill>
                  <a:srgbClr val="002060"/>
                </a:solidFill>
                <a:latin typeface="Book Antiqua" pitchFamily="18" charset="0"/>
              </a:rPr>
              <a:t>ост и развитие</a:t>
            </a:r>
            <a:endParaRPr lang="ru-RU" sz="2800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219598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://ucare.timepad.ru/be4d19bb-aa7d-43c7-abdd-d0e9616c6aa7/poster_event_1403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6215106" cy="41434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57620" y="5857892"/>
            <a:ext cx="21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Book Antiqua" pitchFamily="18" charset="0"/>
              </a:rPr>
              <a:t>Старение </a:t>
            </a:r>
            <a:endParaRPr lang="ru-RU" sz="32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19460" name="Picture 4" descr="http://900igr.net/data/skazki-i-igry/Deti.files/0067-148-Igrat-v-prjatki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524250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219598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42852"/>
            <a:ext cx="66437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Объясните смысл цитаты:  «Размножение – это процесс, с помощью которого жизнь умудряется обвести вокруг пальца время»</a:t>
            </a:r>
          </a:p>
        </p:txBody>
      </p:sp>
      <p:pic>
        <p:nvPicPr>
          <p:cNvPr id="17410" name="Picture 2" descr="http://photos.lifeisphoto.ru/32/0/325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74"/>
            <a:ext cx="4043925" cy="2928958"/>
          </a:xfrm>
          <a:prstGeom prst="rect">
            <a:avLst/>
          </a:prstGeom>
          <a:noFill/>
        </p:spPr>
      </p:pic>
      <p:pic>
        <p:nvPicPr>
          <p:cNvPr id="17412" name="Picture 4" descr="http://cs627216.vk.me/v627216230/13910/z9nE78qbXz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429000"/>
            <a:ext cx="453261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219598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214546" y="47460"/>
            <a:ext cx="492922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Терминологическая перекличка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071546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За каждый правильный ответ  </a:t>
            </a:r>
            <a:r>
              <a:rPr lang="ru-RU" dirty="0" smtClean="0">
                <a:solidFill>
                  <a:srgbClr val="C00000"/>
                </a:solidFill>
              </a:rPr>
              <a:t>получаете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один </a:t>
            </a:r>
            <a:r>
              <a:rPr lang="ru-RU" dirty="0" smtClean="0">
                <a:solidFill>
                  <a:srgbClr val="C00000"/>
                </a:solidFill>
              </a:rPr>
              <a:t>балл.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571612"/>
            <a:ext cx="8572560" cy="911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Book Antiqua" pitchFamily="18" charset="0"/>
              </a:rPr>
              <a:t>Назовите </a:t>
            </a:r>
            <a:r>
              <a:rPr lang="ru-RU" sz="2000" dirty="0">
                <a:latin typeface="Book Antiqua" pitchFamily="18" charset="0"/>
              </a:rPr>
              <a:t>свойства живых организмов </a:t>
            </a:r>
            <a:endParaRPr lang="ru-RU" sz="2000" dirty="0" smtClean="0">
              <a:latin typeface="Book Antiqua" pitchFamily="18" charset="0"/>
            </a:endParaRPr>
          </a:p>
          <a:p>
            <a:pPr marL="342900" indent="-342900"/>
            <a:r>
              <a:rPr lang="ru-RU" sz="2000" i="1" dirty="0" smtClean="0">
                <a:latin typeface="Book Antiqua" pitchFamily="18" charset="0"/>
              </a:rPr>
              <a:t> (питание</a:t>
            </a:r>
            <a:r>
              <a:rPr lang="ru-RU" sz="2000" i="1" dirty="0">
                <a:latin typeface="Book Antiqua" pitchFamily="18" charset="0"/>
              </a:rPr>
              <a:t>, рост, развитие, движение, размножение </a:t>
            </a:r>
            <a:r>
              <a:rPr lang="ru-RU" sz="2000" i="1" dirty="0" smtClean="0">
                <a:latin typeface="Book Antiqua" pitchFamily="18" charset="0"/>
              </a:rPr>
              <a:t>…..)</a:t>
            </a:r>
          </a:p>
          <a:p>
            <a:pPr marL="342900" indent="-342900"/>
            <a:r>
              <a:rPr lang="ru-RU" sz="2000" dirty="0" smtClean="0">
                <a:latin typeface="Book Antiqua" pitchFamily="18" charset="0"/>
              </a:rPr>
              <a:t>2.Что </a:t>
            </a:r>
            <a:r>
              <a:rPr lang="ru-RU" sz="2000" dirty="0">
                <a:latin typeface="Book Antiqua" pitchFamily="18" charset="0"/>
              </a:rPr>
              <a:t>за процесс - размножение </a:t>
            </a:r>
            <a:r>
              <a:rPr lang="ru-RU" sz="2000" i="1" dirty="0">
                <a:latin typeface="Book Antiqua" pitchFamily="18" charset="0"/>
              </a:rPr>
              <a:t> </a:t>
            </a:r>
            <a:endParaRPr lang="ru-RU" sz="2000" i="1" dirty="0" smtClean="0">
              <a:latin typeface="Book Antiqua" pitchFamily="18" charset="0"/>
            </a:endParaRPr>
          </a:p>
          <a:p>
            <a:pPr marL="342900" indent="-342900"/>
            <a:r>
              <a:rPr lang="ru-RU" sz="2000" i="1" dirty="0" smtClean="0">
                <a:latin typeface="Book Antiqua" pitchFamily="18" charset="0"/>
              </a:rPr>
              <a:t>воспроизведение </a:t>
            </a:r>
            <a:r>
              <a:rPr lang="ru-RU" sz="2000" i="1" dirty="0">
                <a:latin typeface="Book Antiqua" pitchFamily="18" charset="0"/>
              </a:rPr>
              <a:t>себе подобных</a:t>
            </a:r>
            <a:r>
              <a:rPr lang="ru-RU" sz="2000" i="1" dirty="0" smtClean="0">
                <a:latin typeface="Book Antiqua" pitchFamily="18" charset="0"/>
              </a:rPr>
              <a:t>)</a:t>
            </a:r>
          </a:p>
          <a:p>
            <a:pPr marL="342900" indent="-342900"/>
            <a:r>
              <a:rPr lang="ru-RU" sz="2000" dirty="0" smtClean="0">
                <a:latin typeface="Book Antiqua" pitchFamily="18" charset="0"/>
              </a:rPr>
              <a:t>3.Какие </a:t>
            </a:r>
            <a:r>
              <a:rPr lang="ru-RU" sz="2000" dirty="0">
                <a:latin typeface="Book Antiqua" pitchFamily="18" charset="0"/>
              </a:rPr>
              <a:t>вы знаете способы размножения </a:t>
            </a:r>
            <a:r>
              <a:rPr lang="ru-RU" sz="2000" dirty="0" smtClean="0">
                <a:latin typeface="Book Antiqua" pitchFamily="18" charset="0"/>
              </a:rPr>
              <a:t>организмов</a:t>
            </a:r>
            <a:r>
              <a:rPr lang="ru-RU" sz="2000" i="1" dirty="0">
                <a:latin typeface="Book Antiqua" pitchFamily="18" charset="0"/>
              </a:rPr>
              <a:t> </a:t>
            </a:r>
            <a:endParaRPr lang="ru-RU" sz="2000" i="1" dirty="0" smtClean="0">
              <a:latin typeface="Book Antiqua" pitchFamily="18" charset="0"/>
            </a:endParaRPr>
          </a:p>
          <a:p>
            <a:pPr marL="342900" indent="-342900"/>
            <a:r>
              <a:rPr lang="ru-RU" sz="2000" i="1" dirty="0" smtClean="0">
                <a:latin typeface="Book Antiqua" pitchFamily="18" charset="0"/>
              </a:rPr>
              <a:t>Половое </a:t>
            </a:r>
            <a:r>
              <a:rPr lang="ru-RU" sz="2000" i="1" dirty="0">
                <a:latin typeface="Book Antiqua" pitchFamily="18" charset="0"/>
              </a:rPr>
              <a:t>и бесполое</a:t>
            </a:r>
            <a:r>
              <a:rPr lang="ru-RU" sz="2000" i="1" dirty="0" smtClean="0">
                <a:latin typeface="Book Antiqua" pitchFamily="18" charset="0"/>
              </a:rPr>
              <a:t>.</a:t>
            </a:r>
            <a:r>
              <a:rPr lang="ru-RU" sz="2000" dirty="0">
                <a:latin typeface="Book Antiqua" pitchFamily="18" charset="0"/>
              </a:rPr>
              <a:t> </a:t>
            </a:r>
            <a:endParaRPr lang="ru-RU" sz="2000" dirty="0" smtClean="0">
              <a:latin typeface="Book Antiqua" pitchFamily="18" charset="0"/>
            </a:endParaRPr>
          </a:p>
          <a:p>
            <a:pPr marL="342900" indent="-342900"/>
            <a:r>
              <a:rPr lang="ru-RU" sz="2000" dirty="0" smtClean="0">
                <a:latin typeface="Book Antiqua" pitchFamily="18" charset="0"/>
              </a:rPr>
              <a:t>4.Перечислите </a:t>
            </a:r>
            <a:r>
              <a:rPr lang="ru-RU" sz="2000" dirty="0">
                <a:latin typeface="Book Antiqua" pitchFamily="18" charset="0"/>
              </a:rPr>
              <a:t>формы бесполого размножения </a:t>
            </a:r>
            <a:r>
              <a:rPr lang="ru-RU" sz="2000" i="1" dirty="0">
                <a:latin typeface="Book Antiqua" pitchFamily="18" charset="0"/>
              </a:rPr>
              <a:t> </a:t>
            </a:r>
            <a:endParaRPr lang="ru-RU" sz="2000" i="1" dirty="0" smtClean="0">
              <a:latin typeface="Book Antiqua" pitchFamily="18" charset="0"/>
            </a:endParaRPr>
          </a:p>
          <a:p>
            <a:pPr marL="342900" indent="-342900"/>
            <a:r>
              <a:rPr lang="ru-RU" sz="2000" i="1" dirty="0" smtClean="0">
                <a:latin typeface="Book Antiqua" pitchFamily="18" charset="0"/>
              </a:rPr>
              <a:t>вегетативное </a:t>
            </a:r>
            <a:r>
              <a:rPr lang="ru-RU" sz="2000" i="1" dirty="0">
                <a:latin typeface="Book Antiqua" pitchFamily="18" charset="0"/>
              </a:rPr>
              <a:t>размножение, почкование, спорообразование</a:t>
            </a:r>
            <a:r>
              <a:rPr lang="ru-RU" sz="2000" i="1" dirty="0" smtClean="0">
                <a:latin typeface="Book Antiqua" pitchFamily="18" charset="0"/>
              </a:rPr>
              <a:t>).</a:t>
            </a:r>
          </a:p>
          <a:p>
            <a:pPr marL="342900" indent="-342900"/>
            <a:r>
              <a:rPr lang="ru-RU" sz="2000" dirty="0" smtClean="0">
                <a:latin typeface="Book Antiqua" pitchFamily="18" charset="0"/>
              </a:rPr>
              <a:t> 5.Каково </a:t>
            </a:r>
            <a:r>
              <a:rPr lang="ru-RU" sz="2000" dirty="0">
                <a:latin typeface="Book Antiqua" pitchFamily="18" charset="0"/>
              </a:rPr>
              <a:t>преимущество бесполого размножения? </a:t>
            </a:r>
            <a:r>
              <a:rPr lang="ru-RU" sz="2000" i="1" dirty="0">
                <a:latin typeface="Book Antiqua" pitchFamily="18" charset="0"/>
              </a:rPr>
              <a:t> </a:t>
            </a:r>
            <a:endParaRPr lang="ru-RU" sz="2000" i="1" dirty="0" smtClean="0">
              <a:latin typeface="Book Antiqua" pitchFamily="18" charset="0"/>
            </a:endParaRPr>
          </a:p>
          <a:p>
            <a:pPr marL="342900" indent="-342900"/>
            <a:r>
              <a:rPr lang="ru-RU" sz="2000" i="1" dirty="0" smtClean="0">
                <a:latin typeface="Book Antiqua" pitchFamily="18" charset="0"/>
              </a:rPr>
              <a:t>1</a:t>
            </a:r>
            <a:r>
              <a:rPr lang="ru-RU" sz="2000" i="1" dirty="0">
                <a:latin typeface="Book Antiqua" pitchFamily="18" charset="0"/>
              </a:rPr>
              <a:t>.</a:t>
            </a:r>
            <a:r>
              <a:rPr lang="ru-RU" sz="2000" dirty="0">
                <a:latin typeface="Book Antiqua" pitchFamily="18" charset="0"/>
              </a:rPr>
              <a:t> (</a:t>
            </a:r>
            <a:r>
              <a:rPr lang="ru-RU" sz="2000" i="1" dirty="0">
                <a:latin typeface="Book Antiqua" pitchFamily="18" charset="0"/>
              </a:rPr>
              <a:t>Оно надежно т.к. любая особь вида способна оставить потомство.) 2. (Потомство будет многочисленным т.к. его оставляет каждая особь</a:t>
            </a:r>
            <a:r>
              <a:rPr lang="ru-RU" sz="2000" i="1" dirty="0" smtClean="0">
                <a:latin typeface="Book Antiqua" pitchFamily="18" charset="0"/>
              </a:rPr>
              <a:t>.)</a:t>
            </a:r>
          </a:p>
          <a:p>
            <a:pPr marL="342900" indent="-342900"/>
            <a:r>
              <a:rPr lang="ru-RU" sz="2000" dirty="0" smtClean="0">
                <a:latin typeface="Book Antiqua" pitchFamily="18" charset="0"/>
              </a:rPr>
              <a:t> 6.Каковы </a:t>
            </a:r>
            <a:r>
              <a:rPr lang="ru-RU" sz="2000" dirty="0">
                <a:latin typeface="Book Antiqua" pitchFamily="18" charset="0"/>
              </a:rPr>
              <a:t>недостатки бесполого размножения</a:t>
            </a:r>
            <a:r>
              <a:rPr lang="ru-RU" sz="2000" dirty="0" smtClean="0">
                <a:latin typeface="Book Antiqua" pitchFamily="18" charset="0"/>
              </a:rPr>
              <a:t>?</a:t>
            </a:r>
          </a:p>
          <a:p>
            <a:pPr marL="342900" indent="-342900"/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i="1" dirty="0">
                <a:latin typeface="Book Antiqua" pitchFamily="18" charset="0"/>
              </a:rPr>
              <a:t>Пониженная изменчивость, и нет возможности унаследовать полезные качества других особей</a:t>
            </a:r>
            <a:r>
              <a:rPr lang="ru-RU" sz="2000" dirty="0">
                <a:latin typeface="Book Antiqua" pitchFamily="18" charset="0"/>
              </a:rPr>
              <a:t>)</a:t>
            </a:r>
            <a:endParaRPr lang="ru-RU" sz="2000" dirty="0" smtClean="0">
              <a:latin typeface="Book Antiqua" pitchFamily="18" charset="0"/>
            </a:endParaRP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342900" indent="-342900"/>
            <a:endParaRPr lang="ru-RU" i="1" dirty="0" smtClean="0"/>
          </a:p>
          <a:p>
            <a:pPr marL="342900" indent="-342900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342900" indent="-342900"/>
            <a:endParaRPr lang="ru-RU" i="1" dirty="0" smtClean="0"/>
          </a:p>
          <a:p>
            <a:pPr marL="342900" indent="-342900"/>
            <a:r>
              <a:rPr lang="ru-RU" i="1" dirty="0" smtClean="0"/>
              <a:t> </a:t>
            </a:r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i="1" dirty="0" smtClean="0"/>
          </a:p>
          <a:p>
            <a:pPr marL="342900" indent="-342900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i="1" dirty="0" smtClean="0"/>
          </a:p>
          <a:p>
            <a:pPr marL="342900" indent="-342900"/>
            <a:endParaRPr lang="ru-RU" i="1" dirty="0" smtClean="0"/>
          </a:p>
          <a:p>
            <a:pPr marL="342900" indent="-342900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219598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14291"/>
            <a:ext cx="8501122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Book Antiqua" pitchFamily="18" charset="0"/>
              </a:rPr>
              <a:t>7.Отличительная </a:t>
            </a:r>
            <a:r>
              <a:rPr lang="ru-RU" sz="2400" dirty="0">
                <a:latin typeface="Book Antiqua" pitchFamily="18" charset="0"/>
              </a:rPr>
              <a:t>черта полового размножения от </a:t>
            </a:r>
            <a:r>
              <a:rPr lang="ru-RU" sz="2400" dirty="0" smtClean="0">
                <a:latin typeface="Book Antiqua" pitchFamily="18" charset="0"/>
              </a:rPr>
              <a:t>бесполого</a:t>
            </a:r>
          </a:p>
          <a:p>
            <a:r>
              <a:rPr lang="ru-RU" sz="2400" i="1" dirty="0" smtClean="0">
                <a:latin typeface="Book Antiqua" pitchFamily="18" charset="0"/>
              </a:rPr>
              <a:t> </a:t>
            </a:r>
            <a:r>
              <a:rPr lang="ru-RU" sz="2400" i="1" dirty="0">
                <a:latin typeface="Book Antiqua" pitchFamily="18" charset="0"/>
              </a:rPr>
              <a:t>Формирование </a:t>
            </a:r>
            <a:r>
              <a:rPr lang="ru-RU" sz="2400" i="1" dirty="0" smtClean="0">
                <a:latin typeface="Book Antiqua" pitchFamily="18" charset="0"/>
              </a:rPr>
              <a:t>гамет</a:t>
            </a:r>
            <a:r>
              <a:rPr lang="ru-RU" sz="2400" i="1" dirty="0">
                <a:latin typeface="Book Antiqua" pitchFamily="18" charset="0"/>
              </a:rPr>
              <a:t> </a:t>
            </a:r>
            <a:endParaRPr lang="ru-RU" sz="2400" i="1" dirty="0" smtClean="0">
              <a:latin typeface="Book Antiqua" pitchFamily="18" charset="0"/>
            </a:endParaRPr>
          </a:p>
          <a:p>
            <a:r>
              <a:rPr lang="ru-RU" sz="2400" dirty="0" smtClean="0">
                <a:latin typeface="Book Antiqua" pitchFamily="18" charset="0"/>
              </a:rPr>
              <a:t>8.Каковы </a:t>
            </a:r>
            <a:r>
              <a:rPr lang="ru-RU" sz="2400" dirty="0">
                <a:latin typeface="Book Antiqua" pitchFamily="18" charset="0"/>
              </a:rPr>
              <a:t>преимущества полового размножения</a:t>
            </a:r>
            <a:r>
              <a:rPr lang="ru-RU" sz="2400" dirty="0" smtClean="0">
                <a:latin typeface="Book Antiqua" pitchFamily="18" charset="0"/>
              </a:rPr>
              <a:t>?</a:t>
            </a:r>
            <a:r>
              <a:rPr lang="ru-RU" sz="2400" dirty="0">
                <a:latin typeface="Book Antiqua" pitchFamily="18" charset="0"/>
              </a:rPr>
              <a:t> </a:t>
            </a:r>
            <a:endParaRPr lang="ru-RU" sz="2400" dirty="0" smtClean="0">
              <a:latin typeface="Book Antiqua" pitchFamily="18" charset="0"/>
            </a:endParaRPr>
          </a:p>
          <a:p>
            <a:r>
              <a:rPr lang="ru-RU" sz="2400" i="1" dirty="0" smtClean="0">
                <a:latin typeface="Book Antiqua" pitchFamily="18" charset="0"/>
              </a:rPr>
              <a:t>Все </a:t>
            </a:r>
            <a:r>
              <a:rPr lang="ru-RU" sz="2400" i="1" dirty="0">
                <a:latin typeface="Book Antiqua" pitchFamily="18" charset="0"/>
              </a:rPr>
              <a:t>потомки индивидуальны, у них появляются новые неповторимые сочетания </a:t>
            </a:r>
            <a:r>
              <a:rPr lang="ru-RU" sz="2400" i="1" dirty="0" smtClean="0">
                <a:latin typeface="Book Antiqua" pitchFamily="18" charset="0"/>
              </a:rPr>
              <a:t>признаков</a:t>
            </a:r>
            <a:r>
              <a:rPr lang="ru-RU" sz="2400" i="1" dirty="0">
                <a:latin typeface="Book Antiqua" pitchFamily="18" charset="0"/>
              </a:rPr>
              <a:t> </a:t>
            </a:r>
            <a:endParaRPr lang="ru-RU" sz="2400" i="1" dirty="0" smtClean="0">
              <a:latin typeface="Book Antiqua" pitchFamily="18" charset="0"/>
            </a:endParaRPr>
          </a:p>
          <a:p>
            <a:r>
              <a:rPr lang="ru-RU" sz="2400" dirty="0" smtClean="0">
                <a:latin typeface="Book Antiqua" pitchFamily="18" charset="0"/>
              </a:rPr>
              <a:t>9.Явление</a:t>
            </a:r>
            <a:r>
              <a:rPr lang="ru-RU" sz="2400" dirty="0">
                <a:latin typeface="Book Antiqua" pitchFamily="18" charset="0"/>
              </a:rPr>
              <a:t>, при котором яйцеклетки и сперматозоиды формируются в теле одного </a:t>
            </a:r>
            <a:r>
              <a:rPr lang="ru-RU" sz="2400" dirty="0" smtClean="0">
                <a:latin typeface="Book Antiqua" pitchFamily="18" charset="0"/>
              </a:rPr>
              <a:t>организма</a:t>
            </a:r>
          </a:p>
          <a:p>
            <a:r>
              <a:rPr lang="ru-RU" sz="2400" i="1" dirty="0" smtClean="0">
                <a:latin typeface="Book Antiqua" pitchFamily="18" charset="0"/>
              </a:rPr>
              <a:t> гермафродитизм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smtClean="0">
                <a:latin typeface="Book Antiqua" pitchFamily="18" charset="0"/>
              </a:rPr>
              <a:t>10.Процесс </a:t>
            </a:r>
            <a:r>
              <a:rPr lang="ru-RU" sz="2400" dirty="0">
                <a:latin typeface="Book Antiqua" pitchFamily="18" charset="0"/>
              </a:rPr>
              <a:t>развития половых </a:t>
            </a:r>
            <a:r>
              <a:rPr lang="ru-RU" sz="2400" dirty="0" smtClean="0">
                <a:latin typeface="Book Antiqua" pitchFamily="18" charset="0"/>
              </a:rPr>
              <a:t>клеток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r>
              <a:rPr lang="ru-RU" sz="2400" i="1" dirty="0" smtClean="0">
                <a:latin typeface="Book Antiqua" pitchFamily="18" charset="0"/>
              </a:rPr>
              <a:t>гаметогенез</a:t>
            </a:r>
            <a:r>
              <a:rPr lang="ru-RU" sz="2400" dirty="0">
                <a:latin typeface="Book Antiqua" pitchFamily="18" charset="0"/>
              </a:rPr>
              <a:t> </a:t>
            </a:r>
            <a:endParaRPr lang="ru-RU" sz="2400" dirty="0" smtClean="0">
              <a:latin typeface="Book Antiqua" pitchFamily="18" charset="0"/>
            </a:endParaRPr>
          </a:p>
          <a:p>
            <a:r>
              <a:rPr lang="ru-RU" sz="2400" dirty="0" smtClean="0">
                <a:latin typeface="Book Antiqua" pitchFamily="18" charset="0"/>
              </a:rPr>
              <a:t>11.Процесс </a:t>
            </a:r>
            <a:r>
              <a:rPr lang="ru-RU" sz="2400" dirty="0">
                <a:latin typeface="Book Antiqua" pitchFamily="18" charset="0"/>
              </a:rPr>
              <a:t>слияния сперматозоида и яйцеклетки, сопровождающийся объединением их генетического материала 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r>
              <a:rPr lang="ru-RU" sz="2400" i="1" dirty="0" smtClean="0">
                <a:latin typeface="Book Antiqua" pitchFamily="18" charset="0"/>
              </a:rPr>
              <a:t>оплодотворение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smtClean="0">
                <a:latin typeface="Book Antiqua" pitchFamily="18" charset="0"/>
              </a:rPr>
              <a:t>12.Виды</a:t>
            </a:r>
            <a:r>
              <a:rPr lang="ru-RU" sz="2400" dirty="0">
                <a:latin typeface="Book Antiqua" pitchFamily="18" charset="0"/>
              </a:rPr>
              <a:t>, у которых есть и мужские, и женские особи </a:t>
            </a:r>
            <a:endParaRPr lang="ru-RU" sz="2400" dirty="0" smtClean="0">
              <a:latin typeface="Book Antiqua" pitchFamily="18" charset="0"/>
            </a:endParaRPr>
          </a:p>
          <a:p>
            <a:r>
              <a:rPr lang="ru-RU" sz="2400" i="1" dirty="0" smtClean="0">
                <a:latin typeface="Book Antiqua" pitchFamily="18" charset="0"/>
              </a:rPr>
              <a:t> </a:t>
            </a:r>
            <a:r>
              <a:rPr lang="ru-RU" sz="2400" i="1" dirty="0" err="1" smtClean="0">
                <a:latin typeface="Book Antiqua" pitchFamily="18" charset="0"/>
              </a:rPr>
              <a:t>радельнополые</a:t>
            </a:r>
            <a:r>
              <a:rPr lang="ru-RU" sz="2400" i="1" dirty="0" smtClean="0">
                <a:latin typeface="Book Antiqua" pitchFamily="18" charset="0"/>
              </a:rPr>
              <a:t> </a:t>
            </a:r>
          </a:p>
          <a:p>
            <a:endParaRPr lang="ru-RU" sz="2400" dirty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i="1" dirty="0" smtClean="0">
              <a:latin typeface="Book Antiqua" pitchFamily="18" charset="0"/>
            </a:endParaRPr>
          </a:p>
          <a:p>
            <a:r>
              <a:rPr lang="ru-RU" dirty="0">
                <a:latin typeface="Book Antiqua" pitchFamily="18" charset="0"/>
              </a:rPr>
              <a:t> </a:t>
            </a:r>
            <a:endParaRPr lang="ru-RU" i="1" dirty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i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219598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43636" y="285729"/>
            <a:ext cx="30003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Что лежит в основе бесполого </a:t>
            </a:r>
            <a:r>
              <a:rPr lang="ru-RU" dirty="0" smtClean="0"/>
              <a:t>размножения  </a:t>
            </a:r>
          </a:p>
          <a:p>
            <a:pPr algn="just"/>
            <a:r>
              <a:rPr lang="ru-RU" i="1" dirty="0" smtClean="0">
                <a:latin typeface="Book Antiqua" pitchFamily="18" charset="0"/>
              </a:rPr>
              <a:t> митоз</a:t>
            </a:r>
          </a:p>
          <a:p>
            <a:pPr algn="just"/>
            <a:r>
              <a:rPr lang="ru-RU" dirty="0" smtClean="0"/>
              <a:t> </a:t>
            </a:r>
            <a:r>
              <a:rPr lang="ru-RU" dirty="0">
                <a:latin typeface="Book Antiqua" pitchFamily="18" charset="0"/>
              </a:rPr>
              <a:t>Как называется  деление половых клеток</a:t>
            </a:r>
            <a:r>
              <a:rPr lang="ru-RU" dirty="0" smtClean="0">
                <a:latin typeface="Book Antiqua" pitchFamily="18" charset="0"/>
              </a:rPr>
              <a:t>?</a:t>
            </a:r>
            <a:r>
              <a:rPr lang="ru-RU" b="1" dirty="0"/>
              <a:t> </a:t>
            </a:r>
            <a:endParaRPr lang="ru-RU" b="1" dirty="0" smtClean="0"/>
          </a:p>
          <a:p>
            <a:pPr algn="just"/>
            <a:r>
              <a:rPr lang="ru-RU" i="1" dirty="0" smtClean="0">
                <a:latin typeface="Book Antiqua" pitchFamily="18" charset="0"/>
              </a:rPr>
              <a:t>мейоз 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57224" y="915710"/>
            <a:ext cx="828677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В детстве сказку про лягушку,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Что царевной стала вдруг,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вы читали и не знали,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что подобное в природе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происходит там и тут.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И такие превращенья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В цирке только и в кино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Можно видеть,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Но в природе происходит то давно.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Вот прекрасное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созданье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На цветок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пархнуло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вмиг.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Бабочек то очертанья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Красотой пленили лик.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И кто б мог подумать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раньше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гусеницей был их вид.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Вот таких загадок много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нам природа припасла.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Удивляет нас она.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И ещё загадок много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Разгадать придёт пора.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25603" name="Picture 3" descr="http://fastiv-dnz2.edukit.kiev.ua/files2/images/4b912ff48f9d.gif?size=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22243">
            <a:off x="3477021" y="2983432"/>
            <a:ext cx="5643602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6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6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6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6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6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6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6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6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6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6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6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6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6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6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6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6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6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6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6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6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6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560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60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60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60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60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60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560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60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60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60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60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60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560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60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60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624</Words>
  <Application>Microsoft Office PowerPoint</Application>
  <PresentationFormat>Экран (4:3)</PresentationFormat>
  <Paragraphs>245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</dc:creator>
  <cp:lastModifiedBy>Win7</cp:lastModifiedBy>
  <cp:revision>30</cp:revision>
  <dcterms:created xsi:type="dcterms:W3CDTF">2015-10-12T15:59:49Z</dcterms:created>
  <dcterms:modified xsi:type="dcterms:W3CDTF">2016-07-05T15:12:07Z</dcterms:modified>
</cp:coreProperties>
</file>