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64" r:id="rId2"/>
    <p:sldId id="256" r:id="rId3"/>
    <p:sldId id="257" r:id="rId4"/>
    <p:sldId id="261" r:id="rId5"/>
    <p:sldId id="260" r:id="rId6"/>
    <p:sldId id="258" r:id="rId7"/>
    <p:sldId id="259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8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1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1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367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02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697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40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3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8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7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3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4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3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65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77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39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1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0AED30-9B64-45EA-8D6D-5348597B6ED3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EFDB132-4976-4597-A73C-BAB8BEE2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940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E04BCC-5597-4125-AE18-46AC6C13D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1230805"/>
            <a:ext cx="11115675" cy="551497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1A9AE04-1F2D-486E-A9F7-348394CED7A8}"/>
              </a:ext>
            </a:extLst>
          </p:cNvPr>
          <p:cNvSpPr/>
          <p:nvPr/>
        </p:nvSpPr>
        <p:spPr>
          <a:xfrm>
            <a:off x="778274" y="310719"/>
            <a:ext cx="10635449" cy="790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ПЛАСТИЛИНОГРАФИЯ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98655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7C4B66-8893-4AD6-94AE-F68D6176E499}"/>
              </a:ext>
            </a:extLst>
          </p:cNvPr>
          <p:cNvSpPr/>
          <p:nvPr/>
        </p:nvSpPr>
        <p:spPr>
          <a:xfrm>
            <a:off x="674913" y="245714"/>
            <a:ext cx="11184295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Пластилинография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вид </a:t>
            </a:r>
            <a:r>
              <a:rPr lang="ru-RU" sz="2400" dirty="0">
                <a:solidFill>
                  <a:srgbClr val="0645AD"/>
                </a:solidFill>
                <a:latin typeface="Arial" panose="020B0604020202020204" pitchFamily="34" charset="0"/>
              </a:rPr>
              <a:t>декоративно-прикладного искусства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Представляет собой создание лепных картин с изображением более или менее выпуклых, </a:t>
            </a:r>
            <a:r>
              <a:rPr lang="ru-RU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полуобъёмных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объектов на горизонтальной поверхности. </a:t>
            </a:r>
          </a:p>
          <a:p>
            <a:pPr algn="ctr"/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Основной материал — </a:t>
            </a:r>
            <a:r>
              <a:rPr lang="ru-RU" sz="2400" dirty="0">
                <a:solidFill>
                  <a:srgbClr val="0645AD"/>
                </a:solidFill>
                <a:latin typeface="Arial" panose="020B0604020202020204" pitchFamily="34" charset="0"/>
              </a:rPr>
              <a:t>пластилин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03A39F-CFDE-494A-A41B-54CEC243D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04" y="2929312"/>
            <a:ext cx="7549243" cy="3928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B66A81-2DBA-40EE-8EE3-E32D15250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23" y="2929312"/>
            <a:ext cx="4485417" cy="361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982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AB83D1-4580-409F-85C3-0CBD55C729A5}"/>
              </a:ext>
            </a:extLst>
          </p:cNvPr>
          <p:cNvSpPr/>
          <p:nvPr/>
        </p:nvSpPr>
        <p:spPr>
          <a:xfrm>
            <a:off x="712236" y="1046792"/>
            <a:ext cx="1094169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Helvetica Neue"/>
              </a:rPr>
              <a:t>Прямая </a:t>
            </a:r>
            <a:r>
              <a:rPr lang="ru-RU" b="1" i="1" dirty="0" err="1">
                <a:solidFill>
                  <a:schemeClr val="bg1"/>
                </a:solidFill>
                <a:latin typeface="Helvetica Neue"/>
              </a:rPr>
              <a:t>пластилинография</a:t>
            </a:r>
            <a:r>
              <a:rPr lang="ru-RU" b="1" i="1" dirty="0">
                <a:solidFill>
                  <a:schemeClr val="bg1"/>
                </a:solidFill>
                <a:latin typeface="Helvetica Neue"/>
              </a:rPr>
              <a:t> 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- лепное изображение строится на ровной поверхности. При выполнении картины нужно сначала скатать объемные формы, например, колобки, колбаски, потом расположить их по контуру и расплющить в соответствии с замыслом, хорошо присоединив детали.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29453D-AB95-4580-AA34-EF4C81CE33B2}"/>
              </a:ext>
            </a:extLst>
          </p:cNvPr>
          <p:cNvSpPr/>
          <p:nvPr/>
        </p:nvSpPr>
        <p:spPr>
          <a:xfrm>
            <a:off x="1030254" y="213849"/>
            <a:ext cx="10131492" cy="646331"/>
          </a:xfrm>
          <a:prstGeom prst="rect">
            <a:avLst/>
          </a:prstGeom>
          <a:solidFill>
            <a:srgbClr val="FFFF0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Open Sans"/>
              </a:rPr>
              <a:t>Какой бывает </a:t>
            </a:r>
            <a:r>
              <a:rPr lang="ru-RU" sz="3600" dirty="0" err="1">
                <a:solidFill>
                  <a:srgbClr val="000000"/>
                </a:solidFill>
                <a:latin typeface="Open Sans"/>
              </a:rPr>
              <a:t>пластилинография</a:t>
            </a:r>
            <a:endParaRPr lang="ru-RU" sz="36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DC74F-6BC3-4586-90BB-E54E6FE4B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3" r="23319"/>
          <a:stretch/>
        </p:blipFill>
        <p:spPr>
          <a:xfrm>
            <a:off x="488301" y="2111731"/>
            <a:ext cx="4777272" cy="453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AFDC8-9DAC-4216-AC13-9890AD276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179" y="2111731"/>
            <a:ext cx="6315126" cy="453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6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82EE3F-89D4-4252-A663-40BE771AF86A}"/>
              </a:ext>
            </a:extLst>
          </p:cNvPr>
          <p:cNvSpPr/>
          <p:nvPr/>
        </p:nvSpPr>
        <p:spPr>
          <a:xfrm>
            <a:off x="652958" y="307739"/>
            <a:ext cx="1088608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Helvetica Neue"/>
              </a:rPr>
              <a:t>Модульная </a:t>
            </a:r>
            <a:r>
              <a:rPr lang="ru-RU" sz="2400" b="1" i="1" dirty="0" err="1">
                <a:solidFill>
                  <a:schemeClr val="bg1"/>
                </a:solidFill>
                <a:latin typeface="Helvetica Neue"/>
              </a:rPr>
              <a:t>пластилинография</a:t>
            </a:r>
            <a:r>
              <a:rPr lang="ru-RU" sz="2400" dirty="0">
                <a:solidFill>
                  <a:schemeClr val="bg1"/>
                </a:solidFill>
                <a:latin typeface="Helvetica Neue"/>
              </a:rPr>
              <a:t> принадлежит к сложной технике и требует умения владеть всеми приемами лепки. Тогда получается лепная картина, состоящая из разных декорирующих элементов: шариков, лепешек, </a:t>
            </a:r>
            <a:r>
              <a:rPr lang="ru-RU" sz="2400" dirty="0" err="1">
                <a:solidFill>
                  <a:schemeClr val="bg1"/>
                </a:solidFill>
                <a:latin typeface="Helvetica Neue"/>
              </a:rPr>
              <a:t>цилиндриков</a:t>
            </a:r>
            <a:r>
              <a:rPr lang="ru-RU" sz="2400" dirty="0">
                <a:solidFill>
                  <a:schemeClr val="bg1"/>
                </a:solidFill>
                <a:latin typeface="Helvetica Neue"/>
              </a:rPr>
              <a:t>, косичек и других технических элементов.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E8C8E0-A852-4384-A1C7-AC54DF430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7" t="3848" r="4978" b="3848"/>
          <a:stretch/>
        </p:blipFill>
        <p:spPr>
          <a:xfrm>
            <a:off x="234080" y="2070270"/>
            <a:ext cx="6651912" cy="46947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FA7F89-457C-406F-99E5-76D1B1BF7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693" y="2032682"/>
            <a:ext cx="4713515" cy="471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143CD9-9F4B-47AE-8E8D-2BDFFC105573}"/>
              </a:ext>
            </a:extLst>
          </p:cNvPr>
          <p:cNvSpPr/>
          <p:nvPr/>
        </p:nvSpPr>
        <p:spPr>
          <a:xfrm>
            <a:off x="251927" y="120927"/>
            <a:ext cx="11560628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Helvetica Neue"/>
              </a:rPr>
              <a:t>Обратная </a:t>
            </a:r>
            <a:r>
              <a:rPr lang="ru-RU" sz="2000" b="1" dirty="0" err="1">
                <a:solidFill>
                  <a:schemeClr val="bg1"/>
                </a:solidFill>
                <a:latin typeface="Helvetica Neue"/>
              </a:rPr>
              <a:t>пластилинография</a:t>
            </a:r>
            <a:r>
              <a:rPr lang="ru-RU" sz="2000" b="1" dirty="0">
                <a:solidFill>
                  <a:schemeClr val="bg1"/>
                </a:solidFill>
                <a:latin typeface="Helvetica Neue"/>
              </a:rPr>
              <a:t> (витражная)</a:t>
            </a:r>
            <a:r>
              <a:rPr lang="ru-RU" sz="2000" dirty="0">
                <a:solidFill>
                  <a:schemeClr val="bg1"/>
                </a:solidFill>
                <a:latin typeface="Helvetica Neue"/>
              </a:rPr>
              <a:t> предполагает рисование с обратной стороны основы. Для этого она должна быть прозрачной, например, пластик или оргстекло.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Helvetica Neue"/>
              </a:rPr>
              <a:t>Рисунок составляется на основе маркером, а затем его элементы заполняются пластилином.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Helvetica Neue"/>
              </a:rPr>
              <a:t> В изображение подбираются кусочки пластилина необходимого размера и цвета, размягчаются, а затем размазываются по прозрачной основе. 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13206-CF5B-4160-B6A8-A3203611E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8" r="26495"/>
          <a:stretch/>
        </p:blipFill>
        <p:spPr>
          <a:xfrm>
            <a:off x="500743" y="1860312"/>
            <a:ext cx="4870579" cy="478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B5856-448D-4500-BA5D-E02E65D77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60312"/>
            <a:ext cx="5324608" cy="474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30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C2B78E-6B5A-4384-AE73-C60EE6D4DFB6}"/>
              </a:ext>
            </a:extLst>
          </p:cNvPr>
          <p:cNvSpPr/>
          <p:nvPr/>
        </p:nvSpPr>
        <p:spPr>
          <a:xfrm>
            <a:off x="314130" y="217025"/>
            <a:ext cx="6096000" cy="3139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Helvetica Neue"/>
              </a:rPr>
              <a:t>Контурная </a:t>
            </a:r>
            <a:r>
              <a:rPr lang="ru-RU" b="1" i="1" dirty="0" err="1">
                <a:solidFill>
                  <a:schemeClr val="bg1"/>
                </a:solidFill>
                <a:latin typeface="Helvetica Neue"/>
              </a:rPr>
              <a:t>пластилинография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 - предполагает </a:t>
            </a:r>
            <a:r>
              <a:rPr lang="ru-RU" dirty="0" err="1">
                <a:solidFill>
                  <a:schemeClr val="bg1"/>
                </a:solidFill>
                <a:latin typeface="Helvetica Neue"/>
              </a:rPr>
              <a:t>вылепливание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 объекта по контуру. Пошагово этапы действия будут следующие: сначала на основу наносится маркером рисунок, затем с помощью тонких скатанных жгутиков выкладывается контур, изображение заполняется жгутиками соответствующего цвета. Педагоги советуют воспользоваться большим шприцем без иглы, в который помещается пластилин, затем шприц помещается в горячую воду для размягчения. Таким образом можно получить красивые ровные жгутики.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9F130D-D8D3-4B0A-95F8-248E6AE3090A}"/>
              </a:ext>
            </a:extLst>
          </p:cNvPr>
          <p:cNvSpPr/>
          <p:nvPr/>
        </p:nvSpPr>
        <p:spPr>
          <a:xfrm>
            <a:off x="5296674" y="4087154"/>
            <a:ext cx="6746032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Helvetica Neue"/>
              </a:rPr>
              <a:t>Мозаичная </a:t>
            </a:r>
            <a:r>
              <a:rPr lang="ru-RU" sz="2000" b="1" i="1" dirty="0" err="1">
                <a:solidFill>
                  <a:schemeClr val="bg1"/>
                </a:solidFill>
                <a:latin typeface="Helvetica Neue"/>
              </a:rPr>
              <a:t>пластилинография</a:t>
            </a:r>
            <a:r>
              <a:rPr lang="ru-RU" sz="2000" dirty="0">
                <a:solidFill>
                  <a:schemeClr val="bg1"/>
                </a:solidFill>
                <a:latin typeface="Helvetica Neue"/>
              </a:rPr>
              <a:t> –изображение составляется только из пластилиновых шариков. Достаточно простая техника. Главное, подбирать соответствующие цвета и аккуратно заполнять элементами контурное пространство, не выходя за его пределы. Методика работы состоит из скатывания мелких шариков, расположения их на основе и прижимания к ней.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D92E81-AE56-4CB5-A958-45937E38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31" y="3506838"/>
            <a:ext cx="4481804" cy="3091394"/>
          </a:xfrm>
          <a:prstGeom prst="rect">
            <a:avLst/>
          </a:prstGeom>
        </p:spPr>
      </p:pic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3C96414F-D0B6-4E13-AD70-E78E4D44FB5A}"/>
              </a:ext>
            </a:extLst>
          </p:cNvPr>
          <p:cNvSpPr/>
          <p:nvPr/>
        </p:nvSpPr>
        <p:spPr>
          <a:xfrm>
            <a:off x="4795935" y="5150536"/>
            <a:ext cx="898849" cy="2052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88D17-2228-41D3-BC34-BB5C2FFF4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930" y="217025"/>
            <a:ext cx="5378592" cy="3802833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57514AD0-11BC-4129-95FF-55EE67DA8D2E}"/>
              </a:ext>
            </a:extLst>
          </p:cNvPr>
          <p:cNvSpPr/>
          <p:nvPr/>
        </p:nvSpPr>
        <p:spPr>
          <a:xfrm>
            <a:off x="6022385" y="1561594"/>
            <a:ext cx="1017037" cy="219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07872B-5283-460D-8620-D0A7D6C1CCB7}"/>
              </a:ext>
            </a:extLst>
          </p:cNvPr>
          <p:cNvSpPr/>
          <p:nvPr/>
        </p:nvSpPr>
        <p:spPr>
          <a:xfrm>
            <a:off x="640704" y="405224"/>
            <a:ext cx="10733312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Helvetica Neue"/>
              </a:rPr>
              <a:t>Многослойная </a:t>
            </a:r>
            <a:r>
              <a:rPr lang="ru-RU" b="1" i="1" dirty="0" err="1">
                <a:solidFill>
                  <a:schemeClr val="bg1"/>
                </a:solidFill>
                <a:latin typeface="Helvetica Neue"/>
              </a:rPr>
              <a:t>пластилинография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 - представляет собой последовательно нанесенные на основу слои пластилина. Подобная техника необходима для пейзажей: изображений леса, воды, поля, когда нужно подобрать не только основные цвета, но и их оттенки. Методика работы следующая: подбираются разные цвета пластилина, из которых делаются тонкие лепешечки. Затем заготовки накладываются друг на друга в виде многослойного пирога в соответствии с рисунком.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7F6DAB-067E-4108-9E1E-48BB01813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98" y="2328883"/>
            <a:ext cx="5060304" cy="4375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A37433-58CB-43B6-914A-AFB169283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25" t="2630" r="11303" b="8609"/>
          <a:stretch/>
        </p:blipFill>
        <p:spPr>
          <a:xfrm>
            <a:off x="6680717" y="2315663"/>
            <a:ext cx="4627985" cy="43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4587C5-70F5-4823-A64D-5F3B63F7B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719" y="2225882"/>
            <a:ext cx="6944627" cy="347231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E90D9D-1712-443D-AAC4-26D2772C0DC3}"/>
              </a:ext>
            </a:extLst>
          </p:cNvPr>
          <p:cNvSpPr/>
          <p:nvPr/>
        </p:nvSpPr>
        <p:spPr>
          <a:xfrm>
            <a:off x="363894" y="291799"/>
            <a:ext cx="11262049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Helvetica Neue"/>
              </a:rPr>
              <a:t>Фактурная </a:t>
            </a:r>
            <a:r>
              <a:rPr lang="ru-RU" sz="2400" b="1" i="1" dirty="0" err="1">
                <a:solidFill>
                  <a:schemeClr val="bg1"/>
                </a:solidFill>
                <a:latin typeface="Helvetica Neue"/>
              </a:rPr>
              <a:t>пластилинография</a:t>
            </a:r>
            <a:r>
              <a:rPr lang="ru-RU" sz="2400" dirty="0">
                <a:solidFill>
                  <a:schemeClr val="bg1"/>
                </a:solidFill>
                <a:latin typeface="Helvetica Neue"/>
              </a:rPr>
              <a:t> - самая сложная техника, так как предполагает изготовление объемного изображения. В ней можно выделить </a:t>
            </a:r>
            <a:r>
              <a:rPr lang="ru-RU" sz="2400" b="1" i="1" dirty="0">
                <a:solidFill>
                  <a:schemeClr val="bg1"/>
                </a:solidFill>
                <a:latin typeface="Helvetica Neue"/>
              </a:rPr>
              <a:t>барельеф</a:t>
            </a:r>
            <a:r>
              <a:rPr lang="ru-RU" sz="2400" dirty="0">
                <a:solidFill>
                  <a:schemeClr val="bg1"/>
                </a:solidFill>
                <a:latin typeface="Helvetica Neue"/>
              </a:rPr>
              <a:t> (низкий рельеф), </a:t>
            </a:r>
            <a:r>
              <a:rPr lang="ru-RU" sz="2400" b="1" i="1" dirty="0">
                <a:solidFill>
                  <a:schemeClr val="bg1"/>
                </a:solidFill>
                <a:latin typeface="Helvetica Neue"/>
              </a:rPr>
              <a:t>горельеф</a:t>
            </a:r>
            <a:r>
              <a:rPr lang="ru-RU" sz="2400" dirty="0">
                <a:solidFill>
                  <a:schemeClr val="bg1"/>
                </a:solidFill>
                <a:latin typeface="Helvetica Neue"/>
              </a:rPr>
              <a:t> (выступающий более чем на половину) и </a:t>
            </a:r>
            <a:r>
              <a:rPr lang="ru-RU" sz="2400" b="1" i="1" dirty="0">
                <a:solidFill>
                  <a:schemeClr val="bg1"/>
                </a:solidFill>
                <a:latin typeface="Helvetica Neue"/>
              </a:rPr>
              <a:t>контррельеф</a:t>
            </a:r>
            <a:r>
              <a:rPr lang="ru-RU" sz="2400" dirty="0">
                <a:solidFill>
                  <a:schemeClr val="bg1"/>
                </a:solidFill>
                <a:latin typeface="Helvetica Neue"/>
              </a:rPr>
              <a:t> (, углубленный рисунок).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27A2E-4325-4BE7-8A79-D24688A15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60" y="2225882"/>
            <a:ext cx="5016759" cy="34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762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391</TotalTime>
  <Words>407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Century Gothic</vt:lpstr>
      <vt:lpstr>Helvetica Neue</vt:lpstr>
      <vt:lpstr>Open Sans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36</cp:revision>
  <dcterms:created xsi:type="dcterms:W3CDTF">2024-08-30T12:53:30Z</dcterms:created>
  <dcterms:modified xsi:type="dcterms:W3CDTF">2024-09-30T09:50:25Z</dcterms:modified>
</cp:coreProperties>
</file>