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C5E056-3F2D-47F8-8E9B-0473E15EF346}">
  <a:tblStyle styleId="{18C5E056-3F2D-47F8-8E9B-0473E15EF3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77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af98eb3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af98eb3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cad5598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cad5598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af98eb36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af98eb36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af98eb36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af98eb36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af98eb36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af98eb36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af98eb36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af98eb36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af98eb36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af98eb36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af98eb36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af98eb36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caf98eb36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caf98eb36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hyperlink" Target="https://learningapps.org/display?v=prdk33oyn21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ru/%D1%81%D0%BB%D0%BE%D0%B2%D0%B0%D1%80%D1%8C/%D0%B0%D0%BD%D0%B3%D0%BB%D0%BE-%D1%80%D1%83%D1%81%D1%81%D0%BA%D0%B8%D0%B9/running" TargetMode="External"/><Relationship Id="rId3" Type="http://schemas.openxmlformats.org/officeDocument/2006/relationships/audio" Target="../media/media5.m4a"/><Relationship Id="rId7" Type="http://schemas.openxmlformats.org/officeDocument/2006/relationships/hyperlink" Target="https://dictionary.cambridge.org/ru/%D1%81%D0%BB%D0%BE%D0%B2%D0%B0%D1%80%D1%8C/%D0%B0%D0%BD%D0%B3%D0%BB%D0%BE-%D1%80%D1%83%D1%81%D1%81%D0%BA%D0%B8%D0%B9/include" TargetMode="External"/><Relationship Id="rId12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hyperlink" Target="https://dictionary.cambridge.org/ru/%D1%81%D0%BB%D0%BE%D0%B2%D0%B0%D1%80%D1%8C/%D0%B0%D0%BD%D0%B3%D0%BB%D0%BE-%D1%80%D1%83%D1%81%D1%81%D0%BA%D0%B8%D0%B9/sport" TargetMode="External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10" Type="http://schemas.openxmlformats.org/officeDocument/2006/relationships/hyperlink" Target="https://dictionary.cambridge.org/ru/%D1%81%D0%BB%D0%BE%D0%B2%D0%B0%D1%80%D1%8C/%D0%B0%D0%BD%D0%B3%D0%BB%D0%BE-%D1%80%D1%83%D1%81%D1%81%D0%BA%D0%B8%D0%B9/throw" TargetMode="External"/><Relationship Id="rId4" Type="http://schemas.openxmlformats.org/officeDocument/2006/relationships/slideLayout" Target="../slideLayouts/slideLayout3.xml"/><Relationship Id="rId9" Type="http://schemas.openxmlformats.org/officeDocument/2006/relationships/hyperlink" Target="https://dictionary.cambridge.org/ru/%D1%81%D0%BB%D0%BE%D0%B2%D0%B0%D1%80%D1%8C/%D0%B0%D0%BD%D0%B3%D0%BB%D0%BE-%D1%80%D1%83%D1%81%D1%81%D0%BA%D0%B8%D0%B9/jum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8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19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hyperlink" Target="https://www.liveworksheets.com/c?a=s&amp;t=mhqvbio81a&amp;sr=n&amp;l=dz&amp;i=xttfss&amp;r=ta&amp;db=0" TargetMode="Externa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highlight>
                  <a:srgbClr val="CFE2F3"/>
                </a:highlight>
              </a:rPr>
              <a:t>Тематика:</a:t>
            </a:r>
            <a:r>
              <a:rPr lang="ru" sz="1700">
                <a:highlight>
                  <a:srgbClr val="CFE2F3"/>
                </a:highlight>
              </a:rPr>
              <a:t> “</a:t>
            </a:r>
            <a:r>
              <a:rPr lang="ru" sz="1700" i="1">
                <a:solidFill>
                  <a:srgbClr val="000000"/>
                </a:solidFill>
                <a:highlight>
                  <a:srgbClr val="CFE2F3"/>
                </a:highlight>
              </a:rPr>
              <a:t>Предметно-языковое интегрированное обучение (физическая культура)”.</a:t>
            </a:r>
            <a:endParaRPr sz="3300" i="1">
              <a:solidFill>
                <a:srgbClr val="000000"/>
              </a:solidFill>
              <a:highlight>
                <a:srgbClr val="CFE2F3"/>
              </a:highlight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6850" y="0"/>
            <a:ext cx="9170850" cy="509647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472350" y="1152475"/>
            <a:ext cx="8145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Тема урока: «</a:t>
            </a:r>
            <a:r>
              <a:rPr lang="ru" sz="2000" b="1" dirty="0"/>
              <a:t>Faster, higher, stronger …».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dirty="0"/>
              <a:t>Формат проведения: </a:t>
            </a:r>
            <a:r>
              <a:rPr lang="ru" sz="2000" i="1" dirty="0"/>
              <a:t>очный.</a:t>
            </a:r>
            <a:endParaRPr sz="2000" i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dirty="0"/>
              <a:t>Уровень изучения: базовый.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dirty="0"/>
              <a:t>Уровень образования: ООО.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dirty="0"/>
              <a:t>Параллель: 5-6 классы. 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dirty="0"/>
              <a:t>Подготовила: Соболева Анна Александровна, учитель английского языка.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000" dirty="0"/>
              <a:t>Педагогический стаж в школе: 4 года.</a:t>
            </a:r>
            <a:endParaRPr sz="2000" dirty="0"/>
          </a:p>
        </p:txBody>
      </p:sp>
      <p:pic>
        <p:nvPicPr>
          <p:cNvPr id="12" name="Звук 11">
            <a:hlinkClick r:id="" action="ppaction://media"/>
            <a:extLst>
              <a:ext uri="{FF2B5EF4-FFF2-40B4-BE49-F238E27FC236}">
                <a16:creationId xmlns:a16="http://schemas.microsoft.com/office/drawing/2014/main" id="{876B3997-59CC-430C-AAE8-4A95E22BA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8"/>
    </mc:Choice>
    <mc:Fallback>
      <p:transition spd="slow" advTm="2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/>
              <a:t>Выводы по результатам проведенного урока.</a:t>
            </a:r>
            <a:endParaRPr i="1"/>
          </a:p>
        </p:txBody>
      </p:sp>
      <p:sp>
        <p:nvSpPr>
          <p:cNvPr id="147" name="Google Shape;14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ru" sz="2000" dirty="0"/>
              <a:t>Использование </a:t>
            </a:r>
            <a:r>
              <a:rPr lang="ru" sz="2000" u="sng" dirty="0"/>
              <a:t>аутентичных </a:t>
            </a:r>
            <a:r>
              <a:rPr lang="ru" sz="2000" dirty="0"/>
              <a:t>материалов и современных подходов (CLIL, TPR)  повышает эффективность урока.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ru" sz="2000" dirty="0"/>
              <a:t>Также мотивирует учащихся </a:t>
            </a:r>
            <a:r>
              <a:rPr lang="ru" sz="2000" u="sng" dirty="0"/>
              <a:t>работа в командах</a:t>
            </a:r>
            <a:r>
              <a:rPr lang="ru" sz="2000" dirty="0"/>
              <a:t> и </a:t>
            </a:r>
            <a:r>
              <a:rPr lang="ru" sz="2000" u="sng" dirty="0"/>
              <a:t>взаимообучение</a:t>
            </a:r>
            <a:r>
              <a:rPr lang="ru" sz="2000" dirty="0"/>
              <a:t>, </a:t>
            </a:r>
            <a:r>
              <a:rPr lang="ru" sz="2000" u="sng" dirty="0"/>
              <a:t>игровой подход</a:t>
            </a:r>
            <a:r>
              <a:rPr lang="ru" sz="2000" dirty="0"/>
              <a:t> к обучению (c применением информационных технологий). </a:t>
            </a:r>
            <a:endParaRPr lang="en-GB"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 dirty="0"/>
              <a:t>Подход </a:t>
            </a:r>
            <a:r>
              <a:rPr lang="en-GB" sz="2000" dirty="0"/>
              <a:t>CLIL </a:t>
            </a:r>
            <a:r>
              <a:rPr lang="ru-RU" sz="2000" dirty="0"/>
              <a:t>актуален для разноуровневых групп. 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ru" sz="2000" dirty="0"/>
              <a:t>Главная сложность - в проведении целого урока по данной методике. Менее комплексным представляется использование частей интегрированного подхода, элементов сценария.</a:t>
            </a:r>
            <a:endParaRPr sz="2000" dirty="0"/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4356F881-B93F-432E-96F0-8D039EE63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32"/>
    </mc:Choice>
    <mc:Fallback>
      <p:transition spd="slow" advTm="52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3896" y="0"/>
            <a:ext cx="475850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500" y="146950"/>
            <a:ext cx="4125299" cy="225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4501" y="2624250"/>
            <a:ext cx="4125302" cy="237229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2792726" y="84625"/>
            <a:ext cx="5818163" cy="7710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1. Predicting the topic.</a:t>
            </a: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3361E574-0AC4-47B5-AA77-4F64063C69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13"/>
    </mc:Choice>
    <mc:Fallback>
      <p:transition spd="slow" advTm="15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 rotWithShape="1">
          <a:blip r:embed="rId6">
            <a:alphaModFix/>
          </a:blip>
          <a:srcRect l="-2975" r="-9308" b="-12283"/>
          <a:stretch/>
        </p:blipFill>
        <p:spPr>
          <a:xfrm>
            <a:off x="0" y="0"/>
            <a:ext cx="2377350" cy="23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42120" y="0"/>
            <a:ext cx="1901880" cy="23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975" y="2645963"/>
            <a:ext cx="2267350" cy="249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74775" y="0"/>
            <a:ext cx="2267350" cy="223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76613" y="2333846"/>
            <a:ext cx="3466255" cy="259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17280" y="142325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12">
            <a:alphaModFix/>
          </a:blip>
          <a:srcRect l="-2340" r="2339" b="6794"/>
          <a:stretch/>
        </p:blipFill>
        <p:spPr>
          <a:xfrm>
            <a:off x="6846300" y="2706063"/>
            <a:ext cx="2247900" cy="23773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/>
          <p:nvPr/>
        </p:nvSpPr>
        <p:spPr>
          <a:xfrm>
            <a:off x="4046399" y="1"/>
            <a:ext cx="5047800" cy="7039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2. Warming-up.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A5FBA71F-CB4D-4230-990B-7D5E1A6830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40"/>
    </mc:Choice>
    <mc:Fallback>
      <p:transition spd="slow" advTm="14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17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i="1"/>
              <a:t>Pupils scan the image and do the task or the teacher opens the following link for the interactive board:</a:t>
            </a:r>
            <a:r>
              <a:rPr lang="ru" sz="2000" i="1" u="sng">
                <a:solidFill>
                  <a:schemeClr val="hlink"/>
                </a:solidFill>
                <a:hlinkClick r:id="rId6"/>
              </a:rPr>
              <a:t>Summer Olympic Games</a:t>
            </a:r>
            <a:endParaRPr sz="2000" i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i="1">
              <a:solidFill>
                <a:srgbClr val="0000FF"/>
              </a:solidFill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5825" y="1017725"/>
            <a:ext cx="4125774" cy="412577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/>
          <p:nvPr/>
        </p:nvSpPr>
        <p:spPr>
          <a:xfrm>
            <a:off x="185825" y="272925"/>
            <a:ext cx="8646495" cy="6297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What summer Olympic sports do you know?</a:t>
            </a: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3700" y="2771300"/>
            <a:ext cx="3462406" cy="19624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/>
          <p:nvPr/>
        </p:nvSpPr>
        <p:spPr>
          <a:xfrm>
            <a:off x="2594363" y="4568875"/>
            <a:ext cx="6500241" cy="6297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3. Introducing new vocabulary.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9AE07FDB-17D0-47F5-8DD5-5A8FD4F123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13"/>
    </mc:Choice>
    <mc:Fallback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430375" y="172700"/>
            <a:ext cx="900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Read the definition and guess what sport activity it is about.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150" b="1">
                <a:solidFill>
                  <a:srgbClr val="1D2A57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lang="ru" sz="2150" b="1">
                <a:solidFill>
                  <a:srgbClr val="1D2A57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sports</a:t>
            </a:r>
            <a:r>
              <a:rPr lang="ru" sz="2150" b="1">
                <a:solidFill>
                  <a:srgbClr val="1D2A57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that </a:t>
            </a:r>
            <a:r>
              <a:rPr lang="ru" sz="2150" b="1">
                <a:solidFill>
                  <a:srgbClr val="1D2A57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include</a:t>
            </a:r>
            <a:r>
              <a:rPr lang="ru" sz="2150" b="1">
                <a:solidFill>
                  <a:srgbClr val="1D2A57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2150" b="1">
                <a:solidFill>
                  <a:srgbClr val="1D2A57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running</a:t>
            </a:r>
            <a:r>
              <a:rPr lang="ru" sz="2150" b="1">
                <a:solidFill>
                  <a:srgbClr val="1D2A57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ru" sz="2150" b="1">
                <a:solidFill>
                  <a:srgbClr val="1D2A57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jumping</a:t>
            </a:r>
            <a:r>
              <a:rPr lang="ru" sz="2150" b="1">
                <a:solidFill>
                  <a:srgbClr val="1D2A57"/>
                </a:solidFill>
                <a:latin typeface="Comic Sans MS"/>
                <a:ea typeface="Comic Sans MS"/>
                <a:cs typeface="Comic Sans MS"/>
                <a:sym typeface="Comic Sans MS"/>
              </a:rPr>
              <a:t>, and </a:t>
            </a:r>
            <a:r>
              <a:rPr lang="ru" sz="2150" b="1">
                <a:solidFill>
                  <a:srgbClr val="1D2A57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throwing</a:t>
            </a:r>
            <a:endParaRPr sz="2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" name="Google Shape;93;p17"/>
          <p:cNvSpPr/>
          <p:nvPr/>
        </p:nvSpPr>
        <p:spPr>
          <a:xfrm>
            <a:off x="5112000" y="1152475"/>
            <a:ext cx="3558492" cy="168166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5185500" y="3348525"/>
            <a:ext cx="3149064" cy="145908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7"/>
          <p:cNvSpPr/>
          <p:nvPr/>
        </p:nvSpPr>
        <p:spPr>
          <a:xfrm>
            <a:off x="598325" y="3348525"/>
            <a:ext cx="3558492" cy="153252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7"/>
          <p:cNvSpPr/>
          <p:nvPr/>
        </p:nvSpPr>
        <p:spPr>
          <a:xfrm>
            <a:off x="986700" y="3941218"/>
            <a:ext cx="2398123" cy="4465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athletics</a:t>
            </a:r>
          </a:p>
        </p:txBody>
      </p:sp>
      <p:sp>
        <p:nvSpPr>
          <p:cNvPr id="97" name="Google Shape;97;p17"/>
          <p:cNvSpPr/>
          <p:nvPr/>
        </p:nvSpPr>
        <p:spPr>
          <a:xfrm>
            <a:off x="5650363" y="3641675"/>
            <a:ext cx="2219347" cy="5466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running</a:t>
            </a:r>
          </a:p>
        </p:txBody>
      </p:sp>
      <p:sp>
        <p:nvSpPr>
          <p:cNvPr id="98" name="Google Shape;98;p17"/>
          <p:cNvSpPr/>
          <p:nvPr/>
        </p:nvSpPr>
        <p:spPr>
          <a:xfrm>
            <a:off x="5506223" y="1605250"/>
            <a:ext cx="2591677" cy="6725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football</a:t>
            </a: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51545" y="2150995"/>
            <a:ext cx="1333950" cy="133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/>
          <p:nvPr/>
        </p:nvSpPr>
        <p:spPr>
          <a:xfrm>
            <a:off x="986700" y="4552388"/>
            <a:ext cx="8191817" cy="5911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4. </a:t>
            </a:r>
            <a:r>
              <a:rPr lang="en-GB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</a:rPr>
              <a:t>Recycling</a:t>
            </a:r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 new vocabulary.</a:t>
            </a: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FF7CBF31-5DD2-4D89-90A1-14D743060E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7"/>
    </mc:Choice>
    <mc:Fallback>
      <p:transition spd="slow" advTm="1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587825" y="494650"/>
            <a:ext cx="7523229" cy="4459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Citius, Altius, Fortius</a:t>
            </a:r>
          </a:p>
        </p:txBody>
      </p:sp>
      <p:sp>
        <p:nvSpPr>
          <p:cNvPr id="106" name="Google Shape;106;p18"/>
          <p:cNvSpPr/>
          <p:nvPr/>
        </p:nvSpPr>
        <p:spPr>
          <a:xfrm>
            <a:off x="587825" y="4420829"/>
            <a:ext cx="7999357" cy="37627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faster, higher, stronger...</a:t>
            </a:r>
          </a:p>
        </p:txBody>
      </p:sp>
      <p:graphicFrame>
        <p:nvGraphicFramePr>
          <p:cNvPr id="107" name="Google Shape;107;p18"/>
          <p:cNvGraphicFramePr/>
          <p:nvPr/>
        </p:nvGraphicFramePr>
        <p:xfrm>
          <a:off x="1255150" y="1032965"/>
          <a:ext cx="6855900" cy="3295450"/>
        </p:xfrm>
        <a:graphic>
          <a:graphicData uri="http://schemas.openxmlformats.org/drawingml/2006/table">
            <a:tbl>
              <a:tblPr>
                <a:noFill/>
                <a:tableStyleId>{18C5E056-3F2D-47F8-8E9B-0473E15EF346}</a:tableStyleId>
              </a:tblPr>
              <a:tblGrid>
                <a:gridCol w="228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5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fast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faster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the fastest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strong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?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?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lucky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luckier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the luckiest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interesting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more interesting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the most interesting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beautiful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?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?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good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?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?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bad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?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?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8" name="Google Shape;10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246" y="3855050"/>
            <a:ext cx="774905" cy="56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/>
          <p:nvPr/>
        </p:nvSpPr>
        <p:spPr>
          <a:xfrm>
            <a:off x="922946" y="12"/>
            <a:ext cx="8221054" cy="50413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5. Learning and revising grammar.</a:t>
            </a: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9975FC39-FB7B-42C4-8E2E-76A04409B6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93"/>
    </mc:Choice>
    <mc:Fallback>
      <p:transition spd="slow" advTm="1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4629150" y="445025"/>
            <a:ext cx="420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Compare sports by the level of difficulty.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2"/>
          </p:nvPr>
        </p:nvSpPr>
        <p:spPr>
          <a:xfrm>
            <a:off x="4629275" y="1721500"/>
            <a:ext cx="4203000" cy="1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Boxing is .... sport of all.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Ice hockey is … than football.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Basketball is … than football.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Fishing is … sport of all.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9725"/>
            <a:ext cx="43116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35400" y="3371638"/>
            <a:ext cx="1905000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/>
          <p:nvPr/>
        </p:nvSpPr>
        <p:spPr>
          <a:xfrm>
            <a:off x="1278825" y="-1"/>
            <a:ext cx="7871732" cy="5745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6. </a:t>
            </a:r>
            <a:r>
              <a:rPr lang="en-GB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</a:rPr>
              <a:t>Recycling</a:t>
            </a:r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 new grammar.</a:t>
            </a: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272A5D98-8B94-4731-A3D7-B47D3AC62C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68"/>
    </mc:Choice>
    <mc:Fallback>
      <p:transition spd="slow" advTm="2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Group work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5" name="Google Shape;125;p20"/>
          <p:cNvSpPr/>
          <p:nvPr/>
        </p:nvSpPr>
        <p:spPr>
          <a:xfrm>
            <a:off x="398875" y="4413325"/>
            <a:ext cx="1721400" cy="572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6"/>
              </a:rPr>
              <a:t>liveworksheets</a:t>
            </a:r>
            <a:endParaRPr/>
          </a:p>
        </p:txBody>
      </p:sp>
      <p:sp>
        <p:nvSpPr>
          <p:cNvPr id="126" name="Google Shape;126;p20"/>
          <p:cNvSpPr txBox="1"/>
          <p:nvPr/>
        </p:nvSpPr>
        <p:spPr>
          <a:xfrm>
            <a:off x="146950" y="4219775"/>
            <a:ext cx="820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use this link for extra practise and the name of the exercises.</a:t>
            </a:r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 rotWithShape="1">
          <a:blip r:embed="rId7">
            <a:alphaModFix/>
          </a:blip>
          <a:srcRect t="13569" r="-1770"/>
          <a:stretch/>
        </p:blipFill>
        <p:spPr>
          <a:xfrm>
            <a:off x="5579125" y="559650"/>
            <a:ext cx="3017851" cy="374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/>
          <p:nvPr/>
        </p:nvSpPr>
        <p:spPr>
          <a:xfrm>
            <a:off x="146950" y="1927825"/>
            <a:ext cx="2645244" cy="100774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Step 2. Present your workout to the class. </a:t>
            </a:r>
            <a:endParaRPr/>
          </a:p>
        </p:txBody>
      </p:sp>
      <p:sp>
        <p:nvSpPr>
          <p:cNvPr id="129" name="Google Shape;129;p20"/>
          <p:cNvSpPr/>
          <p:nvPr/>
        </p:nvSpPr>
        <p:spPr>
          <a:xfrm>
            <a:off x="2445776" y="3096600"/>
            <a:ext cx="2813292" cy="93247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Step 3. Share your feelings about the circuit. </a:t>
            </a:r>
            <a:endParaRPr/>
          </a:p>
        </p:txBody>
      </p:sp>
      <p:sp>
        <p:nvSpPr>
          <p:cNvPr id="130" name="Google Shape;130;p20"/>
          <p:cNvSpPr/>
          <p:nvPr/>
        </p:nvSpPr>
        <p:spPr>
          <a:xfrm>
            <a:off x="2267350" y="178450"/>
            <a:ext cx="3233100" cy="16689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Step 1. </a:t>
            </a:r>
            <a:r>
              <a:rPr lang="ru">
                <a:solidFill>
                  <a:schemeClr val="dk1"/>
                </a:solidFill>
              </a:rPr>
              <a:t>Work in small groups and create your morning routine sports routine.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Use the prompts.</a:t>
            </a:r>
            <a:endParaRPr/>
          </a:p>
        </p:txBody>
      </p:sp>
      <p:sp>
        <p:nvSpPr>
          <p:cNvPr id="131" name="Google Shape;131;p20"/>
          <p:cNvSpPr/>
          <p:nvPr/>
        </p:nvSpPr>
        <p:spPr>
          <a:xfrm>
            <a:off x="3827049" y="4619971"/>
            <a:ext cx="5160797" cy="5727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8. Project work.</a:t>
            </a: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0D51E13D-CCA4-4F13-B5D4-835100E42C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53"/>
    </mc:Choice>
    <mc:Fallback>
      <p:transition spd="slow" advTm="2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Reflexion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0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At the end of the lesson pupils vote for the best work out.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They also explain which one is better and which one is worse and why.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318025"/>
            <a:ext cx="3232258" cy="265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/>
          <p:nvPr/>
        </p:nvSpPr>
        <p:spPr>
          <a:xfrm>
            <a:off x="4513675" y="2382800"/>
            <a:ext cx="3841800" cy="17844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The possible hometask is to write about a favourite sport or a sportsman and present this information during the next class.</a:t>
            </a: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/>
          <p:nvPr/>
        </p:nvSpPr>
        <p:spPr>
          <a:xfrm>
            <a:off x="1965250" y="364700"/>
            <a:ext cx="6702472" cy="5003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9. Summing up the results.</a:t>
            </a: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7F7C7FF9-34B3-430E-AD47-A44E133C88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16"/>
    </mc:Choice>
    <mc:Fallback>
      <p:transition spd="slow" advTm="27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409</Words>
  <Application>Microsoft Office PowerPoint</Application>
  <PresentationFormat>Экран (16:9)</PresentationFormat>
  <Paragraphs>67</Paragraphs>
  <Slides>10</Slides>
  <Notes>10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Comic Sans MS</vt:lpstr>
      <vt:lpstr>Times New Roman</vt:lpstr>
      <vt:lpstr>Simple Light</vt:lpstr>
      <vt:lpstr>Тематика: “Предметно-языковое интегрированное обучение (физическая культура)”.</vt:lpstr>
      <vt:lpstr>Презентация PowerPoint</vt:lpstr>
      <vt:lpstr>Презентация PowerPoint</vt:lpstr>
      <vt:lpstr>Презентация PowerPoint</vt:lpstr>
      <vt:lpstr>Read the definition and guess what sport activity it is about.</vt:lpstr>
      <vt:lpstr>Презентация PowerPoint</vt:lpstr>
      <vt:lpstr>Compare sports by the level of difficulty.</vt:lpstr>
      <vt:lpstr>Group work</vt:lpstr>
      <vt:lpstr>Reflexion</vt:lpstr>
      <vt:lpstr>Выводы по результатам проведенного урока.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Тематика: “Предметно-языковое интегрированное обучение (физическая культура)”.</dc:title>
  <cp:lastModifiedBy>Anna Soboleva</cp:lastModifiedBy>
  <cp:revision>2</cp:revision>
  <dcterms:modified xsi:type="dcterms:W3CDTF">2021-03-29T18:05:17Z</dcterms:modified>
</cp:coreProperties>
</file>