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4" r:id="rId12"/>
    <p:sldId id="265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FED"/>
    <a:srgbClr val="66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FB18-6728-43E6-B0D8-B36745AB9673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1EB5-4DEE-4ADC-94C4-DBBCD986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FB18-6728-43E6-B0D8-B36745AB9673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1EB5-4DEE-4ADC-94C4-DBBCD986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FB18-6728-43E6-B0D8-B36745AB9673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1EB5-4DEE-4ADC-94C4-DBBCD986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FB18-6728-43E6-B0D8-B36745AB9673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1EB5-4DEE-4ADC-94C4-DBBCD986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FB18-6728-43E6-B0D8-B36745AB9673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1EB5-4DEE-4ADC-94C4-DBBCD986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FB18-6728-43E6-B0D8-B36745AB9673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1EB5-4DEE-4ADC-94C4-DBBCD986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FB18-6728-43E6-B0D8-B36745AB9673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1EB5-4DEE-4ADC-94C4-DBBCD986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FB18-6728-43E6-B0D8-B36745AB9673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1EB5-4DEE-4ADC-94C4-DBBCD986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FB18-6728-43E6-B0D8-B36745AB9673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1EB5-4DEE-4ADC-94C4-DBBCD986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FB18-6728-43E6-B0D8-B36745AB9673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1EB5-4DEE-4ADC-94C4-DBBCD986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FB18-6728-43E6-B0D8-B36745AB9673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1EB5-4DEE-4ADC-94C4-DBBCD986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8FB18-6728-43E6-B0D8-B36745AB9673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91EB5-4DEE-4ADC-94C4-DBBCD986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2197100"/>
            <a:chOff x="0" y="0"/>
            <a:chExt cx="9144000" cy="2197100"/>
          </a:xfrm>
        </p:grpSpPr>
        <p:pic>
          <p:nvPicPr>
            <p:cNvPr id="4" name="Рисунок 3" descr="000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1689100" cy="21971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75656" y="57398"/>
              <a:ext cx="7668344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5400" dirty="0" smtClean="0">
                  <a:latin typeface="Georgia" pitchFamily="18" charset="0"/>
                </a:rPr>
                <a:t>Что такое алгоритм?</a:t>
              </a:r>
              <a:endParaRPr lang="ru-RU" sz="5400" dirty="0"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3501008"/>
            <a:ext cx="9144000" cy="2197100"/>
            <a:chOff x="0" y="0"/>
            <a:chExt cx="9144000" cy="2197100"/>
          </a:xfrm>
        </p:grpSpPr>
        <p:pic>
          <p:nvPicPr>
            <p:cNvPr id="12" name="Рисунок 11" descr="000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1689100" cy="21971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475656" y="57398"/>
              <a:ext cx="7668344" cy="8771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5100" dirty="0" smtClean="0">
                  <a:latin typeface="Georgia" pitchFamily="18" charset="0"/>
                </a:rPr>
                <a:t>Что такое исполнитель?</a:t>
              </a:r>
              <a:endParaRPr lang="ru-RU" sz="5100" dirty="0">
                <a:latin typeface="Georgia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79512" y="4797152"/>
            <a:ext cx="8964488" cy="2132856"/>
            <a:chOff x="179512" y="1052736"/>
            <a:chExt cx="8964488" cy="2132856"/>
          </a:xfrm>
        </p:grpSpPr>
        <p:sp>
          <p:nvSpPr>
            <p:cNvPr id="21" name="TextBox 20"/>
            <p:cNvSpPr txBox="1"/>
            <p:nvPr/>
          </p:nvSpPr>
          <p:spPr>
            <a:xfrm>
              <a:off x="179512" y="1916832"/>
              <a:ext cx="7560840" cy="7386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4200" dirty="0" smtClean="0">
                  <a:latin typeface="Georgia" pitchFamily="18" charset="0"/>
                </a:rPr>
                <a:t>Какие бывают исполнители?</a:t>
              </a:r>
              <a:endParaRPr lang="ru-RU" sz="4200" dirty="0">
                <a:latin typeface="Georgia" pitchFamily="18" charset="0"/>
              </a:endParaRPr>
            </a:p>
          </p:txBody>
        </p:sp>
        <p:pic>
          <p:nvPicPr>
            <p:cNvPr id="22" name="Рисунок 21" descr="000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2549" y="1052736"/>
              <a:ext cx="1971451" cy="2132856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1547664" y="1052736"/>
            <a:ext cx="7596336" cy="2310646"/>
            <a:chOff x="1547664" y="1052736"/>
            <a:chExt cx="7596336" cy="2310646"/>
          </a:xfrm>
        </p:grpSpPr>
        <p:sp>
          <p:nvSpPr>
            <p:cNvPr id="9" name="TextBox 8"/>
            <p:cNvSpPr txBox="1"/>
            <p:nvPr/>
          </p:nvSpPr>
          <p:spPr>
            <a:xfrm>
              <a:off x="1547664" y="1916832"/>
              <a:ext cx="6048672" cy="144655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4400" dirty="0" smtClean="0">
                  <a:latin typeface="Georgia" pitchFamily="18" charset="0"/>
                </a:rPr>
                <a:t>Какими свойствами обладает алгоритм?</a:t>
              </a:r>
              <a:endParaRPr lang="ru-RU" sz="4400" dirty="0">
                <a:latin typeface="Georgia" pitchFamily="18" charset="0"/>
              </a:endParaRPr>
            </a:p>
          </p:txBody>
        </p:sp>
        <p:pic>
          <p:nvPicPr>
            <p:cNvPr id="7" name="Рисунок 6" descr="000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2549" y="1052736"/>
              <a:ext cx="1971451" cy="21328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Величины могут иметь только допустимые значения.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531837"/>
            <a:ext cx="8964488" cy="2249091"/>
            <a:chOff x="179512" y="1052736"/>
            <a:chExt cx="8964488" cy="2249091"/>
          </a:xfrm>
        </p:grpSpPr>
        <p:sp>
          <p:nvSpPr>
            <p:cNvPr id="6" name="TextBox 5"/>
            <p:cNvSpPr txBox="1"/>
            <p:nvPr/>
          </p:nvSpPr>
          <p:spPr>
            <a:xfrm>
              <a:off x="179512" y="1916832"/>
              <a:ext cx="7992888" cy="138499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Georgia" pitchFamily="18" charset="0"/>
                </a:rPr>
                <a:t>Приведите примеры допустимых и недопустимых значений для каждой из величин.</a:t>
              </a:r>
              <a:endParaRPr lang="ru-RU" sz="2800" dirty="0">
                <a:latin typeface="Georgia" pitchFamily="18" charset="0"/>
              </a:endParaRPr>
            </a:p>
          </p:txBody>
        </p:sp>
        <p:pic>
          <p:nvPicPr>
            <p:cNvPr id="7" name="Рисунок 6" descr="000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2549" y="1052736"/>
              <a:ext cx="1971451" cy="2132856"/>
            </a:xfrm>
            <a:prstGeom prst="rect">
              <a:avLst/>
            </a:prstGeom>
          </p:spPr>
        </p:pic>
      </p:grp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2996952"/>
          <a:ext cx="8784975" cy="3760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16424"/>
                <a:gridCol w="2376264"/>
                <a:gridCol w="2592287"/>
              </a:tblGrid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величина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допустимое значение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недопустимое значение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itchFamily="18" charset="0"/>
                        </a:rPr>
                        <a:t>температура тела человека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Georgia" pitchFamily="18" charset="0"/>
                      </a:endParaRPr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itchFamily="18" charset="0"/>
                        </a:rPr>
                        <a:t>скорость автомобиля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itchFamily="18" charset="0"/>
                        </a:rPr>
                        <a:t>площадь государства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itchFamily="18" charset="0"/>
                        </a:rPr>
                        <a:t>название дня недели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Чтобы изменять значения переменной величины нужно научить исполнителя:</a:t>
            </a:r>
          </a:p>
          <a:p>
            <a:pPr algn="ctr"/>
            <a:endParaRPr lang="ru-RU" sz="1200" dirty="0" smtClean="0">
              <a:latin typeface="Georgia" pitchFamily="18" charset="0"/>
            </a:endParaRPr>
          </a:p>
          <a:p>
            <a:pPr marL="360363" indent="449263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обращаться к переменной;</a:t>
            </a:r>
          </a:p>
          <a:p>
            <a:pPr marL="360363" indent="449263"/>
            <a:endParaRPr lang="ru-RU" sz="12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60363" indent="449263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знать, какие значения может иметь переменная;</a:t>
            </a:r>
          </a:p>
          <a:p>
            <a:pPr marL="360363" indent="449263"/>
            <a:endParaRPr lang="ru-RU" sz="1200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360363" indent="449263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>научиться сообщать переменной её новое значение.</a:t>
            </a:r>
            <a:endParaRPr lang="ru-RU" sz="3200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5" name="Рисунок 4" descr="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900" y="4660900"/>
            <a:ext cx="1689100" cy="2197100"/>
          </a:xfrm>
          <a:prstGeom prst="rect">
            <a:avLst/>
          </a:prstGeom>
        </p:spPr>
      </p:pic>
      <p:pic>
        <p:nvPicPr>
          <p:cNvPr id="6" name="Рисунок 5" descr="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689384"/>
            <a:ext cx="2029815" cy="21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4066034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Эти задания решаются назначением переменной имени, типа данных, присваиванием значения.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Схема_пуст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964488" cy="666936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5496" y="5301208"/>
            <a:ext cx="1080120" cy="1556792"/>
            <a:chOff x="107504" y="116632"/>
            <a:chExt cx="1412167" cy="1944216"/>
          </a:xfrm>
        </p:grpSpPr>
        <p:pic>
          <p:nvPicPr>
            <p:cNvPr id="15" name="Picture 2" descr="http://book-region.ru/wp-content/uploads/2016/04/321.jpg"/>
            <p:cNvPicPr>
              <a:picLocks noChangeAspect="1" noChangeArrowheads="1"/>
            </p:cNvPicPr>
            <p:nvPr/>
          </p:nvPicPr>
          <p:blipFill>
            <a:blip r:embed="rId3" cstate="print"/>
            <a:srcRect l="13341" r="14025"/>
            <a:stretch>
              <a:fillRect/>
            </a:stretch>
          </p:blipFill>
          <p:spPr bwMode="auto">
            <a:xfrm>
              <a:off x="107504" y="116632"/>
              <a:ext cx="1412167" cy="194421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79513" y="1547500"/>
              <a:ext cx="1296144" cy="384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Bookman Old Style" pitchFamily="18" charset="0"/>
                </a:rPr>
                <a:t>с. 64-65</a:t>
              </a:r>
              <a:endParaRPr lang="ru-RU" sz="1400" b="1" dirty="0">
                <a:solidFill>
                  <a:schemeClr val="bg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_заполне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2576"/>
            <a:ext cx="8567068" cy="667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088" t="20672" r="31374" b="9439"/>
          <a:stretch>
            <a:fillRect/>
          </a:stretch>
        </p:blipFill>
        <p:spPr bwMode="auto">
          <a:xfrm>
            <a:off x="251520" y="0"/>
            <a:ext cx="8783961" cy="551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1600" cy="126381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" y="5345832"/>
            <a:ext cx="1259632" cy="1537811"/>
            <a:chOff x="0" y="3789040"/>
            <a:chExt cx="2199439" cy="3002393"/>
          </a:xfrm>
        </p:grpSpPr>
        <p:pic>
          <p:nvPicPr>
            <p:cNvPr id="7" name="Picture 4" descr="ÐÐ½ÑÐ¾ÑÐ¼Ð°ÑÐ¸ÐºÐ°. 8 ÐºÐ»Ð°ÑÑ: ÑÐ°Ð±Ð¾ÑÐ°Ñ ÑÐµÑÑÐ°Ð´Ñ Ð² 2 Ñ. Ð§. 1 / Ð.Ð. ÐÐ¾ÑÐ¾Ð²Ð°, Ð.Ð®. ÐÐ¾ÑÐ¾Ð²Ð°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3789040"/>
              <a:ext cx="2091935" cy="2952328"/>
            </a:xfrm>
            <a:prstGeom prst="rect">
              <a:avLst/>
            </a:prstGeom>
            <a:noFill/>
          </p:spPr>
        </p:pic>
        <p:pic>
          <p:nvPicPr>
            <p:cNvPr id="8" name="Picture 4" descr="ÐÐ½ÑÐ¾ÑÐ¼Ð°ÑÐ¸ÐºÐ°. 8 ÐºÐ»Ð°ÑÑ: ÑÐ°Ð±Ð¾ÑÐ°Ñ ÑÐµÑÑÐ°Ð´Ñ Ð² 2 Ñ. Ð§. 1 / Ð.Ð. ÐÐ¾ÑÐ¾Ð²Ð°, Ð.Ð®. ÐÐ¾ÑÐ¾Ð²Ð°"/>
            <p:cNvPicPr>
              <a:picLocks noChangeAspect="1" noChangeArrowheads="1"/>
            </p:cNvPicPr>
            <p:nvPr/>
          </p:nvPicPr>
          <p:blipFill>
            <a:blip r:embed="rId4" cstate="print"/>
            <a:srcRect l="58517" t="85366" b="2439"/>
            <a:stretch>
              <a:fillRect/>
            </a:stretch>
          </p:blipFill>
          <p:spPr bwMode="auto">
            <a:xfrm>
              <a:off x="755576" y="6237312"/>
              <a:ext cx="867799" cy="36004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0" y="5529549"/>
              <a:ext cx="219573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Bookman Old Style" pitchFamily="18" charset="0"/>
                </a:rPr>
                <a:t>№115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Bookman Old Style" pitchFamily="18" charset="0"/>
                </a:rPr>
                <a:t>(с.83)</a:t>
              </a:r>
              <a:endParaRPr lang="ru-RU" b="1" dirty="0">
                <a:solidFill>
                  <a:schemeClr val="bg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534" t="22640" r="30821" b="9439"/>
          <a:stretch>
            <a:fillRect/>
          </a:stretch>
        </p:blipFill>
        <p:spPr bwMode="auto">
          <a:xfrm>
            <a:off x="539552" y="260648"/>
            <a:ext cx="859532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1" y="5345832"/>
            <a:ext cx="1259632" cy="1537811"/>
            <a:chOff x="0" y="3789040"/>
            <a:chExt cx="2199439" cy="3002393"/>
          </a:xfrm>
        </p:grpSpPr>
        <p:pic>
          <p:nvPicPr>
            <p:cNvPr id="7" name="Picture 4" descr="ÐÐ½ÑÐ¾ÑÐ¼Ð°ÑÐ¸ÐºÐ°. 8 ÐºÐ»Ð°ÑÑ: ÑÐ°Ð±Ð¾ÑÐ°Ñ ÑÐµÑÑÐ°Ð´Ñ Ð² 2 Ñ. Ð§. 1 / Ð.Ð. ÐÐ¾ÑÐ¾Ð²Ð°, Ð.Ð®. ÐÐ¾ÑÐ¾Ð²Ð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3789040"/>
              <a:ext cx="2091935" cy="2952328"/>
            </a:xfrm>
            <a:prstGeom prst="rect">
              <a:avLst/>
            </a:prstGeom>
            <a:noFill/>
          </p:spPr>
        </p:pic>
        <p:pic>
          <p:nvPicPr>
            <p:cNvPr id="8" name="Picture 4" descr="ÐÐ½ÑÐ¾ÑÐ¼Ð°ÑÐ¸ÐºÐ°. 8 ÐºÐ»Ð°ÑÑ: ÑÐ°Ð±Ð¾ÑÐ°Ñ ÑÐµÑÑÐ°Ð´Ñ Ð² 2 Ñ. Ð§. 1 / Ð.Ð. ÐÐ¾ÑÐ¾Ð²Ð°, Ð.Ð®. ÐÐ¾ÑÐ¾Ð²Ð°"/>
            <p:cNvPicPr>
              <a:picLocks noChangeAspect="1" noChangeArrowheads="1"/>
            </p:cNvPicPr>
            <p:nvPr/>
          </p:nvPicPr>
          <p:blipFill>
            <a:blip r:embed="rId3" cstate="print"/>
            <a:srcRect l="58517" t="85366" b="2439"/>
            <a:stretch>
              <a:fillRect/>
            </a:stretch>
          </p:blipFill>
          <p:spPr bwMode="auto">
            <a:xfrm>
              <a:off x="755576" y="6237312"/>
              <a:ext cx="867799" cy="36004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0" y="5529549"/>
              <a:ext cx="219573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Bookman Old Style" pitchFamily="18" charset="0"/>
                </a:rPr>
                <a:t>№116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Bookman Old Style" pitchFamily="18" charset="0"/>
                </a:rPr>
                <a:t>(с.83)</a:t>
              </a:r>
              <a:endParaRPr lang="ru-RU" b="1" dirty="0">
                <a:solidFill>
                  <a:schemeClr val="bg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39552" y="0"/>
            <a:ext cx="792088" cy="8367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71600" cy="1263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3104386"/>
            <a:chOff x="0" y="0"/>
            <a:chExt cx="9144000" cy="3104386"/>
          </a:xfrm>
        </p:grpSpPr>
        <p:sp>
          <p:nvSpPr>
            <p:cNvPr id="7" name="TextBox 6"/>
            <p:cNvSpPr txBox="1"/>
            <p:nvPr/>
          </p:nvSpPr>
          <p:spPr>
            <a:xfrm>
              <a:off x="1475656" y="57398"/>
              <a:ext cx="7668344" cy="30469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60363"/>
              <a:r>
                <a:rPr lang="ru-RU" sz="2400" dirty="0" smtClean="0">
                  <a:latin typeface="Georgia" pitchFamily="18" charset="0"/>
                </a:rPr>
                <a:t>Определите значение переменной </a:t>
              </a:r>
              <a:r>
                <a:rPr lang="ru-RU" sz="2400" dirty="0" err="1" smtClean="0">
                  <a:latin typeface="Georgia" pitchFamily="18" charset="0"/>
                </a:rPr>
                <a:t>b</a:t>
              </a:r>
              <a:r>
                <a:rPr lang="ru-RU" sz="2400" dirty="0" smtClean="0">
                  <a:latin typeface="Georgia" pitchFamily="18" charset="0"/>
                </a:rPr>
                <a:t> после выполнения алгоритма:</a:t>
              </a:r>
            </a:p>
            <a:p>
              <a:pPr marL="360363"/>
              <a:r>
                <a:rPr lang="ru-RU" sz="2400" b="1" dirty="0" smtClean="0">
                  <a:latin typeface="Georgia" pitchFamily="18" charset="0"/>
                </a:rPr>
                <a:t>а := 2</a:t>
              </a:r>
              <a:endParaRPr lang="ru-RU" sz="2400" dirty="0" smtClean="0">
                <a:latin typeface="Georgia" pitchFamily="18" charset="0"/>
              </a:endParaRPr>
            </a:p>
            <a:p>
              <a:pPr marL="360363"/>
              <a:r>
                <a:rPr lang="ru-RU" sz="2400" b="1" dirty="0" err="1" smtClean="0">
                  <a:latin typeface="Georgia" pitchFamily="18" charset="0"/>
                </a:rPr>
                <a:t>b</a:t>
              </a:r>
              <a:r>
                <a:rPr lang="ru-RU" sz="2400" b="1" dirty="0" smtClean="0">
                  <a:latin typeface="Georgia" pitchFamily="18" charset="0"/>
                </a:rPr>
                <a:t> := 4</a:t>
              </a:r>
              <a:endParaRPr lang="ru-RU" sz="2400" dirty="0" smtClean="0">
                <a:latin typeface="Georgia" pitchFamily="18" charset="0"/>
              </a:endParaRPr>
            </a:p>
            <a:p>
              <a:pPr marL="360363"/>
              <a:r>
                <a:rPr lang="ru-RU" sz="2400" b="1" dirty="0" smtClean="0">
                  <a:latin typeface="Georgia" pitchFamily="18" charset="0"/>
                </a:rPr>
                <a:t>а := 2*а + 3*</a:t>
              </a:r>
              <a:r>
                <a:rPr lang="ru-RU" sz="2400" b="1" dirty="0" err="1" smtClean="0">
                  <a:latin typeface="Georgia" pitchFamily="18" charset="0"/>
                </a:rPr>
                <a:t>b</a:t>
              </a:r>
              <a:endParaRPr lang="ru-RU" sz="2400" dirty="0" smtClean="0">
                <a:latin typeface="Georgia" pitchFamily="18" charset="0"/>
              </a:endParaRPr>
            </a:p>
            <a:p>
              <a:pPr marL="360363"/>
              <a:r>
                <a:rPr lang="ru-RU" sz="2400" b="1" dirty="0" err="1" smtClean="0">
                  <a:latin typeface="Georgia" pitchFamily="18" charset="0"/>
                </a:rPr>
                <a:t>b</a:t>
              </a:r>
              <a:r>
                <a:rPr lang="ru-RU" sz="2400" b="1" dirty="0" smtClean="0">
                  <a:latin typeface="Georgia" pitchFamily="18" charset="0"/>
                </a:rPr>
                <a:t> := </a:t>
              </a:r>
              <a:r>
                <a:rPr lang="ru-RU" sz="2400" b="1" dirty="0" err="1" smtClean="0">
                  <a:latin typeface="Georgia" pitchFamily="18" charset="0"/>
                </a:rPr>
                <a:t>a</a:t>
              </a:r>
              <a:r>
                <a:rPr lang="ru-RU" sz="2400" b="1" dirty="0" smtClean="0">
                  <a:latin typeface="Georgia" pitchFamily="18" charset="0"/>
                </a:rPr>
                <a:t>/2*</a:t>
              </a:r>
              <a:r>
                <a:rPr lang="ru-RU" sz="2400" b="1" dirty="0" err="1" smtClean="0">
                  <a:latin typeface="Georgia" pitchFamily="18" charset="0"/>
                </a:rPr>
                <a:t>b</a:t>
              </a:r>
              <a:endParaRPr lang="ru-RU" sz="3200" dirty="0" smtClean="0">
                <a:latin typeface="Georgia" pitchFamily="18" charset="0"/>
              </a:endParaRPr>
            </a:p>
            <a:p>
              <a:pPr marL="360363"/>
              <a:r>
                <a:rPr lang="ru-RU" sz="2400" dirty="0" smtClean="0">
                  <a:latin typeface="Georgia" pitchFamily="18" charset="0"/>
                </a:rPr>
                <a:t> В ответе укажите одно целое число — значение переменной </a:t>
              </a:r>
              <a:r>
                <a:rPr lang="ru-RU" sz="2400" dirty="0" err="1" smtClean="0">
                  <a:latin typeface="Georgia" pitchFamily="18" charset="0"/>
                </a:rPr>
                <a:t>b</a:t>
              </a:r>
              <a:r>
                <a:rPr lang="ru-RU" sz="2400" dirty="0" smtClean="0">
                  <a:latin typeface="Georgia" pitchFamily="18" charset="0"/>
                </a:rPr>
                <a:t>.</a:t>
              </a:r>
              <a:endParaRPr lang="ru-RU" sz="5400" dirty="0">
                <a:latin typeface="Georgia" pitchFamily="18" charset="0"/>
              </a:endParaRPr>
            </a:p>
          </p:txBody>
        </p:sp>
        <p:pic>
          <p:nvPicPr>
            <p:cNvPr id="6" name="Рисунок 5" descr="000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1689100" cy="2197100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-36512" y="2780928"/>
            <a:ext cx="9144000" cy="3911084"/>
            <a:chOff x="0" y="1052736"/>
            <a:chExt cx="9144000" cy="3911084"/>
          </a:xfrm>
        </p:grpSpPr>
        <p:sp>
          <p:nvSpPr>
            <p:cNvPr id="9" name="TextBox 8"/>
            <p:cNvSpPr txBox="1"/>
            <p:nvPr/>
          </p:nvSpPr>
          <p:spPr>
            <a:xfrm>
              <a:off x="0" y="1916832"/>
              <a:ext cx="8172400" cy="30469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60363"/>
              <a:r>
                <a:rPr lang="ru-RU" sz="2400" dirty="0" smtClean="0">
                  <a:latin typeface="Georgia" pitchFamily="18" charset="0"/>
                </a:rPr>
                <a:t>Определите значение переменной </a:t>
              </a:r>
              <a:r>
                <a:rPr lang="ru-RU" sz="2400" dirty="0" err="1" smtClean="0">
                  <a:latin typeface="Georgia" pitchFamily="18" charset="0"/>
                </a:rPr>
                <a:t>b</a:t>
              </a:r>
              <a:r>
                <a:rPr lang="ru-RU" sz="2400" dirty="0" smtClean="0">
                  <a:latin typeface="Georgia" pitchFamily="18" charset="0"/>
                </a:rPr>
                <a:t> после выполнения алгоритма:</a:t>
              </a:r>
            </a:p>
            <a:p>
              <a:pPr marL="360363"/>
              <a:r>
                <a:rPr lang="pt-BR" sz="2400" b="1" dirty="0" smtClean="0">
                  <a:latin typeface="Georgia" pitchFamily="18" charset="0"/>
                </a:rPr>
                <a:t>а := 10</a:t>
              </a:r>
            </a:p>
            <a:p>
              <a:pPr marL="360363"/>
              <a:r>
                <a:rPr lang="pt-BR" sz="2400" b="1" dirty="0" smtClean="0">
                  <a:latin typeface="Georgia" pitchFamily="18" charset="0"/>
                </a:rPr>
                <a:t>b := 1</a:t>
              </a:r>
            </a:p>
            <a:p>
              <a:pPr marL="360363"/>
              <a:r>
                <a:rPr lang="pt-BR" sz="2400" b="1" dirty="0" smtClean="0">
                  <a:latin typeface="Georgia" pitchFamily="18" charset="0"/>
                </a:rPr>
                <a:t>b := a/2*b</a:t>
              </a:r>
            </a:p>
            <a:p>
              <a:pPr marL="360363"/>
              <a:r>
                <a:rPr lang="pt-BR" sz="2400" b="1" dirty="0" smtClean="0">
                  <a:latin typeface="Georgia" pitchFamily="18" charset="0"/>
                </a:rPr>
                <a:t>a := 2*а + 3*b</a:t>
              </a:r>
            </a:p>
            <a:p>
              <a:pPr marL="360363"/>
              <a:r>
                <a:rPr lang="ru-RU" sz="2400" dirty="0" smtClean="0">
                  <a:latin typeface="Georgia" pitchFamily="18" charset="0"/>
                </a:rPr>
                <a:t>В ответе укажите одно целое число — значение переменной </a:t>
              </a:r>
              <a:r>
                <a:rPr lang="ru-RU" sz="2400" dirty="0" err="1" smtClean="0">
                  <a:latin typeface="Georgia" pitchFamily="18" charset="0"/>
                </a:rPr>
                <a:t>b</a:t>
              </a:r>
              <a:r>
                <a:rPr lang="ru-RU" sz="2400" dirty="0" smtClean="0">
                  <a:latin typeface="Georgia" pitchFamily="18" charset="0"/>
                </a:rPr>
                <a:t>.</a:t>
              </a:r>
              <a:endParaRPr lang="ru-RU" sz="4400" dirty="0">
                <a:latin typeface="Georgia" pitchFamily="18" charset="0"/>
              </a:endParaRPr>
            </a:p>
          </p:txBody>
        </p:sp>
        <p:pic>
          <p:nvPicPr>
            <p:cNvPr id="10" name="Рисунок 9" descr="000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2549" y="1052736"/>
              <a:ext cx="1971451" cy="21328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6765" y="3978000"/>
            <a:ext cx="2662059" cy="2880000"/>
          </a:xfrm>
          <a:prstGeom prst="rect">
            <a:avLst/>
          </a:prstGeom>
        </p:spPr>
      </p:pic>
      <p:pic>
        <p:nvPicPr>
          <p:cNvPr id="5" name="Рисунок 4" descr="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40768" y="0"/>
            <a:ext cx="2214112" cy="28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53702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Georgia" pitchFamily="18" charset="0"/>
              </a:rPr>
              <a:t>ЭКСПРЕСС-ОПРОС</a:t>
            </a:r>
            <a:endParaRPr lang="ru-RU" sz="6600" b="1" dirty="0"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resh.edu.ru/uploads/lesson_extract/2017-09-05_m-3-11750/3064/616/OEBPS/objects/b000015/k1_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321" y="1484784"/>
            <a:ext cx="3813175" cy="360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0"/>
            <a:ext cx="8388424" cy="1384995"/>
          </a:xfrm>
          <a:prstGeom prst="rect">
            <a:avLst/>
          </a:prstGeom>
          <a:solidFill>
            <a:srgbClr val="C9FFED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Какие величины могут изменяться при выполнении Глубоководным Роботом алгоритма «Найди сокровища»?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27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  <a:latin typeface="Georgia" pitchFamily="18" charset="0"/>
              </a:rPr>
              <a:t>1</a:t>
            </a:r>
            <a:endParaRPr lang="ru-RU" sz="80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72816"/>
            <a:ext cx="529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1.</a:t>
            </a:r>
            <a:r>
              <a:rPr lang="ru-RU" sz="3600" dirty="0" smtClean="0">
                <a:latin typeface="Georgia" pitchFamily="18" charset="0"/>
              </a:rPr>
              <a:t> Наличие сокровищ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08920"/>
            <a:ext cx="529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2.</a:t>
            </a:r>
            <a:r>
              <a:rPr lang="ru-RU" sz="3600" dirty="0" smtClean="0">
                <a:latin typeface="Georgia" pitchFamily="18" charset="0"/>
              </a:rPr>
              <a:t> Глубина погружения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45024"/>
            <a:ext cx="529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3.</a:t>
            </a:r>
            <a:r>
              <a:rPr lang="ru-RU" sz="3600" dirty="0" smtClean="0">
                <a:latin typeface="Georgia" pitchFamily="18" charset="0"/>
              </a:rPr>
              <a:t> Способ погружения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81128"/>
            <a:ext cx="709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4.</a:t>
            </a:r>
            <a:r>
              <a:rPr lang="ru-RU" sz="3600" dirty="0" smtClean="0">
                <a:latin typeface="Georgia" pitchFamily="18" charset="0"/>
              </a:rPr>
              <a:t> Имя робота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5.</a:t>
            </a:r>
            <a:r>
              <a:rPr lang="ru-RU" sz="3600" dirty="0" smtClean="0">
                <a:latin typeface="Georgia" pitchFamily="18" charset="0"/>
              </a:rPr>
              <a:t> Модель микросхемы робота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0"/>
            <a:ext cx="8388424" cy="1384995"/>
          </a:xfrm>
          <a:prstGeom prst="rect">
            <a:avLst/>
          </a:prstGeom>
          <a:solidFill>
            <a:srgbClr val="C9FFED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Какие величины могут изменяться при выполнении Дружелюбным Роботом алгоритма «Поздоровайся с одноклассниками»?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27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  <a:latin typeface="Georgia" pitchFamily="18" charset="0"/>
              </a:rPr>
              <a:t>2</a:t>
            </a:r>
            <a:endParaRPr lang="ru-RU" sz="80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7281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1.</a:t>
            </a:r>
            <a:r>
              <a:rPr lang="ru-RU" sz="3600" dirty="0" smtClean="0">
                <a:latin typeface="Georgia" pitchFamily="18" charset="0"/>
              </a:rPr>
              <a:t> Координаты одноклассника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08920"/>
            <a:ext cx="529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2.</a:t>
            </a:r>
            <a:r>
              <a:rPr lang="ru-RU" sz="3600" dirty="0" smtClean="0">
                <a:latin typeface="Georgia" pitchFamily="18" charset="0"/>
              </a:rPr>
              <a:t> Имя одноклассника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45024"/>
            <a:ext cx="529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3.</a:t>
            </a:r>
            <a:r>
              <a:rPr lang="ru-RU" sz="3600" dirty="0" smtClean="0">
                <a:latin typeface="Georgia" pitchFamily="18" charset="0"/>
              </a:rPr>
              <a:t> Имя робота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81128"/>
            <a:ext cx="709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4.</a:t>
            </a:r>
            <a:r>
              <a:rPr lang="ru-RU" sz="3600" dirty="0" smtClean="0">
                <a:latin typeface="Georgia" pitchFamily="18" charset="0"/>
              </a:rPr>
              <a:t> Слова приветствия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5.</a:t>
            </a:r>
            <a:r>
              <a:rPr lang="ru-RU" sz="3600" dirty="0" smtClean="0">
                <a:latin typeface="Georgia" pitchFamily="18" charset="0"/>
              </a:rPr>
              <a:t> Модель микросхемы робота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12" name="Рисунок 11" descr="https://resh.edu.ru/uploads/lesson_extract/2017-09-05_m-3-11750/3064/616/OEBPS/objects/b000012/k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329" y="2420889"/>
            <a:ext cx="3741167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835" t="8859" r="14771" b="14106"/>
          <a:stretch>
            <a:fillRect/>
          </a:stretch>
        </p:blipFill>
        <p:spPr bwMode="auto">
          <a:xfrm>
            <a:off x="0" y="476672"/>
            <a:ext cx="9144000" cy="554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4139952" y="260648"/>
            <a:ext cx="4896544" cy="72008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Georgia" pitchFamily="18" charset="0"/>
              </a:rPr>
              <a:t>Исполнитель_вычислений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6" name="Рисунок 5" descr="0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0"/>
            <a:ext cx="1475656" cy="15964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21166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Georgia" pitchFamily="18" charset="0"/>
              </a:rPr>
              <a:t>https://learningapps.org/display?v=pn83v27a318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0"/>
            <a:ext cx="8388424" cy="1323439"/>
          </a:xfrm>
          <a:prstGeom prst="rect">
            <a:avLst/>
          </a:prstGeom>
          <a:solidFill>
            <a:srgbClr val="C9FFED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Georgia" pitchFamily="18" charset="0"/>
              </a:rPr>
              <a:t>Среди приведённых величин выберите константы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27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  <a:latin typeface="Georgia" pitchFamily="18" charset="0"/>
              </a:rPr>
              <a:t>3</a:t>
            </a:r>
            <a:endParaRPr lang="ru-RU" sz="80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4076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1.</a:t>
            </a:r>
            <a:r>
              <a:rPr lang="ru-RU" sz="3600" dirty="0" smtClean="0">
                <a:latin typeface="Georgia" pitchFamily="18" charset="0"/>
              </a:rPr>
              <a:t> Географические координаты острова Врангеля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6533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2.</a:t>
            </a:r>
            <a:r>
              <a:rPr lang="ru-RU" sz="3600" dirty="0" smtClean="0">
                <a:latin typeface="Georgia" pitchFamily="18" charset="0"/>
              </a:rPr>
              <a:t> Длина железнодорожного пути от Петрозаводска до Москвы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8991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3.</a:t>
            </a:r>
            <a:r>
              <a:rPr lang="ru-RU" sz="3600" dirty="0" smtClean="0">
                <a:latin typeface="Georgia" pitchFamily="18" charset="0"/>
              </a:rPr>
              <a:t> Количество писем, пришедших на электронную почту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1448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4.</a:t>
            </a:r>
            <a:r>
              <a:rPr lang="ru-RU" sz="3600" dirty="0" smtClean="0">
                <a:latin typeface="Georgia" pitchFamily="18" charset="0"/>
              </a:rPr>
              <a:t> Количество минут в часе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8505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5.</a:t>
            </a:r>
            <a:r>
              <a:rPr lang="ru-RU" sz="3600" dirty="0" smtClean="0">
                <a:latin typeface="Georgia" pitchFamily="18" charset="0"/>
              </a:rPr>
              <a:t> Температура воздуха на архипелаге Шпицберген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0"/>
            <a:ext cx="8388424" cy="1323439"/>
          </a:xfrm>
          <a:prstGeom prst="rect">
            <a:avLst/>
          </a:prstGeom>
          <a:solidFill>
            <a:srgbClr val="C9FFED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Georgia" pitchFamily="18" charset="0"/>
              </a:rPr>
              <a:t>Среди приведённых величин выберите переменные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27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  <a:latin typeface="Georgia" pitchFamily="18" charset="0"/>
              </a:rPr>
              <a:t>4</a:t>
            </a:r>
            <a:endParaRPr lang="ru-RU" sz="80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4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1.</a:t>
            </a:r>
            <a:r>
              <a:rPr lang="ru-RU" sz="3600" dirty="0" smtClean="0">
                <a:latin typeface="Georgia" pitchFamily="18" charset="0"/>
              </a:rPr>
              <a:t> Год вашего рождения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268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2.</a:t>
            </a:r>
            <a:r>
              <a:rPr lang="ru-RU" sz="3600" dirty="0" smtClean="0">
                <a:latin typeface="Georgia" pitchFamily="18" charset="0"/>
              </a:rPr>
              <a:t> Количество мест в купе поезда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12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3.</a:t>
            </a:r>
            <a:r>
              <a:rPr lang="ru-RU" sz="3600" dirty="0" smtClean="0">
                <a:latin typeface="Georgia" pitchFamily="18" charset="0"/>
              </a:rPr>
              <a:t> Масса тела человека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989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4.</a:t>
            </a:r>
            <a:r>
              <a:rPr lang="ru-RU" sz="3600" dirty="0" smtClean="0">
                <a:latin typeface="Georgia" pitchFamily="18" charset="0"/>
              </a:rPr>
              <a:t> Площадь фигуры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8505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5.</a:t>
            </a:r>
            <a:r>
              <a:rPr lang="ru-RU" sz="3600" dirty="0" smtClean="0">
                <a:latin typeface="Georgia" pitchFamily="18" charset="0"/>
              </a:rPr>
              <a:t> Название первого весеннего месяца года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0"/>
            <a:ext cx="8388424" cy="707886"/>
          </a:xfrm>
          <a:prstGeom prst="rect">
            <a:avLst/>
          </a:prstGeom>
          <a:solidFill>
            <a:srgbClr val="C9FFED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Georgia" pitchFamily="18" charset="0"/>
              </a:rPr>
              <a:t>По типу величина не может быть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27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  <a:latin typeface="Georgia" pitchFamily="18" charset="0"/>
              </a:rPr>
              <a:t>5</a:t>
            </a:r>
            <a:endParaRPr lang="ru-RU" sz="80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4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1.</a:t>
            </a:r>
            <a:r>
              <a:rPr lang="ru-RU" sz="3600" dirty="0" smtClean="0">
                <a:latin typeface="Georgia" pitchFamily="18" charset="0"/>
              </a:rPr>
              <a:t> Числовая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268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2.</a:t>
            </a:r>
            <a:r>
              <a:rPr lang="ru-RU" sz="3600" dirty="0" smtClean="0">
                <a:latin typeface="Georgia" pitchFamily="18" charset="0"/>
              </a:rPr>
              <a:t> Текстовая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12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3.</a:t>
            </a:r>
            <a:r>
              <a:rPr lang="ru-RU" sz="3600" dirty="0" smtClean="0">
                <a:latin typeface="Georgia" pitchFamily="18" charset="0"/>
              </a:rPr>
              <a:t> Логическая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989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4.</a:t>
            </a:r>
            <a:r>
              <a:rPr lang="ru-RU" sz="3600" dirty="0" smtClean="0">
                <a:latin typeface="Georgia" pitchFamily="18" charset="0"/>
              </a:rPr>
              <a:t> Точечная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easternstar.edu.la/wp-content/uploads/2017/11/23845739_833958266777036_1902920528251831703_o.jp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Что изменяется в реальном мире, когда исполнитель выполняет алгоритм?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1026" name="Picture 2" descr="http://mirnasos.ru/list/images10/luchshieknigidlyadetey910letspisok_98724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52736"/>
            <a:ext cx="487734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5661248"/>
          <a:ext cx="9144000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цвет краски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Georgia" pitchFamily="18" charset="0"/>
                        </a:rPr>
                        <a:t>количество использованной краски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высота</a:t>
                      </a:r>
                      <a:r>
                        <a:rPr lang="ru-RU" sz="2000" baseline="0" dirty="0" smtClean="0">
                          <a:latin typeface="Georgia" pitchFamily="18" charset="0"/>
                        </a:rPr>
                        <a:t> забора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длина покрашенного забора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длина неокрашенного забора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Georgia" pitchFamily="18" charset="0"/>
                        </a:rPr>
                        <a:t>длина забора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5-конечная звезда 4"/>
          <p:cNvSpPr/>
          <p:nvPr/>
        </p:nvSpPr>
        <p:spPr>
          <a:xfrm>
            <a:off x="4427984" y="5805264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355976" y="6165304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635896" y="6597352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В процессе выполнения алгоритма исполнителем используются различные информационные объекты.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57332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В.В.Меньшиков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преподаватель дисциплины «Информатика и ИКТ»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ФГКОУ «Петрозаводское ПКУ»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8884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Georgia" pitchFamily="18" charset="0"/>
              </a:rPr>
              <a:t>Объекты алгоритмов</a:t>
            </a:r>
            <a:endParaRPr lang="ru-RU" sz="6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8" name="Рисунок 7" descr="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689384"/>
            <a:ext cx="2029815" cy="2196000"/>
          </a:xfrm>
          <a:prstGeom prst="rect">
            <a:avLst/>
          </a:prstGeom>
        </p:spPr>
      </p:pic>
      <p:pic>
        <p:nvPicPr>
          <p:cNvPr id="9" name="Рисунок 8" descr="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4900" y="1268760"/>
            <a:ext cx="1689100" cy="219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Отдельные объекты, которыми пользуются исполнители в процессе выполнения алгоритма, называются 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величинами</a:t>
            </a:r>
            <a:r>
              <a:rPr lang="ru-RU" sz="3200" dirty="0" smtClean="0">
                <a:latin typeface="Georgia" pitchFamily="18" charset="0"/>
              </a:rPr>
              <a:t>.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Рисунок 4" descr="Word Art (1)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24" y="1485940"/>
            <a:ext cx="8676456" cy="537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59632" y="1124744"/>
            <a:ext cx="6660232" cy="4176464"/>
            <a:chOff x="0" y="404664"/>
            <a:chExt cx="9257322" cy="6237312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1584" t="28546" r="25287" b="18298"/>
            <a:stretch>
              <a:fillRect/>
            </a:stretch>
          </p:blipFill>
          <p:spPr bwMode="auto">
            <a:xfrm>
              <a:off x="0" y="949796"/>
              <a:ext cx="9144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https://png.pngtree.com/png_detail/18/09/10/pngtree-tv-png-clipart_269058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3D3D3"/>
                </a:clrFrom>
                <a:clrTo>
                  <a:srgbClr val="D3D3D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04664"/>
              <a:ext cx="9257322" cy="6237312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Какие величины изменяются в программе робота-садовника?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5373216"/>
          <a:ext cx="9144000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влажность почвы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наличие удобрений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название растения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координаты растения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5-конечная звезда 6"/>
          <p:cNvSpPr/>
          <p:nvPr/>
        </p:nvSpPr>
        <p:spPr>
          <a:xfrm>
            <a:off x="179512" y="5517232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79512" y="6021288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644008" y="5517232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644008" y="6021288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Не все величины изменяются в алгоритме. Есть и такие, изменение которых не входит в обязанности исполнителя или не требуется в алгоритме.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19458" name="Picture 2" descr="https://ds02.infourok.ru/uploads/ex/0872/00039e69-154982b4/img6.jpg"/>
          <p:cNvPicPr>
            <a:picLocks noChangeAspect="1" noChangeArrowheads="1"/>
          </p:cNvPicPr>
          <p:nvPr/>
        </p:nvPicPr>
        <p:blipFill>
          <a:blip r:embed="rId2" cstate="print"/>
          <a:srcRect l="48037" t="67850" r="14951" b="5901"/>
          <a:stretch>
            <a:fillRect/>
          </a:stretch>
        </p:blipFill>
        <p:spPr bwMode="auto">
          <a:xfrm>
            <a:off x="2699792" y="2060848"/>
            <a:ext cx="3384376" cy="1800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283968" y="2204864"/>
            <a:ext cx="720080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75856" y="436510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постоянная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cxnSp>
        <p:nvCxnSpPr>
          <p:cNvPr id="9" name="Прямая со стрелкой 8"/>
          <p:cNvCxnSpPr>
            <a:endCxn id="6" idx="2"/>
          </p:cNvCxnSpPr>
          <p:nvPr/>
        </p:nvCxnSpPr>
        <p:spPr>
          <a:xfrm flipH="1" flipV="1">
            <a:off x="4644008" y="3789040"/>
            <a:ext cx="72008" cy="72008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13285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переменная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475656" y="2564904"/>
            <a:ext cx="1368152" cy="360040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84168" y="198884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переменная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940152" y="2420888"/>
            <a:ext cx="1656184" cy="57606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63680" y="407707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переменная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5436096" y="3284984"/>
            <a:ext cx="2448272" cy="93610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4900" y="4660900"/>
            <a:ext cx="1689100" cy="2197100"/>
          </a:xfrm>
          <a:prstGeom prst="rect">
            <a:avLst/>
          </a:prstGeom>
        </p:spPr>
      </p:pic>
      <p:pic>
        <p:nvPicPr>
          <p:cNvPr id="22" name="Рисунок 21" descr="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689384"/>
            <a:ext cx="2029815" cy="21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9844" b="5501"/>
          <a:stretch>
            <a:fillRect/>
          </a:stretch>
        </p:blipFill>
        <p:spPr bwMode="auto">
          <a:xfrm>
            <a:off x="0" y="980728"/>
            <a:ext cx="9144000" cy="435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00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4900" y="4660900"/>
            <a:ext cx="1689100" cy="2197100"/>
          </a:xfrm>
          <a:prstGeom prst="rect">
            <a:avLst/>
          </a:prstGeom>
        </p:spPr>
      </p:pic>
      <p:pic>
        <p:nvPicPr>
          <p:cNvPr id="6" name="Рисунок 5" descr="00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4689384"/>
            <a:ext cx="2029815" cy="2196000"/>
          </a:xfrm>
          <a:prstGeom prst="rect">
            <a:avLst/>
          </a:prstGeom>
        </p:spPr>
      </p:pic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4139952" y="116632"/>
            <a:ext cx="4896544" cy="72008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eorgia" pitchFamily="18" charset="0"/>
              </a:rPr>
              <a:t>величины</a:t>
            </a:r>
            <a:r>
              <a:rPr lang="en-US" sz="2800" dirty="0" smtClean="0">
                <a:latin typeface="Georgia" pitchFamily="18" charset="0"/>
              </a:rPr>
              <a:t>.</a:t>
            </a:r>
            <a:r>
              <a:rPr lang="en-US" sz="2800" dirty="0" err="1" smtClean="0">
                <a:latin typeface="Georgia" pitchFamily="18" charset="0"/>
              </a:rPr>
              <a:t>htm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425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61</cp:revision>
  <dcterms:created xsi:type="dcterms:W3CDTF">2018-12-23T10:38:44Z</dcterms:created>
  <dcterms:modified xsi:type="dcterms:W3CDTF">2018-12-24T19:01:26Z</dcterms:modified>
</cp:coreProperties>
</file>