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5" r:id="rId2"/>
    <p:sldId id="281" r:id="rId3"/>
    <p:sldId id="272" r:id="rId4"/>
    <p:sldId id="279" r:id="rId5"/>
    <p:sldId id="283" r:id="rId6"/>
    <p:sldId id="258" r:id="rId7"/>
    <p:sldId id="260" r:id="rId8"/>
    <p:sldId id="263" r:id="rId9"/>
    <p:sldId id="264" r:id="rId10"/>
    <p:sldId id="261" r:id="rId11"/>
    <p:sldId id="270" r:id="rId12"/>
    <p:sldId id="266" r:id="rId13"/>
    <p:sldId id="267" r:id="rId14"/>
    <p:sldId id="268" r:id="rId15"/>
    <p:sldId id="269" r:id="rId16"/>
    <p:sldId id="284" r:id="rId17"/>
    <p:sldId id="274" r:id="rId18"/>
    <p:sldId id="277" r:id="rId19"/>
    <p:sldId id="282"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77" autoAdjust="0"/>
  </p:normalViewPr>
  <p:slideViewPr>
    <p:cSldViewPr>
      <p:cViewPr>
        <p:scale>
          <a:sx n="68" d="100"/>
          <a:sy n="68" d="100"/>
        </p:scale>
        <p:origin x="-1830" y="-2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7D4A5F-5EFC-4BFD-AAFA-1628A45F537B}" type="datetimeFigureOut">
              <a:rPr lang="ru-RU" smtClean="0"/>
              <a:t>13.09.2018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F07CF0-8289-4BCE-A9B5-FCE86598ECA8}" type="slidenum">
              <a:rPr lang="ru-RU" smtClean="0"/>
              <a:t>‹#›</a:t>
            </a:fld>
            <a:endParaRPr lang="ru-RU"/>
          </a:p>
        </p:txBody>
      </p:sp>
    </p:spTree>
    <p:extLst>
      <p:ext uri="{BB962C8B-B14F-4D97-AF65-F5344CB8AC3E}">
        <p14:creationId xmlns:p14="http://schemas.microsoft.com/office/powerpoint/2010/main" val="2446899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8F07CF0-8289-4BCE-A9B5-FCE86598ECA8}" type="slidenum">
              <a:rPr lang="ru-RU" smtClean="0"/>
              <a:t>4</a:t>
            </a:fld>
            <a:endParaRPr lang="ru-RU"/>
          </a:p>
        </p:txBody>
      </p:sp>
    </p:spTree>
    <p:extLst>
      <p:ext uri="{BB962C8B-B14F-4D97-AF65-F5344CB8AC3E}">
        <p14:creationId xmlns:p14="http://schemas.microsoft.com/office/powerpoint/2010/main" val="2120621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8F07CF0-8289-4BCE-A9B5-FCE86598ECA8}" type="slidenum">
              <a:rPr lang="ru-RU" smtClean="0"/>
              <a:t>6</a:t>
            </a:fld>
            <a:endParaRPr lang="ru-RU"/>
          </a:p>
        </p:txBody>
      </p:sp>
    </p:spTree>
    <p:extLst>
      <p:ext uri="{BB962C8B-B14F-4D97-AF65-F5344CB8AC3E}">
        <p14:creationId xmlns:p14="http://schemas.microsoft.com/office/powerpoint/2010/main" val="866341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8F07CF0-8289-4BCE-A9B5-FCE86598ECA8}" type="slidenum">
              <a:rPr lang="ru-RU" smtClean="0"/>
              <a:t>10</a:t>
            </a:fld>
            <a:endParaRPr lang="ru-RU"/>
          </a:p>
        </p:txBody>
      </p:sp>
    </p:spTree>
    <p:extLst>
      <p:ext uri="{BB962C8B-B14F-4D97-AF65-F5344CB8AC3E}">
        <p14:creationId xmlns:p14="http://schemas.microsoft.com/office/powerpoint/2010/main" val="2895818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8F07CF0-8289-4BCE-A9B5-FCE86598ECA8}" type="slidenum">
              <a:rPr lang="ru-RU" smtClean="0"/>
              <a:t>12</a:t>
            </a:fld>
            <a:endParaRPr lang="ru-RU"/>
          </a:p>
        </p:txBody>
      </p:sp>
    </p:spTree>
    <p:extLst>
      <p:ext uri="{BB962C8B-B14F-4D97-AF65-F5344CB8AC3E}">
        <p14:creationId xmlns:p14="http://schemas.microsoft.com/office/powerpoint/2010/main" val="3678739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E2C92E3-E650-4DC3-8B9A-77DFBD29AD88}" type="datetimeFigureOut">
              <a:rPr lang="ru-RU" smtClean="0"/>
              <a:t>13.09.2018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61F69F-3159-420D-A0E6-4DB5B25EAE22}" type="slidenum">
              <a:rPr lang="ru-RU" smtClean="0"/>
              <a:t>‹#›</a:t>
            </a:fld>
            <a:endParaRPr lang="ru-RU"/>
          </a:p>
        </p:txBody>
      </p:sp>
    </p:spTree>
    <p:extLst>
      <p:ext uri="{BB962C8B-B14F-4D97-AF65-F5344CB8AC3E}">
        <p14:creationId xmlns:p14="http://schemas.microsoft.com/office/powerpoint/2010/main" val="3071649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E2C92E3-E650-4DC3-8B9A-77DFBD29AD88}" type="datetimeFigureOut">
              <a:rPr lang="ru-RU" smtClean="0"/>
              <a:t>13.09.2018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61F69F-3159-420D-A0E6-4DB5B25EAE22}" type="slidenum">
              <a:rPr lang="ru-RU" smtClean="0"/>
              <a:t>‹#›</a:t>
            </a:fld>
            <a:endParaRPr lang="ru-RU"/>
          </a:p>
        </p:txBody>
      </p:sp>
    </p:spTree>
    <p:extLst>
      <p:ext uri="{BB962C8B-B14F-4D97-AF65-F5344CB8AC3E}">
        <p14:creationId xmlns:p14="http://schemas.microsoft.com/office/powerpoint/2010/main" val="2653444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E2C92E3-E650-4DC3-8B9A-77DFBD29AD88}" type="datetimeFigureOut">
              <a:rPr lang="ru-RU" smtClean="0"/>
              <a:t>13.09.2018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61F69F-3159-420D-A0E6-4DB5B25EAE22}" type="slidenum">
              <a:rPr lang="ru-RU" smtClean="0"/>
              <a:t>‹#›</a:t>
            </a:fld>
            <a:endParaRPr lang="ru-RU"/>
          </a:p>
        </p:txBody>
      </p:sp>
    </p:spTree>
    <p:extLst>
      <p:ext uri="{BB962C8B-B14F-4D97-AF65-F5344CB8AC3E}">
        <p14:creationId xmlns:p14="http://schemas.microsoft.com/office/powerpoint/2010/main" val="4156745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E2C92E3-E650-4DC3-8B9A-77DFBD29AD88}" type="datetimeFigureOut">
              <a:rPr lang="ru-RU" smtClean="0"/>
              <a:t>13.09.2018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61F69F-3159-420D-A0E6-4DB5B25EAE22}" type="slidenum">
              <a:rPr lang="ru-RU" smtClean="0"/>
              <a:t>‹#›</a:t>
            </a:fld>
            <a:endParaRPr lang="ru-RU"/>
          </a:p>
        </p:txBody>
      </p:sp>
    </p:spTree>
    <p:extLst>
      <p:ext uri="{BB962C8B-B14F-4D97-AF65-F5344CB8AC3E}">
        <p14:creationId xmlns:p14="http://schemas.microsoft.com/office/powerpoint/2010/main" val="291330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E2C92E3-E650-4DC3-8B9A-77DFBD29AD88}" type="datetimeFigureOut">
              <a:rPr lang="ru-RU" smtClean="0"/>
              <a:t>13.09.2018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61F69F-3159-420D-A0E6-4DB5B25EAE22}" type="slidenum">
              <a:rPr lang="ru-RU" smtClean="0"/>
              <a:t>‹#›</a:t>
            </a:fld>
            <a:endParaRPr lang="ru-RU"/>
          </a:p>
        </p:txBody>
      </p:sp>
    </p:spTree>
    <p:extLst>
      <p:ext uri="{BB962C8B-B14F-4D97-AF65-F5344CB8AC3E}">
        <p14:creationId xmlns:p14="http://schemas.microsoft.com/office/powerpoint/2010/main" val="1674446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E2C92E3-E650-4DC3-8B9A-77DFBD29AD88}" type="datetimeFigureOut">
              <a:rPr lang="ru-RU" smtClean="0"/>
              <a:t>13.09.2018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961F69F-3159-420D-A0E6-4DB5B25EAE22}" type="slidenum">
              <a:rPr lang="ru-RU" smtClean="0"/>
              <a:t>‹#›</a:t>
            </a:fld>
            <a:endParaRPr lang="ru-RU"/>
          </a:p>
        </p:txBody>
      </p:sp>
    </p:spTree>
    <p:extLst>
      <p:ext uri="{BB962C8B-B14F-4D97-AF65-F5344CB8AC3E}">
        <p14:creationId xmlns:p14="http://schemas.microsoft.com/office/powerpoint/2010/main" val="1629862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E2C92E3-E650-4DC3-8B9A-77DFBD29AD88}" type="datetimeFigureOut">
              <a:rPr lang="ru-RU" smtClean="0"/>
              <a:t>13.09.2018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961F69F-3159-420D-A0E6-4DB5B25EAE22}" type="slidenum">
              <a:rPr lang="ru-RU" smtClean="0"/>
              <a:t>‹#›</a:t>
            </a:fld>
            <a:endParaRPr lang="ru-RU"/>
          </a:p>
        </p:txBody>
      </p:sp>
    </p:spTree>
    <p:extLst>
      <p:ext uri="{BB962C8B-B14F-4D97-AF65-F5344CB8AC3E}">
        <p14:creationId xmlns:p14="http://schemas.microsoft.com/office/powerpoint/2010/main" val="3865053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E2C92E3-E650-4DC3-8B9A-77DFBD29AD88}" type="datetimeFigureOut">
              <a:rPr lang="ru-RU" smtClean="0"/>
              <a:t>13.09.2018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961F69F-3159-420D-A0E6-4DB5B25EAE22}" type="slidenum">
              <a:rPr lang="ru-RU" smtClean="0"/>
              <a:t>‹#›</a:t>
            </a:fld>
            <a:endParaRPr lang="ru-RU"/>
          </a:p>
        </p:txBody>
      </p:sp>
    </p:spTree>
    <p:extLst>
      <p:ext uri="{BB962C8B-B14F-4D97-AF65-F5344CB8AC3E}">
        <p14:creationId xmlns:p14="http://schemas.microsoft.com/office/powerpoint/2010/main" val="547027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E2C92E3-E650-4DC3-8B9A-77DFBD29AD88}" type="datetimeFigureOut">
              <a:rPr lang="ru-RU" smtClean="0"/>
              <a:t>13.09.2018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961F69F-3159-420D-A0E6-4DB5B25EAE22}" type="slidenum">
              <a:rPr lang="ru-RU" smtClean="0"/>
              <a:t>‹#›</a:t>
            </a:fld>
            <a:endParaRPr lang="ru-RU"/>
          </a:p>
        </p:txBody>
      </p:sp>
    </p:spTree>
    <p:extLst>
      <p:ext uri="{BB962C8B-B14F-4D97-AF65-F5344CB8AC3E}">
        <p14:creationId xmlns:p14="http://schemas.microsoft.com/office/powerpoint/2010/main" val="3957288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E2C92E3-E650-4DC3-8B9A-77DFBD29AD88}" type="datetimeFigureOut">
              <a:rPr lang="ru-RU" smtClean="0"/>
              <a:t>13.09.2018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961F69F-3159-420D-A0E6-4DB5B25EAE22}" type="slidenum">
              <a:rPr lang="ru-RU" smtClean="0"/>
              <a:t>‹#›</a:t>
            </a:fld>
            <a:endParaRPr lang="ru-RU"/>
          </a:p>
        </p:txBody>
      </p:sp>
    </p:spTree>
    <p:extLst>
      <p:ext uri="{BB962C8B-B14F-4D97-AF65-F5344CB8AC3E}">
        <p14:creationId xmlns:p14="http://schemas.microsoft.com/office/powerpoint/2010/main" val="648114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E2C92E3-E650-4DC3-8B9A-77DFBD29AD88}" type="datetimeFigureOut">
              <a:rPr lang="ru-RU" smtClean="0"/>
              <a:t>13.09.2018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961F69F-3159-420D-A0E6-4DB5B25EAE22}" type="slidenum">
              <a:rPr lang="ru-RU" smtClean="0"/>
              <a:t>‹#›</a:t>
            </a:fld>
            <a:endParaRPr lang="ru-RU"/>
          </a:p>
        </p:txBody>
      </p:sp>
    </p:spTree>
    <p:extLst>
      <p:ext uri="{BB962C8B-B14F-4D97-AF65-F5344CB8AC3E}">
        <p14:creationId xmlns:p14="http://schemas.microsoft.com/office/powerpoint/2010/main" val="2129925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2C92E3-E650-4DC3-8B9A-77DFBD29AD88}" type="datetimeFigureOut">
              <a:rPr lang="ru-RU" smtClean="0"/>
              <a:t>13.09.2018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61F69F-3159-420D-A0E6-4DB5B25EAE22}" type="slidenum">
              <a:rPr lang="ru-RU" smtClean="0"/>
              <a:t>‹#›</a:t>
            </a:fld>
            <a:endParaRPr lang="ru-RU"/>
          </a:p>
        </p:txBody>
      </p:sp>
    </p:spTree>
    <p:extLst>
      <p:ext uri="{BB962C8B-B14F-4D97-AF65-F5344CB8AC3E}">
        <p14:creationId xmlns:p14="http://schemas.microsoft.com/office/powerpoint/2010/main" val="515482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564904"/>
            <a:ext cx="8229600" cy="5328592"/>
          </a:xfrm>
        </p:spPr>
        <p:txBody>
          <a:bodyPr>
            <a:normAutofit fontScale="90000"/>
          </a:bodyPr>
          <a:lstStyle/>
          <a:p>
            <a:pPr lvl="0"/>
            <a:r>
              <a:rPr lang="ru-RU" b="1" i="1" dirty="0">
                <a:solidFill>
                  <a:schemeClr val="tx2">
                    <a:lumMod val="75000"/>
                  </a:schemeClr>
                </a:solidFill>
              </a:rPr>
              <a:t>Маршрут от </a:t>
            </a:r>
            <a:r>
              <a:rPr lang="ru-RU" b="1" i="1" dirty="0" smtClean="0">
                <a:solidFill>
                  <a:schemeClr val="tx2">
                    <a:lumMod val="75000"/>
                  </a:schemeClr>
                </a:solidFill>
              </a:rPr>
              <a:t>ст. м. Библиотека </a:t>
            </a:r>
            <a:r>
              <a:rPr lang="ru-RU" b="1" i="1" dirty="0">
                <a:solidFill>
                  <a:schemeClr val="tx2">
                    <a:lumMod val="75000"/>
                  </a:schemeClr>
                </a:solidFill>
              </a:rPr>
              <a:t>имени Ленина до </a:t>
            </a:r>
            <a:r>
              <a:rPr lang="ru-RU" b="1" i="1" dirty="0" smtClean="0">
                <a:solidFill>
                  <a:schemeClr val="tx2">
                    <a:lumMod val="75000"/>
                  </a:schemeClr>
                </a:solidFill>
              </a:rPr>
              <a:t>Московской государственной консерватории </a:t>
            </a:r>
            <a:r>
              <a:rPr lang="ru-RU" b="1" i="1" dirty="0">
                <a:solidFill>
                  <a:schemeClr val="tx2">
                    <a:lumMod val="75000"/>
                  </a:schemeClr>
                </a:solidFill>
              </a:rPr>
              <a:t>им. П.И. Чайковского</a:t>
            </a:r>
            <a:r>
              <a:rPr lang="ru-RU" b="1" i="1" dirty="0">
                <a:solidFill>
                  <a:schemeClr val="tx2">
                    <a:lumMod val="60000"/>
                    <a:lumOff val="40000"/>
                  </a:schemeClr>
                </a:solidFill>
              </a:rPr>
              <a:t/>
            </a:r>
            <a:br>
              <a:rPr lang="ru-RU" b="1" i="1" dirty="0">
                <a:solidFill>
                  <a:schemeClr val="tx2">
                    <a:lumMod val="60000"/>
                    <a:lumOff val="40000"/>
                  </a:schemeClr>
                </a:solidFill>
              </a:rPr>
            </a:br>
            <a:r>
              <a:rPr lang="ru-RU" b="1" i="1" dirty="0">
                <a:solidFill>
                  <a:schemeClr val="tx2">
                    <a:lumMod val="60000"/>
                    <a:lumOff val="40000"/>
                  </a:schemeClr>
                </a:solidFill>
              </a:rPr>
              <a:t/>
            </a:r>
            <a:br>
              <a:rPr lang="ru-RU" b="1" i="1" dirty="0">
                <a:solidFill>
                  <a:schemeClr val="tx2">
                    <a:lumMod val="60000"/>
                    <a:lumOff val="40000"/>
                  </a:schemeClr>
                </a:solidFill>
              </a:rPr>
            </a:br>
            <a:r>
              <a:rPr lang="en-US" altLang="ru-RU" dirty="0">
                <a:solidFill>
                  <a:srgbClr val="000000"/>
                </a:solidFill>
                <a:latin typeface="Times New Roman" panose="02020603050405020304" pitchFamily="18" charset="0"/>
                <a:cs typeface="Times New Roman" panose="02020603050405020304" pitchFamily="18" charset="0"/>
              </a:rPr>
              <a:t/>
            </a:r>
            <a:br>
              <a:rPr lang="en-US" altLang="ru-RU" dirty="0">
                <a:solidFill>
                  <a:srgbClr val="000000"/>
                </a:solidFill>
                <a:latin typeface="Times New Roman" panose="02020603050405020304" pitchFamily="18" charset="0"/>
                <a:cs typeface="Times New Roman" panose="02020603050405020304" pitchFamily="18" charset="0"/>
              </a:rPr>
            </a:br>
            <a:endParaRPr lang="ru-RU" dirty="0"/>
          </a:p>
        </p:txBody>
      </p:sp>
      <p:pic>
        <p:nvPicPr>
          <p:cNvPr id="8" name="Рисунок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7034" y="332656"/>
            <a:ext cx="8742857" cy="2376264"/>
          </a:xfrm>
          <a:prstGeom prst="rect">
            <a:avLst/>
          </a:prstGeom>
        </p:spPr>
      </p:pic>
    </p:spTree>
    <p:extLst>
      <p:ext uri="{BB962C8B-B14F-4D97-AF65-F5344CB8AC3E}">
        <p14:creationId xmlns:p14="http://schemas.microsoft.com/office/powerpoint/2010/main" val="1273589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0"/>
            <a:ext cx="7920880" cy="692696"/>
          </a:xfrm>
        </p:spPr>
        <p:txBody>
          <a:bodyPr>
            <a:normAutofit/>
          </a:bodyPr>
          <a:lstStyle/>
          <a:p>
            <a:r>
              <a:rPr lang="ru-RU" sz="3600" dirty="0" smtClean="0">
                <a:latin typeface="Times New Roman" panose="02020603050405020304" pitchFamily="18" charset="0"/>
                <a:cs typeface="Times New Roman" panose="02020603050405020304" pitchFamily="18" charset="0"/>
              </a:rPr>
              <a:t>Вид на Кремль и Красную Площадь</a:t>
            </a:r>
            <a:endParaRPr lang="ru-RU" sz="3600" dirty="0">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457200" y="620688"/>
            <a:ext cx="3682752" cy="5505475"/>
          </a:xfrm>
        </p:spPr>
        <p:txBody>
          <a:bodyPr>
            <a:noAutofit/>
          </a:bodyPr>
          <a:lstStyle/>
          <a:p>
            <a:r>
              <a:rPr lang="ru-RU" sz="1300" dirty="0" smtClean="0"/>
              <a:t>Красная Площадь это самый центр нашего города</a:t>
            </a:r>
            <a:r>
              <a:rPr lang="ru-RU" sz="1300" dirty="0"/>
              <a:t>.</a:t>
            </a:r>
            <a:r>
              <a:rPr lang="ru-RU" sz="1300" dirty="0" smtClean="0"/>
              <a:t> От Красной </a:t>
            </a:r>
            <a:r>
              <a:rPr lang="ru-RU" sz="1300" dirty="0"/>
              <a:t>П</a:t>
            </a:r>
            <a:r>
              <a:rPr lang="ru-RU" sz="1300" dirty="0" smtClean="0"/>
              <a:t>лощади идут улицы в разные стороны и переходят в главные дороги Москвы, а эти дороги переходят в основные трассы, по которым можно добраться в разные уголки (юг, север) России. Еще есть такая поговорка «Все дороги ведут к Кремлю». Сначала Красная Площадь была деревянная, но из-за частых пожаров (одно время ее даже называли «Пожарная Площадь») стали строить из камня, в то время самый крепкий был белый камень, и Москва получила свое название «Белокаменная». Из-за красиво построенных башен (Спасской, Никольской, Троицкой и др.) Площадь называют «Красная» т.е</a:t>
            </a:r>
            <a:r>
              <a:rPr lang="ru-RU" sz="1300" dirty="0"/>
              <a:t>.</a:t>
            </a:r>
            <a:r>
              <a:rPr lang="ru-RU" sz="1300" dirty="0" smtClean="0"/>
              <a:t> </a:t>
            </a:r>
            <a:r>
              <a:rPr lang="ru-RU" sz="1300" dirty="0"/>
              <a:t>(</a:t>
            </a:r>
            <a:r>
              <a:rPr lang="ru-RU" sz="1300" dirty="0" smtClean="0"/>
              <a:t>Красивая), с тех пор ее называют Красная Площадь. Позже Красную Площадь начинают перестраивать из более крепкого камня, красного кирпича. Здесь жили наши цари, князья, бояре. Кремль состоит из 20 башен и имеет на своей территории  много храмов, сенатские палаты, на Красной площади находится мавзолей Ленина, музеи, торговые ряды (ГУМ). На Красной Площади часто проходят праздники, концерты, зимой открывают каток и можно кататься на коньках, а также зимой наряжают большую елку для детей. 9 мая на День Победы проходит Парад – солдаты маршируют в красивых формах, едут военные машины, танки, летят самолеты облетая Москву, а вечером идет салют.        </a:t>
            </a:r>
            <a:endParaRPr lang="ru-RU" sz="1300" dirty="0"/>
          </a:p>
        </p:txBody>
      </p:sp>
      <p:pic>
        <p:nvPicPr>
          <p:cNvPr id="7" name="Объект 6"/>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067944" y="922065"/>
            <a:ext cx="4752528" cy="2866975"/>
          </a:xfrm>
        </p:spPr>
      </p:pic>
    </p:spTree>
    <p:extLst>
      <p:ext uri="{BB962C8B-B14F-4D97-AF65-F5344CB8AC3E}">
        <p14:creationId xmlns:p14="http://schemas.microsoft.com/office/powerpoint/2010/main" val="171833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l"/>
            <a:r>
              <a:rPr lang="ru-RU" sz="2800" b="1" dirty="0" smtClean="0"/>
              <a:t>А теперь давайте поиграем</a:t>
            </a:r>
            <a:r>
              <a:rPr lang="ru-RU" sz="2800" b="1" dirty="0"/>
              <a:t>! Вот вам </a:t>
            </a:r>
            <a:r>
              <a:rPr lang="ru-RU" sz="2800" b="1" dirty="0" smtClean="0"/>
              <a:t>Загадки:</a:t>
            </a:r>
            <a:r>
              <a:rPr lang="ru-RU" sz="2800" b="1" dirty="0"/>
              <a:t/>
            </a:r>
            <a:br>
              <a:rPr lang="ru-RU" sz="2800" b="1" dirty="0"/>
            </a:br>
            <a:r>
              <a:rPr lang="ru-RU" sz="2800" dirty="0" smtClean="0"/>
              <a:t/>
            </a:r>
            <a:br>
              <a:rPr lang="ru-RU" sz="2800" dirty="0" smtClean="0"/>
            </a:br>
            <a:endParaRPr lang="ru-RU" sz="2800" dirty="0"/>
          </a:p>
        </p:txBody>
      </p:sp>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55576" y="1196752"/>
            <a:ext cx="2381250" cy="1800225"/>
          </a:xfrm>
          <a:prstGeom prst="rect">
            <a:avLst/>
          </a:prstGeom>
        </p:spPr>
      </p:pic>
      <p:sp>
        <p:nvSpPr>
          <p:cNvPr id="4" name="TextBox 3"/>
          <p:cNvSpPr txBox="1"/>
          <p:nvPr/>
        </p:nvSpPr>
        <p:spPr>
          <a:xfrm>
            <a:off x="4003601" y="1216358"/>
            <a:ext cx="3816424" cy="1754326"/>
          </a:xfrm>
          <a:prstGeom prst="rect">
            <a:avLst/>
          </a:prstGeom>
          <a:noFill/>
        </p:spPr>
        <p:txBody>
          <a:bodyPr wrap="square" rtlCol="0">
            <a:spAutoFit/>
          </a:bodyPr>
          <a:lstStyle/>
          <a:p>
            <a:r>
              <a:rPr lang="ru-RU" dirty="0"/>
              <a:t>Раскинулся на семи холмах</a:t>
            </a:r>
            <a:br>
              <a:rPr lang="ru-RU" dirty="0"/>
            </a:br>
            <a:r>
              <a:rPr lang="ru-RU" dirty="0"/>
              <a:t>Широкими кольцами чудо-град</a:t>
            </a:r>
            <a:br>
              <a:rPr lang="ru-RU" dirty="0"/>
            </a:br>
            <a:r>
              <a:rPr lang="ru-RU" dirty="0"/>
              <a:t>На Кремле алая звезда</a:t>
            </a:r>
            <a:br>
              <a:rPr lang="ru-RU" dirty="0"/>
            </a:br>
            <a:r>
              <a:rPr lang="ru-RU" dirty="0"/>
              <a:t>Город-Столица России ...!</a:t>
            </a:r>
            <a:br>
              <a:rPr lang="ru-RU" dirty="0"/>
            </a:br>
            <a:r>
              <a:rPr lang="ru-RU" dirty="0" smtClean="0"/>
              <a:t> </a:t>
            </a:r>
            <a:r>
              <a:rPr lang="ru-RU" dirty="0"/>
              <a:t/>
            </a:r>
            <a:br>
              <a:rPr lang="ru-RU" dirty="0"/>
            </a:br>
            <a:r>
              <a:rPr lang="ru-RU" b="1" dirty="0"/>
              <a:t>Ответ:</a:t>
            </a:r>
            <a:r>
              <a:rPr lang="ru-RU" dirty="0"/>
              <a:t> </a:t>
            </a:r>
            <a:r>
              <a:rPr lang="ru-RU" dirty="0" smtClean="0"/>
              <a:t>Москва</a:t>
            </a:r>
            <a:endParaRPr lang="ru-RU" dirty="0"/>
          </a:p>
        </p:txBody>
      </p:sp>
      <p:sp>
        <p:nvSpPr>
          <p:cNvPr id="6" name="Rectangle 1"/>
          <p:cNvSpPr>
            <a:spLocks noChangeArrowheads="1"/>
          </p:cNvSpPr>
          <p:nvPr/>
        </p:nvSpPr>
        <p:spPr bwMode="auto">
          <a:xfrm>
            <a:off x="4067944" y="2968774"/>
            <a:ext cx="2600872" cy="166199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rgbClr val="333333"/>
                </a:solidFill>
                <a:effectLst/>
                <a:latin typeface="+mn-lt"/>
              </a:rPr>
              <a:t>Спозаранку за окошком</a:t>
            </a:r>
            <a:endParaRPr kumimoji="0" lang="ru-RU" altLang="ru-RU" b="0" i="0" u="none" strike="noStrike" cap="none" normalizeH="0" baseline="0" dirty="0" smtClean="0">
              <a:ln>
                <a:noFill/>
              </a:ln>
              <a:solidFill>
                <a:schemeClr val="tx1"/>
              </a:solidFill>
              <a:effectLst/>
              <a:latin typeface="+mn-lt"/>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rgbClr val="333333"/>
                </a:solidFill>
                <a:effectLst/>
                <a:latin typeface="+mn-lt"/>
              </a:rPr>
              <a:t>Стук, и звон, и кутерьма.</a:t>
            </a:r>
            <a:endParaRPr kumimoji="0" lang="ru-RU" altLang="ru-RU" b="0" i="0" u="none" strike="noStrike" cap="none" normalizeH="0" baseline="0" dirty="0" smtClean="0">
              <a:ln>
                <a:noFill/>
              </a:ln>
              <a:solidFill>
                <a:schemeClr val="tx1"/>
              </a:solidFill>
              <a:effectLst/>
              <a:latin typeface="+mn-lt"/>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rgbClr val="333333"/>
                </a:solidFill>
                <a:effectLst/>
                <a:latin typeface="+mn-lt"/>
              </a:rPr>
              <a:t>По прямым стальным дорожкам</a:t>
            </a:r>
            <a:r>
              <a:rPr lang="ru-RU" altLang="ru-RU" dirty="0">
                <a:latin typeface="+mn-lt"/>
              </a:rPr>
              <a:t> </a:t>
            </a:r>
            <a:endParaRPr lang="ru-RU" altLang="ru-RU" dirty="0" smtClean="0">
              <a:latin typeface="+mn-lt"/>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rgbClr val="333333"/>
                </a:solidFill>
                <a:effectLst/>
                <a:latin typeface="+mn-lt"/>
              </a:rPr>
              <a:t>Ходят красные дома.</a:t>
            </a:r>
            <a:endParaRPr kumimoji="0" lang="ru-RU" altLang="ru-RU" b="0" i="0" u="none" strike="noStrike" cap="none" normalizeH="0" baseline="0" dirty="0" smtClean="0">
              <a:ln>
                <a:noFill/>
              </a:ln>
              <a:solidFill>
                <a:schemeClr val="tx1"/>
              </a:solidFill>
              <a:effectLst/>
              <a:latin typeface="+mn-lt"/>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rgbClr val="FF0000"/>
                </a:solidFill>
                <a:effectLst/>
                <a:latin typeface="+mn-lt"/>
              </a:rPr>
              <a:t> </a:t>
            </a:r>
            <a:r>
              <a:rPr kumimoji="0" lang="ru-RU" altLang="ru-RU" b="1" i="0" u="none" strike="noStrike" cap="none" normalizeH="0" baseline="0" dirty="0" smtClean="0">
                <a:ln>
                  <a:noFill/>
                </a:ln>
                <a:effectLst/>
                <a:latin typeface="+mn-lt"/>
              </a:rPr>
              <a:t>Ответ:</a:t>
            </a:r>
            <a:r>
              <a:rPr kumimoji="0" lang="ru-RU" altLang="ru-RU" b="0" i="0" u="none" strike="noStrike" cap="none" normalizeH="0" baseline="0" dirty="0" smtClean="0">
                <a:ln>
                  <a:noFill/>
                </a:ln>
                <a:effectLst/>
                <a:latin typeface="+mn-lt"/>
              </a:rPr>
              <a:t> Трамвай</a:t>
            </a:r>
          </a:p>
        </p:txBody>
      </p:sp>
      <p:pic>
        <p:nvPicPr>
          <p:cNvPr id="1026" name="Picture 2" descr="9"/>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2176" y="3889797"/>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9"/>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576" y="3889797"/>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9"/>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700" y="214313"/>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9"/>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700" y="214313"/>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9"/>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 y="366713"/>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9"/>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9100" y="366713"/>
            <a:ext cx="190500" cy="1905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p:cNvSpPr>
            <a:spLocks noChangeArrowheads="1"/>
          </p:cNvSpPr>
          <p:nvPr/>
        </p:nvSpPr>
        <p:spPr bwMode="auto">
          <a:xfrm>
            <a:off x="4571967" y="-92333"/>
            <a:ext cx="65"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1200" b="0" i="0" u="none" strike="noStrike" cap="none" normalizeH="0" baseline="0" dirty="0" smtClean="0">
              <a:ln>
                <a:noFill/>
              </a:ln>
              <a:solidFill>
                <a:srgbClr val="FF0000"/>
              </a:solidFill>
              <a:effectLst/>
              <a:latin typeface="Calibri" panose="020F0502020204030204" pitchFamily="34" charset="0"/>
            </a:endParaRPr>
          </a:p>
        </p:txBody>
      </p:sp>
      <p:pic>
        <p:nvPicPr>
          <p:cNvPr id="1035" name="Picture 11" descr="9"/>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0025" y="138113"/>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9"/>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0025" y="138113"/>
            <a:ext cx="190500" cy="190500"/>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3974629" y="4869160"/>
            <a:ext cx="3448719" cy="1200329"/>
          </a:xfrm>
          <a:prstGeom prst="rect">
            <a:avLst/>
          </a:prstGeom>
        </p:spPr>
        <p:txBody>
          <a:bodyPr wrap="square">
            <a:spAutoFit/>
          </a:bodyPr>
          <a:lstStyle/>
          <a:p>
            <a:pPr lvl="0" eaLnBrk="0" fontAlgn="base" hangingPunct="0">
              <a:spcBef>
                <a:spcPct val="0"/>
              </a:spcBef>
              <a:spcAft>
                <a:spcPct val="0"/>
              </a:spcAft>
            </a:pPr>
            <a:r>
              <a:rPr lang="ru-RU" altLang="ru-RU" dirty="0">
                <a:solidFill>
                  <a:srgbClr val="333333"/>
                </a:solidFill>
                <a:latin typeface="Calibri" panose="020F0502020204030204" pitchFamily="34" charset="0"/>
              </a:rPr>
              <a:t>Дома стоят, Друг на друга глядят.</a:t>
            </a:r>
            <a:endParaRPr lang="ru-RU" altLang="ru-RU" sz="800" dirty="0"/>
          </a:p>
          <a:p>
            <a:pPr lvl="0" eaLnBrk="0" fontAlgn="base" hangingPunct="0">
              <a:spcBef>
                <a:spcPct val="0"/>
              </a:spcBef>
              <a:spcAft>
                <a:spcPct val="0"/>
              </a:spcAft>
            </a:pPr>
            <a:r>
              <a:rPr lang="ru-RU" altLang="ru-RU" dirty="0">
                <a:solidFill>
                  <a:srgbClr val="333333"/>
                </a:solidFill>
                <a:latin typeface="Calibri" panose="020F0502020204030204" pitchFamily="34" charset="0"/>
              </a:rPr>
              <a:t>Пешеходы идут, Сумки несут.</a:t>
            </a:r>
            <a:endParaRPr lang="ru-RU" altLang="ru-RU" sz="800" dirty="0"/>
          </a:p>
          <a:p>
            <a:pPr lvl="0" eaLnBrk="0" fontAlgn="base" hangingPunct="0">
              <a:spcBef>
                <a:spcPct val="0"/>
              </a:spcBef>
              <a:spcAft>
                <a:spcPct val="0"/>
              </a:spcAft>
            </a:pPr>
            <a:r>
              <a:rPr lang="ru-RU" altLang="ru-RU" dirty="0">
                <a:solidFill>
                  <a:srgbClr val="333333"/>
                </a:solidFill>
                <a:latin typeface="Calibri" panose="020F0502020204030204" pitchFamily="34" charset="0"/>
              </a:rPr>
              <a:t>И автомобили Куда-то покатили</a:t>
            </a:r>
            <a:r>
              <a:rPr lang="ru-RU" altLang="ru-RU" dirty="0" smtClean="0">
                <a:solidFill>
                  <a:srgbClr val="333333"/>
                </a:solidFill>
                <a:latin typeface="Calibri" panose="020F0502020204030204" pitchFamily="34" charset="0"/>
              </a:rPr>
              <a:t>.</a:t>
            </a:r>
            <a:endParaRPr lang="ru-RU" altLang="ru-RU" sz="800" dirty="0" smtClean="0"/>
          </a:p>
          <a:p>
            <a:pPr lvl="0" eaLnBrk="0" fontAlgn="base" hangingPunct="0">
              <a:spcBef>
                <a:spcPct val="0"/>
              </a:spcBef>
              <a:spcAft>
                <a:spcPct val="0"/>
              </a:spcAft>
            </a:pPr>
            <a:r>
              <a:rPr lang="ru-RU" altLang="ru-RU" b="1" dirty="0" smtClean="0">
                <a:latin typeface="Calibri" panose="020F0502020204030204" pitchFamily="34" charset="0"/>
              </a:rPr>
              <a:t>Ответ:  </a:t>
            </a:r>
            <a:r>
              <a:rPr lang="ru-RU" altLang="ru-RU" dirty="0" smtClean="0">
                <a:latin typeface="Calibri" panose="020F0502020204030204" pitchFamily="34" charset="0"/>
              </a:rPr>
              <a:t>Улица</a:t>
            </a:r>
            <a:endParaRPr lang="ru-RU" altLang="ru-RU" dirty="0">
              <a:latin typeface="Calibri" panose="020F0502020204030204" pitchFamily="34" charset="0"/>
            </a:endParaRPr>
          </a:p>
        </p:txBody>
      </p:sp>
      <p:pic>
        <p:nvPicPr>
          <p:cNvPr id="16" name="Picture 16"/>
          <p:cNvPicPr>
            <a:picLocks noChangeAspect="1" noChangeArrowheads="1"/>
          </p:cNvPicPr>
          <p:nvPr/>
        </p:nvPicPr>
        <p:blipFill>
          <a:blip r:embed="rId4" cstate="email">
            <a:clrChange>
              <a:clrFrom>
                <a:srgbClr val="FFFFFF"/>
              </a:clrFrom>
              <a:clrTo>
                <a:srgbClr val="FFFFFF">
                  <a:alpha val="0"/>
                </a:srgbClr>
              </a:clrTo>
            </a:clrChange>
            <a:lum contrast="18000"/>
            <a:extLst>
              <a:ext uri="{28A0092B-C50C-407E-A947-70E740481C1C}">
                <a14:useLocalDpi xmlns:a14="http://schemas.microsoft.com/office/drawing/2010/main"/>
              </a:ext>
            </a:extLst>
          </a:blip>
          <a:srcRect/>
          <a:stretch>
            <a:fillRect/>
          </a:stretch>
        </p:blipFill>
        <p:spPr bwMode="auto">
          <a:xfrm>
            <a:off x="600844" y="4050556"/>
            <a:ext cx="1189038"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978050" y="4050556"/>
            <a:ext cx="844686" cy="584775"/>
          </a:xfrm>
          <a:prstGeom prst="rect">
            <a:avLst/>
          </a:prstGeom>
          <a:noFill/>
        </p:spPr>
        <p:txBody>
          <a:bodyPr wrap="square" rtlCol="0">
            <a:spAutoFit/>
          </a:bodyPr>
          <a:lstStyle/>
          <a:p>
            <a:r>
              <a:rPr lang="ru-RU" sz="3200" dirty="0" smtClean="0"/>
              <a:t>?</a:t>
            </a:r>
            <a:endParaRPr lang="ru-RU" sz="3200" dirty="0"/>
          </a:p>
        </p:txBody>
      </p:sp>
    </p:spTree>
    <p:extLst>
      <p:ext uri="{BB962C8B-B14F-4D97-AF65-F5344CB8AC3E}">
        <p14:creationId xmlns:p14="http://schemas.microsoft.com/office/powerpoint/2010/main" val="2498407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2818656" cy="779686"/>
          </a:xfrm>
        </p:spPr>
        <p:txBody>
          <a:bodyPr/>
          <a:lstStyle/>
          <a:p>
            <a:r>
              <a:rPr lang="ru-RU" dirty="0">
                <a:latin typeface="Times New Roman" panose="02020603050405020304" pitchFamily="18" charset="0"/>
                <a:cs typeface="Times New Roman" panose="02020603050405020304" pitchFamily="18" charset="0"/>
              </a:rPr>
              <a:t>Большая Никитская улица</a:t>
            </a:r>
            <a:endParaRPr lang="ru-RU" dirty="0"/>
          </a:p>
        </p:txBody>
      </p:sp>
      <p:sp>
        <p:nvSpPr>
          <p:cNvPr id="4" name="Текст 3"/>
          <p:cNvSpPr>
            <a:spLocks noGrp="1"/>
          </p:cNvSpPr>
          <p:nvPr>
            <p:ph type="body" sz="half" idx="2"/>
          </p:nvPr>
        </p:nvSpPr>
        <p:spPr>
          <a:xfrm>
            <a:off x="179512" y="1124744"/>
            <a:ext cx="3286001" cy="5408396"/>
          </a:xfrm>
        </p:spPr>
        <p:txBody>
          <a:bodyPr>
            <a:normAutofit fontScale="92500" lnSpcReduction="10000"/>
          </a:bodyPr>
          <a:lstStyle/>
          <a:p>
            <a:r>
              <a:rPr lang="ru-RU" dirty="0"/>
              <a:t>Раньше улицы назывались в честь  храмов, монастырей или людей которые жили на этих улицах. К примеру были люди которые пекли хлеб и улица на которой они жили называется </a:t>
            </a:r>
            <a:r>
              <a:rPr lang="ru-RU" dirty="0" smtClean="0"/>
              <a:t>хлебная, </a:t>
            </a:r>
            <a:r>
              <a:rPr lang="ru-RU" dirty="0"/>
              <a:t>или газетная улица называется так  потому что на этой улице печатались газеты, а улица Большая Никитская названа так в честь женского Никитского </a:t>
            </a:r>
            <a:r>
              <a:rPr lang="ru-RU" dirty="0" smtClean="0"/>
              <a:t>монастыря, который раньше находился на этой улице. </a:t>
            </a:r>
            <a:r>
              <a:rPr lang="ru-RU" dirty="0"/>
              <a:t>На </a:t>
            </a:r>
            <a:r>
              <a:rPr lang="ru-RU" dirty="0" smtClean="0"/>
              <a:t>Большой Никитской </a:t>
            </a:r>
            <a:r>
              <a:rPr lang="ru-RU" dirty="0"/>
              <a:t>улице изначально жили повара, блинники, хлебники, которые готовили при царском дворце, для царей, князей. Потом на этой улице жили уже сами князья, бояре и разные известные люди. </a:t>
            </a:r>
            <a:r>
              <a:rPr lang="ru-RU" dirty="0" smtClean="0"/>
              <a:t>Обратите </a:t>
            </a:r>
            <a:r>
              <a:rPr lang="ru-RU" dirty="0"/>
              <a:t>внимание на строение домов, как сильно они отличаются от наших с вами домов, современных .  </a:t>
            </a:r>
            <a:r>
              <a:rPr lang="ru-RU" dirty="0" smtClean="0"/>
              <a:t>Как они украшены разными цветами, вензелями, красивыми колоннами, арками, а между  колоннами, скульптуры. Стиль строения этого дома называется -Классицизм.    </a:t>
            </a:r>
            <a:endParaRPr lang="ru-RU" dirty="0"/>
          </a:p>
          <a:p>
            <a:r>
              <a:rPr lang="ru-RU" b="1" dirty="0" smtClean="0"/>
              <a:t>Поиграем! Вот вам Загадка:</a:t>
            </a:r>
          </a:p>
          <a:p>
            <a:r>
              <a:rPr lang="ru-RU" dirty="0" smtClean="0"/>
              <a:t> </a:t>
            </a:r>
            <a:r>
              <a:rPr lang="ru-RU" dirty="0"/>
              <a:t>Есть такие слова:</a:t>
            </a:r>
            <a:br>
              <a:rPr lang="ru-RU" dirty="0"/>
            </a:br>
            <a:r>
              <a:rPr lang="ru-RU" dirty="0"/>
              <a:t>"Он всему голова"</a:t>
            </a:r>
            <a:br>
              <a:rPr lang="ru-RU" dirty="0"/>
            </a:br>
            <a:r>
              <a:rPr lang="ru-RU" dirty="0"/>
              <a:t>Хрустящей корочкой одет</a:t>
            </a:r>
            <a:br>
              <a:rPr lang="ru-RU" dirty="0"/>
            </a:br>
            <a:r>
              <a:rPr lang="ru-RU" dirty="0"/>
              <a:t>Мягкий черный, </a:t>
            </a:r>
            <a:r>
              <a:rPr lang="ru-RU" dirty="0" smtClean="0"/>
              <a:t>белый…</a:t>
            </a:r>
          </a:p>
          <a:p>
            <a:r>
              <a:rPr lang="ru-RU" b="1" dirty="0" smtClean="0"/>
              <a:t>Ответ: </a:t>
            </a:r>
            <a:r>
              <a:rPr lang="ru-RU" dirty="0" smtClean="0"/>
              <a:t>Хлеб</a:t>
            </a:r>
            <a:endParaRPr lang="ru-RU" dirty="0"/>
          </a:p>
        </p:txBody>
      </p:sp>
      <p:pic>
        <p:nvPicPr>
          <p:cNvPr id="5127" name="Picture 7" descr="D:\САДД ФОТО\DSC0224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01636" y="3234959"/>
            <a:ext cx="2664296" cy="2778507"/>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24609" y="3234959"/>
            <a:ext cx="2416144" cy="2770201"/>
          </a:xfrm>
          <a:prstGeom prst="rect">
            <a:avLst/>
          </a:prstGeom>
        </p:spPr>
      </p:pic>
      <p:pic>
        <p:nvPicPr>
          <p:cNvPr id="5" name="Рисунок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06497" y="274588"/>
            <a:ext cx="5034256" cy="2960371"/>
          </a:xfrm>
          <a:prstGeom prst="rect">
            <a:avLst/>
          </a:prstGeom>
        </p:spPr>
      </p:pic>
    </p:spTree>
    <p:extLst>
      <p:ext uri="{BB962C8B-B14F-4D97-AF65-F5344CB8AC3E}">
        <p14:creationId xmlns:p14="http://schemas.microsoft.com/office/powerpoint/2010/main" val="28905327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635670"/>
          </a:xfrm>
        </p:spPr>
        <p:txBody>
          <a:bodyPr>
            <a:normAutofit fontScale="90000"/>
          </a:bodyPr>
          <a:lstStyle/>
          <a:p>
            <a:r>
              <a:rPr lang="ru-RU" dirty="0" smtClean="0"/>
              <a:t>Вид на Зоологический музей</a:t>
            </a:r>
            <a:endParaRPr lang="ru-RU" dirty="0"/>
          </a:p>
        </p:txBody>
      </p:sp>
      <p:sp>
        <p:nvSpPr>
          <p:cNvPr id="4" name="Текст 3"/>
          <p:cNvSpPr>
            <a:spLocks noGrp="1"/>
          </p:cNvSpPr>
          <p:nvPr>
            <p:ph type="body" sz="half" idx="2"/>
          </p:nvPr>
        </p:nvSpPr>
        <p:spPr>
          <a:xfrm>
            <a:off x="457201" y="1124744"/>
            <a:ext cx="2530624" cy="5001419"/>
          </a:xfrm>
        </p:spPr>
        <p:txBody>
          <a:bodyPr/>
          <a:lstStyle/>
          <a:p>
            <a:r>
              <a:rPr lang="ru-RU" dirty="0" smtClean="0"/>
              <a:t>Зоологический музей также был построен в царское время 1791г. Этот музей входит в десять самых больших музеев мира , такого направления. В этом здании находятся  животные: дикие, домашние, разные птицы, рептилии, змеи рыбы, ящерицы.  Для того что бы мы с вами, могли приходить сюда и смотреть на этих животных.</a:t>
            </a:r>
          </a:p>
          <a:p>
            <a:r>
              <a:rPr lang="ru-RU" dirty="0" smtClean="0"/>
              <a:t>Обратите внимание на то, как построено это здание, как оно украшено, колонами, а на колонах видны скульптуры животных, медведя, зайца, змеи, козла и др.  Давайте возьмем наши бинокли и посмотрим в них на эти скульптуры.</a:t>
            </a:r>
            <a:endParaRPr lang="ru-RU" dirty="0"/>
          </a:p>
        </p:txBody>
      </p:sp>
      <p:pic>
        <p:nvPicPr>
          <p:cNvPr id="5" name="Объект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112790" y="572303"/>
            <a:ext cx="5649736" cy="3499806"/>
          </a:xfrm>
        </p:spPr>
      </p:pic>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1840" y="4053068"/>
            <a:ext cx="2945904" cy="2209428"/>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77743" y="4050777"/>
            <a:ext cx="2703833" cy="2214010"/>
          </a:xfrm>
          <a:prstGeom prst="rect">
            <a:avLst/>
          </a:prstGeom>
        </p:spPr>
      </p:pic>
    </p:spTree>
    <p:extLst>
      <p:ext uri="{BB962C8B-B14F-4D97-AF65-F5344CB8AC3E}">
        <p14:creationId xmlns:p14="http://schemas.microsoft.com/office/powerpoint/2010/main" val="3233192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7744" y="273050"/>
            <a:ext cx="6408712" cy="779686"/>
          </a:xfrm>
        </p:spPr>
        <p:txBody>
          <a:bodyPr>
            <a:normAutofit fontScale="90000"/>
          </a:bodyPr>
          <a:lstStyle/>
          <a:p>
            <a:r>
              <a:rPr lang="ru-RU" sz="3200" dirty="0" smtClean="0">
                <a:latin typeface="Times New Roman" panose="02020603050405020304" pitchFamily="18" charset="0"/>
                <a:cs typeface="Times New Roman" panose="02020603050405020304" pitchFamily="18" charset="0"/>
              </a:rPr>
              <a:t>Вид на Палаты Г. Арасланова 17в</a:t>
            </a:r>
            <a:r>
              <a:rPr lang="ru-RU" dirty="0" smtClean="0"/>
              <a:t>.</a:t>
            </a:r>
            <a:endParaRPr lang="ru-RU" dirty="0"/>
          </a:p>
        </p:txBody>
      </p:sp>
      <p:sp>
        <p:nvSpPr>
          <p:cNvPr id="4" name="Текст 3"/>
          <p:cNvSpPr>
            <a:spLocks noGrp="1"/>
          </p:cNvSpPr>
          <p:nvPr>
            <p:ph type="body" sz="half" idx="2"/>
          </p:nvPr>
        </p:nvSpPr>
        <p:spPr/>
        <p:txBody>
          <a:bodyPr>
            <a:normAutofit/>
          </a:bodyPr>
          <a:lstStyle/>
          <a:p>
            <a:r>
              <a:rPr lang="ru-RU" dirty="0"/>
              <a:t>В этом здании когда  то жил Григорий Арасланов, он был провинциал – фискал.  При царе Петре 1 – фискал – это должность тайного наблюдателя который тайно наблюдал за порядком.  Это здание  одно из немногих, которое осталось от Москвы белокаменной уцелело до нашего времени. Построено оно было скорей всего еще до Петра 1.</a:t>
            </a:r>
          </a:p>
          <a:p>
            <a:r>
              <a:rPr lang="ru-RU" dirty="0"/>
              <a:t>Посмотрите  насколько это здание отличается от наших с вами домов в которых мы живем. Какие окошки, как они украшены, что они не просто квадратные , а в виде  арочки. Какие  красивые башенки на крыше дома</a:t>
            </a:r>
          </a:p>
        </p:txBody>
      </p:sp>
      <p:pic>
        <p:nvPicPr>
          <p:cNvPr id="1026" name="Picture 2" descr="D:\САДД ФОТО\DSC02227.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427984" y="1484784"/>
            <a:ext cx="3960440"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САДД ФОТО\DSC0222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9992" y="3645024"/>
            <a:ext cx="3865552" cy="2866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378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60449"/>
            <a:ext cx="8291264" cy="1008112"/>
          </a:xfrm>
        </p:spPr>
        <p:txBody>
          <a:bodyPr>
            <a:noAutofit/>
          </a:bodyPr>
          <a:lstStyle/>
          <a:p>
            <a:r>
              <a:rPr lang="ru-RU" sz="2800" b="0" dirty="0"/>
              <a:t>Московская государственная </a:t>
            </a:r>
            <a:r>
              <a:rPr lang="ru-RU" sz="2800" b="0" dirty="0" smtClean="0"/>
              <a:t>консерватория</a:t>
            </a:r>
            <a:br>
              <a:rPr lang="ru-RU" sz="2800" b="0" dirty="0" smtClean="0"/>
            </a:br>
            <a:r>
              <a:rPr lang="ru-RU" sz="2800" b="0" dirty="0" smtClean="0"/>
              <a:t> </a:t>
            </a:r>
            <a:r>
              <a:rPr lang="ru-RU" sz="2800" b="0" dirty="0"/>
              <a:t>им. П.И. Чайковского</a:t>
            </a:r>
            <a:endParaRPr lang="ru-RU" sz="2800" dirty="0">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251520" y="891208"/>
            <a:ext cx="3213993" cy="5778152"/>
          </a:xfrm>
        </p:spPr>
        <p:txBody>
          <a:bodyPr>
            <a:normAutofit/>
          </a:bodyPr>
          <a:lstStyle/>
          <a:p>
            <a:r>
              <a:rPr lang="ru-RU" dirty="0" smtClean="0"/>
              <a:t>Консерватория имени Чайковского это высшее </a:t>
            </a:r>
            <a:r>
              <a:rPr lang="ru-RU" dirty="0"/>
              <a:t>музыкальное учебное заведение в </a:t>
            </a:r>
            <a:r>
              <a:rPr lang="ru-RU" dirty="0" smtClean="0"/>
              <a:t>Москве, один из ведущих музыкальных вузов России и мира. Здание построено почти 100 </a:t>
            </a:r>
            <a:r>
              <a:rPr lang="ru-RU" dirty="0"/>
              <a:t>лет </a:t>
            </a:r>
            <a:r>
              <a:rPr lang="ru-RU" dirty="0" smtClean="0"/>
              <a:t>назад. </a:t>
            </a:r>
            <a:r>
              <a:rPr lang="ru-RU" dirty="0"/>
              <a:t>Здание было завершено 7 апреля 1901 года открытием Большого зала, вмещающего 1800 человек. </a:t>
            </a:r>
            <a:r>
              <a:rPr lang="ru-RU" dirty="0" smtClean="0"/>
              <a:t>Благодаря </a:t>
            </a:r>
            <a:r>
              <a:rPr lang="ru-RU" dirty="0"/>
              <a:t>деятельности директора строительство стало делом общенародным. </a:t>
            </a:r>
            <a:endParaRPr lang="ru-RU" dirty="0" smtClean="0"/>
          </a:p>
          <a:p>
            <a:r>
              <a:rPr lang="ru-RU" dirty="0" smtClean="0"/>
              <a:t>Сюда приходят  ребята, которые хотят научиться хорошо петь, играть на музыкальных инструментах, стать музыкантами. </a:t>
            </a:r>
          </a:p>
          <a:p>
            <a:r>
              <a:rPr lang="ru-RU" dirty="0" smtClean="0"/>
              <a:t>Петр  </a:t>
            </a:r>
            <a:r>
              <a:rPr lang="ru-RU" dirty="0"/>
              <a:t>Ильич Чайковский считается одним из величайших  композиторов  в истории </a:t>
            </a:r>
            <a:r>
              <a:rPr lang="ru-RU" dirty="0" smtClean="0"/>
              <a:t>музыки и он тоже учился в этой консерватории. Чайковский </a:t>
            </a:r>
            <a:r>
              <a:rPr lang="ru-RU" dirty="0"/>
              <a:t>создал много  разных </a:t>
            </a:r>
            <a:r>
              <a:rPr lang="ru-RU" dirty="0" smtClean="0"/>
              <a:t>произведений по мотивам известных вам сказок, такие как </a:t>
            </a:r>
            <a:r>
              <a:rPr lang="ru-RU" dirty="0"/>
              <a:t> </a:t>
            </a:r>
            <a:r>
              <a:rPr lang="ru-RU" dirty="0" smtClean="0"/>
              <a:t>Спящая красавица, Щелкунчик, Лебединое Озеро, Снегурочка.</a:t>
            </a:r>
            <a:endParaRPr lang="ru-RU" dirty="0"/>
          </a:p>
        </p:txBody>
      </p:sp>
      <p:pic>
        <p:nvPicPr>
          <p:cNvPr id="2051" name="Picture 3" descr="D:\САДД ФОТО\DSC0221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7904" y="763005"/>
            <a:ext cx="2376264" cy="26642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САДД ФОТО\DSC02222.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3707904" y="3429000"/>
            <a:ext cx="5318125" cy="3268513"/>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36704" y="763040"/>
            <a:ext cx="3013869" cy="2664260"/>
          </a:xfrm>
          <a:prstGeom prst="rect">
            <a:avLst/>
          </a:prstGeom>
        </p:spPr>
      </p:pic>
    </p:spTree>
    <p:extLst>
      <p:ext uri="{BB962C8B-B14F-4D97-AF65-F5344CB8AC3E}">
        <p14:creationId xmlns:p14="http://schemas.microsoft.com/office/powerpoint/2010/main" val="1733306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Ирина\Desktop\Новая папка (11)\Новая папка\P10004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47664" y="260649"/>
            <a:ext cx="6624736"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460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404664"/>
            <a:ext cx="7990656" cy="2903748"/>
          </a:xfrm>
        </p:spPr>
        <p:txBody>
          <a:bodyPr>
            <a:normAutofit fontScale="90000"/>
          </a:bodyPr>
          <a:lstStyle/>
          <a:p>
            <a:pPr algn="l" fontAlgn="base"/>
            <a:r>
              <a:rPr lang="ru-RU" sz="2200" dirty="0" smtClean="0"/>
              <a:t>А, на обратном пути, после посещения Консерватории как говаривал </a:t>
            </a:r>
            <a:r>
              <a:rPr lang="ru-RU" sz="2400" dirty="0"/>
              <a:t> </a:t>
            </a:r>
            <a:r>
              <a:rPr lang="ru-RU" sz="2400" b="1" dirty="0" smtClean="0"/>
              <a:t>Винни</a:t>
            </a:r>
            <a:r>
              <a:rPr lang="ru-RU" sz="2400" dirty="0"/>
              <a:t> </a:t>
            </a:r>
            <a:r>
              <a:rPr lang="ru-RU" sz="2400" dirty="0" smtClean="0"/>
              <a:t>по прозвищу </a:t>
            </a:r>
            <a:r>
              <a:rPr lang="ru-RU" sz="2400" b="1" dirty="0"/>
              <a:t>Пух </a:t>
            </a:r>
            <a:r>
              <a:rPr lang="ru-RU" sz="2400" b="1" dirty="0" smtClean="0"/>
              <a:t>:</a:t>
            </a:r>
            <a:br>
              <a:rPr lang="ru-RU" sz="2400" b="1" dirty="0" smtClean="0"/>
            </a:br>
            <a:r>
              <a:rPr lang="ru-RU" sz="2400" b="1" dirty="0"/>
              <a:t> </a:t>
            </a:r>
            <a:r>
              <a:rPr lang="ru-RU" sz="2400" dirty="0"/>
              <a:t>- А </a:t>
            </a:r>
            <a:r>
              <a:rPr lang="ru-RU" sz="2400" b="1" dirty="0"/>
              <a:t>не</a:t>
            </a:r>
            <a:r>
              <a:rPr lang="ru-RU" sz="2400" dirty="0"/>
              <a:t> пора ли нам </a:t>
            </a:r>
            <a:r>
              <a:rPr lang="ru-RU" sz="2400" b="1" dirty="0" smtClean="0"/>
              <a:t>подкрепиться? </a:t>
            </a:r>
            <a:r>
              <a:rPr lang="ru-RU" sz="2200" dirty="0" smtClean="0"/>
              <a:t>и отдохнуть от впечатлений! </a:t>
            </a:r>
            <a:br>
              <a:rPr lang="ru-RU" sz="2200" dirty="0" smtClean="0"/>
            </a:br>
            <a:r>
              <a:rPr lang="ru-RU" sz="2200" dirty="0" smtClean="0"/>
              <a:t>Хорошее место для этого Аллея </a:t>
            </a:r>
            <a:r>
              <a:rPr lang="ru-RU" sz="2200" dirty="0"/>
              <a:t>Романов </a:t>
            </a:r>
            <a:r>
              <a:rPr lang="ru-RU" sz="2200" dirty="0" smtClean="0"/>
              <a:t>– новая 8-я пешеходная </a:t>
            </a:r>
            <a:r>
              <a:rPr lang="ru-RU" sz="2000" dirty="0"/>
              <a:t>"</a:t>
            </a:r>
            <a:r>
              <a:rPr lang="ru-RU" sz="2000" dirty="0" smtClean="0"/>
              <a:t>гастрономическая" </a:t>
            </a:r>
            <a:r>
              <a:rPr lang="ru-RU" sz="2200" dirty="0" smtClean="0"/>
              <a:t>улица </a:t>
            </a:r>
            <a:r>
              <a:rPr lang="ru-RU" sz="2200" dirty="0"/>
              <a:t>в </a:t>
            </a:r>
            <a:r>
              <a:rPr lang="ru-RU" sz="2200" dirty="0" smtClean="0"/>
              <a:t>Москве с «теплой» брусчаткой.</a:t>
            </a:r>
            <a:r>
              <a:rPr lang="ru-RU" sz="2400" dirty="0" smtClean="0"/>
              <a:t> </a:t>
            </a:r>
            <a:br>
              <a:rPr lang="ru-RU" sz="2400" dirty="0" smtClean="0"/>
            </a:br>
            <a:r>
              <a:rPr lang="ru-RU" sz="2400" dirty="0" smtClean="0"/>
              <a:t>Там есть </a:t>
            </a:r>
            <a:r>
              <a:rPr lang="ru-RU" sz="2400" dirty="0"/>
              <a:t>французская булочная </a:t>
            </a:r>
            <a:r>
              <a:rPr lang="ru-RU" sz="2400" dirty="0" err="1"/>
              <a:t>Paul</a:t>
            </a:r>
            <a:r>
              <a:rPr lang="ru-RU" sz="2400" dirty="0"/>
              <a:t>, армянский ресторан </a:t>
            </a:r>
            <a:r>
              <a:rPr lang="ru-RU" sz="2400" dirty="0" err="1" smtClean="0"/>
              <a:t>Dolmama</a:t>
            </a:r>
            <a:r>
              <a:rPr lang="ru-RU" sz="2400" dirty="0"/>
              <a:t> </a:t>
            </a:r>
            <a:r>
              <a:rPr lang="ru-RU" sz="2400" dirty="0" smtClean="0"/>
              <a:t>и др. в которых можно не торопясь выпить чая с булочкой и раскрасить рабочие листы и обсудить увиденное</a:t>
            </a:r>
            <a:r>
              <a:rPr lang="ru-RU" sz="2400" dirty="0" smtClean="0">
                <a:sym typeface="Wingdings" panose="05000000000000000000" pitchFamily="2" charset="2"/>
              </a:rPr>
              <a:t>))!!! Всем спасибо!!!</a:t>
            </a:r>
            <a:r>
              <a:rPr lang="ru-RU" sz="2400" dirty="0"/>
              <a:t> </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47664" y="3501008"/>
            <a:ext cx="5315538" cy="2867918"/>
          </a:xfrm>
          <a:prstGeom prst="rect">
            <a:avLst/>
          </a:prstGeom>
        </p:spPr>
      </p:pic>
    </p:spTree>
    <p:extLst>
      <p:ext uri="{BB962C8B-B14F-4D97-AF65-F5344CB8AC3E}">
        <p14:creationId xmlns:p14="http://schemas.microsoft.com/office/powerpoint/2010/main" val="3506218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 "/>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1520" y="908720"/>
            <a:ext cx="8424936" cy="58326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19672" y="404664"/>
            <a:ext cx="4464496" cy="369332"/>
          </a:xfrm>
          <a:prstGeom prst="rect">
            <a:avLst/>
          </a:prstGeom>
          <a:noFill/>
        </p:spPr>
        <p:txBody>
          <a:bodyPr wrap="square" rtlCol="0">
            <a:spAutoFit/>
          </a:bodyPr>
          <a:lstStyle/>
          <a:p>
            <a:r>
              <a:rPr lang="ru-RU" dirty="0" smtClean="0"/>
              <a:t>Раскраска Рабочий лист №1  </a:t>
            </a:r>
            <a:r>
              <a:rPr lang="ru-RU" dirty="0" smtClean="0">
                <a:sym typeface="Wingdings" panose="05000000000000000000" pitchFamily="2" charset="2"/>
              </a:rPr>
              <a:t></a:t>
            </a:r>
          </a:p>
        </p:txBody>
      </p:sp>
    </p:spTree>
    <p:extLst>
      <p:ext uri="{BB962C8B-B14F-4D97-AF65-F5344CB8AC3E}">
        <p14:creationId xmlns:p14="http://schemas.microsoft.com/office/powerpoint/2010/main" val="3296908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75856" y="-171400"/>
            <a:ext cx="4955202" cy="6858000"/>
          </a:xfrm>
          <a:prstGeom prst="rect">
            <a:avLst/>
          </a:prstGeom>
        </p:spPr>
      </p:pic>
      <p:sp>
        <p:nvSpPr>
          <p:cNvPr id="3" name="Прямоугольник 2"/>
          <p:cNvSpPr/>
          <p:nvPr/>
        </p:nvSpPr>
        <p:spPr>
          <a:xfrm>
            <a:off x="251520" y="188640"/>
            <a:ext cx="5940379" cy="646331"/>
          </a:xfrm>
          <a:prstGeom prst="rect">
            <a:avLst/>
          </a:prstGeom>
        </p:spPr>
        <p:txBody>
          <a:bodyPr wrap="square">
            <a:spAutoFit/>
          </a:bodyPr>
          <a:lstStyle/>
          <a:p>
            <a:r>
              <a:rPr lang="ru-RU" dirty="0"/>
              <a:t>Раскраска Рабочий лист </a:t>
            </a:r>
            <a:r>
              <a:rPr lang="ru-RU" dirty="0" smtClean="0"/>
              <a:t>№2</a:t>
            </a:r>
          </a:p>
          <a:p>
            <a:r>
              <a:rPr lang="ru-RU" dirty="0" smtClean="0"/>
              <a:t>  </a:t>
            </a:r>
            <a:r>
              <a:rPr lang="ru-RU" dirty="0">
                <a:sym typeface="Wingdings" panose="05000000000000000000" pitchFamily="2" charset="2"/>
              </a:rPr>
              <a:t></a:t>
            </a:r>
          </a:p>
        </p:txBody>
      </p:sp>
    </p:spTree>
    <p:extLst>
      <p:ext uri="{BB962C8B-B14F-4D97-AF65-F5344CB8AC3E}">
        <p14:creationId xmlns:p14="http://schemas.microsoft.com/office/powerpoint/2010/main" val="2661091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4" name="Текст 3"/>
          <p:cNvSpPr>
            <a:spLocks noGrp="1"/>
          </p:cNvSpPr>
          <p:nvPr>
            <p:ph type="body" sz="half" idx="2"/>
          </p:nvPr>
        </p:nvSpPr>
        <p:spPr/>
        <p:txBody>
          <a:bodyPr/>
          <a:lstStyle/>
          <a:p>
            <a:endParaRPr lang="ru-RU" dirty="0"/>
          </a:p>
        </p:txBody>
      </p:sp>
      <p:sp>
        <p:nvSpPr>
          <p:cNvPr id="5" name="Rectangle 1"/>
          <p:cNvSpPr>
            <a:spLocks noGrp="1" noChangeArrowheads="1"/>
          </p:cNvSpPr>
          <p:nvPr>
            <p:ph idx="1"/>
          </p:nvPr>
        </p:nvSpPr>
        <p:spPr bwMode="auto">
          <a:xfrm flipH="1">
            <a:off x="3563888" y="404664"/>
            <a:ext cx="4994919" cy="575542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lvl="0" indent="0" eaLnBrk="0" fontAlgn="base" hangingPunct="0">
              <a:spcBef>
                <a:spcPct val="0"/>
              </a:spcBef>
              <a:spcAft>
                <a:spcPct val="0"/>
              </a:spcAft>
              <a:buNone/>
            </a:pPr>
            <a:r>
              <a:rPr lang="ru-RU" altLang="ru-RU" sz="1600" dirty="0" smtClean="0">
                <a:solidFill>
                  <a:srgbClr val="000000"/>
                </a:solidFill>
                <a:latin typeface="+mj-lt"/>
                <a:cs typeface="Times New Roman" panose="02020603050405020304" pitchFamily="18" charset="0"/>
              </a:rPr>
              <a:t>Данный маршрут был мной разработан, чтобы занять детей и их родителей во время нашей поездки в </a:t>
            </a:r>
            <a:r>
              <a:rPr lang="ru-RU" sz="1600" dirty="0" smtClean="0">
                <a:latin typeface="+mj-lt"/>
              </a:rPr>
              <a:t>консерваторию </a:t>
            </a:r>
            <a:r>
              <a:rPr lang="ru-RU" sz="1600" dirty="0">
                <a:latin typeface="+mj-lt"/>
              </a:rPr>
              <a:t>им. П.И. </a:t>
            </a:r>
            <a:r>
              <a:rPr lang="ru-RU" sz="1600" dirty="0" smtClean="0">
                <a:latin typeface="+mj-lt"/>
              </a:rPr>
              <a:t>Чайковского.</a:t>
            </a:r>
          </a:p>
          <a:p>
            <a:pPr marL="0" lvl="0" indent="0" eaLnBrk="0" fontAlgn="base" hangingPunct="0">
              <a:spcBef>
                <a:spcPct val="0"/>
              </a:spcBef>
              <a:spcAft>
                <a:spcPct val="0"/>
              </a:spcAft>
              <a:buNone/>
            </a:pPr>
            <a:r>
              <a:rPr lang="ru-RU" altLang="ru-RU" sz="1600" dirty="0" smtClean="0">
                <a:solidFill>
                  <a:srgbClr val="000000"/>
                </a:solidFill>
                <a:latin typeface="+mj-lt"/>
                <a:cs typeface="Times New Roman" panose="02020603050405020304" pitchFamily="18" charset="0"/>
              </a:rPr>
              <a:t>цели прогулки:</a:t>
            </a:r>
            <a:endParaRPr kumimoji="0" lang="ru-RU" altLang="ru-RU" sz="16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smtClean="0">
                <a:ln>
                  <a:noFill/>
                </a:ln>
                <a:solidFill>
                  <a:srgbClr val="000000"/>
                </a:solidFill>
                <a:effectLst/>
                <a:latin typeface="+mj-lt"/>
                <a:cs typeface="Times New Roman" panose="02020603050405020304" pitchFamily="18" charset="0"/>
              </a:rPr>
              <a:t>формирование интереса и любви детей к городу, его достопримечательностям, памятникам культурного и исторического наследия;</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smtClean="0">
                <a:ln>
                  <a:noFill/>
                </a:ln>
                <a:solidFill>
                  <a:srgbClr val="000000"/>
                </a:solidFill>
                <a:effectLst/>
                <a:latin typeface="+mj-lt"/>
                <a:cs typeface="Times New Roman" panose="02020603050405020304" pitchFamily="18" charset="0"/>
              </a:rPr>
              <a:t>создание условия для </a:t>
            </a:r>
            <a:r>
              <a:rPr lang="ru-RU" altLang="ru-RU" sz="1600" dirty="0" smtClean="0">
                <a:solidFill>
                  <a:srgbClr val="000000"/>
                </a:solidFill>
                <a:latin typeface="+mj-lt"/>
                <a:cs typeface="Times New Roman" panose="02020603050405020304" pitchFamily="18" charset="0"/>
              </a:rPr>
              <a:t>игровой, </a:t>
            </a:r>
            <a:r>
              <a:rPr kumimoji="0" lang="ru-RU" altLang="ru-RU" sz="1600" b="0" i="0" u="none" strike="noStrike" cap="none" normalizeH="0" baseline="0" dirty="0" smtClean="0">
                <a:ln>
                  <a:noFill/>
                </a:ln>
                <a:solidFill>
                  <a:srgbClr val="000000"/>
                </a:solidFill>
                <a:effectLst/>
                <a:latin typeface="+mj-lt"/>
                <a:cs typeface="Times New Roman" panose="02020603050405020304" pitchFamily="18" charset="0"/>
              </a:rPr>
              <a:t>познавательной и творческой деятельности на маршруте;</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smtClean="0">
                <a:ln>
                  <a:noFill/>
                </a:ln>
                <a:solidFill>
                  <a:srgbClr val="000000"/>
                </a:solidFill>
                <a:effectLst/>
                <a:latin typeface="+mj-lt"/>
                <a:cs typeface="Times New Roman" panose="02020603050405020304" pitchFamily="18" charset="0"/>
              </a:rPr>
              <a:t>знакомить с правилами безопасности и культурного поведения в городе и общественных местах;</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smtClean="0">
                <a:ln>
                  <a:noFill/>
                </a:ln>
                <a:solidFill>
                  <a:srgbClr val="000000"/>
                </a:solidFill>
                <a:effectLst/>
                <a:latin typeface="+mj-lt"/>
                <a:cs typeface="Times New Roman" panose="02020603050405020304" pitchFamily="18" charset="0"/>
              </a:rPr>
              <a:t>знакомство с жизнью и творчеством знаменитых жителей Москвы;</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smtClean="0">
                <a:ln>
                  <a:noFill/>
                </a:ln>
                <a:solidFill>
                  <a:srgbClr val="000000"/>
                </a:solidFill>
                <a:effectLst/>
                <a:latin typeface="+mj-lt"/>
                <a:cs typeface="Times New Roman" panose="02020603050405020304" pitchFamily="18" charset="0"/>
              </a:rPr>
              <a:t>воспитание бережного отношения к городу и его культурной среде.</a:t>
            </a:r>
            <a:endParaRPr lang="ru-RU" altLang="ru-RU" sz="1600" dirty="0">
              <a:solidFill>
                <a:srgbClr val="000000"/>
              </a:solidFill>
              <a:latin typeface="+mj-l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ru-RU" sz="1600" dirty="0" smtClean="0">
                <a:latin typeface="+mj-lt"/>
              </a:rPr>
              <a:t>формирование </a:t>
            </a:r>
            <a:r>
              <a:rPr lang="ru-RU" sz="1600" dirty="0">
                <a:latin typeface="+mj-lt"/>
              </a:rPr>
              <a:t>у детей умения </a:t>
            </a:r>
            <a:r>
              <a:rPr lang="ru-RU" sz="1600" dirty="0" smtClean="0">
                <a:latin typeface="+mj-lt"/>
              </a:rPr>
              <a:t>понимания простейшей графической информации, определение направления </a:t>
            </a:r>
            <a:r>
              <a:rPr lang="ru-RU" sz="1600" dirty="0">
                <a:latin typeface="+mj-lt"/>
              </a:rPr>
              <a:t>движения </a:t>
            </a:r>
            <a:r>
              <a:rPr lang="ru-RU" sz="1600" dirty="0" smtClean="0">
                <a:latin typeface="+mj-lt"/>
              </a:rPr>
              <a:t>на </a:t>
            </a:r>
            <a:r>
              <a:rPr lang="ru-RU" sz="1600" dirty="0">
                <a:latin typeface="+mj-lt"/>
              </a:rPr>
              <a:t>местности, ориентируясь на </a:t>
            </a:r>
            <a:r>
              <a:rPr lang="ru-RU" sz="1600" dirty="0" smtClean="0">
                <a:latin typeface="+mj-lt"/>
              </a:rPr>
              <a:t>условные знаки.</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smtClean="0">
                <a:ln>
                  <a:noFill/>
                </a:ln>
                <a:solidFill>
                  <a:schemeClr val="tx1"/>
                </a:solidFill>
                <a:effectLst/>
                <a:latin typeface="+mj-lt"/>
              </a:rPr>
              <a:t>Развитие творческих способностей</a:t>
            </a:r>
            <a:r>
              <a:rPr lang="ru-RU" altLang="ru-RU" sz="1600" dirty="0" smtClean="0">
                <a:latin typeface="+mj-lt"/>
              </a:rPr>
              <a:t>, посредством раскрашивания рабочего листа.</a:t>
            </a:r>
          </a:p>
          <a:p>
            <a:pPr marL="0" marR="0" lvl="0" indent="0" algn="l" defTabSz="914400" rtl="0" eaLnBrk="0" fontAlgn="base" latinLnBrk="0" hangingPunct="0">
              <a:lnSpc>
                <a:spcPct val="100000"/>
              </a:lnSpc>
              <a:spcBef>
                <a:spcPct val="0"/>
              </a:spcBef>
              <a:spcAft>
                <a:spcPct val="0"/>
              </a:spcAft>
              <a:buClrTx/>
              <a:buSzTx/>
              <a:buFontTx/>
              <a:buChar char="•"/>
              <a:tabLst/>
            </a:pPr>
            <a:r>
              <a:rPr lang="ru-RU" altLang="ru-RU" sz="1600" dirty="0" smtClean="0">
                <a:latin typeface="+mj-lt"/>
              </a:rPr>
              <a:t>Познавательно деятельность, через отгадывание загадок.</a:t>
            </a:r>
            <a:endParaRPr kumimoji="0" lang="ru-RU" altLang="ru-RU" sz="1600" b="0" i="0" u="none" strike="noStrike" cap="none" normalizeH="0" baseline="0" dirty="0" smtClean="0">
              <a:ln>
                <a:noFill/>
              </a:ln>
              <a:solidFill>
                <a:schemeClr val="tx1"/>
              </a:solidFill>
              <a:effectLst/>
              <a:latin typeface="+mj-lt"/>
            </a:endParaRPr>
          </a:p>
        </p:txBody>
      </p:sp>
      <p:pic>
        <p:nvPicPr>
          <p:cNvPr id="9" name="Рисунок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273050"/>
            <a:ext cx="3008312" cy="2355453"/>
          </a:xfrm>
          <a:prstGeom prst="rect">
            <a:avLst/>
          </a:prstGeom>
        </p:spPr>
      </p:pic>
      <p:pic>
        <p:nvPicPr>
          <p:cNvPr id="10" name="Picture 10"/>
          <p:cNvPicPr>
            <a:picLocks noChangeAspect="1" noChangeArrowheads="1"/>
          </p:cNvPicPr>
          <p:nvPr/>
        </p:nvPicPr>
        <p:blipFill>
          <a:blip r:embed="rId3" cstate="email">
            <a:clrChange>
              <a:clrFrom>
                <a:srgbClr val="FFFFFF"/>
              </a:clrFrom>
              <a:clrTo>
                <a:srgbClr val="FFFFFF">
                  <a:alpha val="0"/>
                </a:srgbClr>
              </a:clrTo>
            </a:clrChange>
            <a:lum bright="-12000" contrast="30000"/>
            <a:extLst>
              <a:ext uri="{28A0092B-C50C-407E-A947-70E740481C1C}">
                <a14:useLocalDpi xmlns:a14="http://schemas.microsoft.com/office/drawing/2010/main"/>
              </a:ext>
            </a:extLst>
          </a:blip>
          <a:srcRect/>
          <a:stretch>
            <a:fillRect/>
          </a:stretch>
        </p:blipFill>
        <p:spPr bwMode="auto">
          <a:xfrm>
            <a:off x="611560" y="2875408"/>
            <a:ext cx="2736304" cy="3145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2272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Москва, </a:t>
            </a:r>
            <a:r>
              <a:rPr lang="ru-RU" dirty="0"/>
              <a:t>город который я люблю.</a:t>
            </a:r>
          </a:p>
        </p:txBody>
      </p:sp>
      <p:sp>
        <p:nvSpPr>
          <p:cNvPr id="3" name="Объект 2"/>
          <p:cNvSpPr>
            <a:spLocks noGrp="1"/>
          </p:cNvSpPr>
          <p:nvPr>
            <p:ph idx="1"/>
          </p:nvPr>
        </p:nvSpPr>
        <p:spPr>
          <a:xfrm>
            <a:off x="3691384" y="300831"/>
            <a:ext cx="5111750" cy="5853113"/>
          </a:xfrm>
        </p:spPr>
        <p:txBody>
          <a:bodyPr>
            <a:normAutofit fontScale="62500" lnSpcReduction="20000"/>
          </a:bodyPr>
          <a:lstStyle/>
          <a:p>
            <a:pPr lvl="0" eaLnBrk="0" fontAlgn="base" hangingPunct="0">
              <a:spcBef>
                <a:spcPct val="0"/>
              </a:spcBef>
              <a:spcAft>
                <a:spcPct val="0"/>
              </a:spcAft>
            </a:pPr>
            <a:r>
              <a:rPr lang="ru-RU" altLang="ru-RU" sz="2000" dirty="0" smtClean="0">
                <a:solidFill>
                  <a:srgbClr val="000000"/>
                </a:solidFill>
                <a:latin typeface="Times New Roman" panose="02020603050405020304" pitchFamily="18" charset="0"/>
                <a:cs typeface="Times New Roman" panose="02020603050405020304" pitchFamily="18" charset="0"/>
              </a:rPr>
              <a:t>А</a:t>
            </a:r>
            <a:r>
              <a:rPr lang="en-US" altLang="ru-RU" sz="2000" dirty="0" err="1" smtClean="0">
                <a:solidFill>
                  <a:srgbClr val="000000"/>
                </a:solidFill>
                <a:latin typeface="Times New Roman" panose="02020603050405020304" pitchFamily="18" charset="0"/>
                <a:cs typeface="Times New Roman" panose="02020603050405020304" pitchFamily="18" charset="0"/>
              </a:rPr>
              <a:t>втор</a:t>
            </a:r>
            <a:r>
              <a:rPr lang="ru-RU" altLang="ru-RU" sz="2000" dirty="0">
                <a:solidFill>
                  <a:srgbClr val="000000"/>
                </a:solidFill>
                <a:latin typeface="Times New Roman" panose="02020603050405020304" pitchFamily="18" charset="0"/>
                <a:cs typeface="Times New Roman" panose="02020603050405020304" pitchFamily="18" charset="0"/>
              </a:rPr>
              <a:t>:</a:t>
            </a:r>
            <a:r>
              <a:rPr lang="ru-RU" altLang="ru-RU" sz="2000" dirty="0" smtClean="0">
                <a:solidFill>
                  <a:srgbClr val="000000"/>
                </a:solidFill>
                <a:latin typeface="Times New Roman" panose="02020603050405020304" pitchFamily="18" charset="0"/>
                <a:cs typeface="Times New Roman" panose="02020603050405020304" pitchFamily="18" charset="0"/>
              </a:rPr>
              <a:t>Лебеденко </a:t>
            </a:r>
            <a:r>
              <a:rPr lang="ru-RU" altLang="ru-RU" sz="2000" dirty="0">
                <a:solidFill>
                  <a:srgbClr val="000000"/>
                </a:solidFill>
                <a:latin typeface="Times New Roman" panose="02020603050405020304" pitchFamily="18" charset="0"/>
                <a:cs typeface="Times New Roman" panose="02020603050405020304" pitchFamily="18" charset="0"/>
              </a:rPr>
              <a:t>Ирина </a:t>
            </a:r>
            <a:r>
              <a:rPr lang="ru-RU" altLang="ru-RU" sz="2000" dirty="0" smtClean="0">
                <a:solidFill>
                  <a:srgbClr val="000000"/>
                </a:solidFill>
                <a:latin typeface="Times New Roman" panose="02020603050405020304" pitchFamily="18" charset="0"/>
                <a:cs typeface="Times New Roman" panose="02020603050405020304" pitchFamily="18" charset="0"/>
              </a:rPr>
              <a:t>Анатольевна </a:t>
            </a:r>
            <a:r>
              <a:rPr lang="en-US" altLang="ru-RU" sz="2000" dirty="0" err="1" smtClean="0">
                <a:solidFill>
                  <a:srgbClr val="000000"/>
                </a:solidFill>
                <a:latin typeface="Times New Roman" panose="02020603050405020304" pitchFamily="18" charset="0"/>
                <a:cs typeface="Times New Roman" panose="02020603050405020304" pitchFamily="18" charset="0"/>
              </a:rPr>
              <a:t>образовательная</a:t>
            </a:r>
            <a:r>
              <a:rPr lang="en-US" altLang="ru-RU" sz="2000" dirty="0" smtClean="0">
                <a:solidFill>
                  <a:srgbClr val="000000"/>
                </a:solidFill>
                <a:latin typeface="Times New Roman" panose="02020603050405020304" pitchFamily="18" charset="0"/>
                <a:cs typeface="Times New Roman" panose="02020603050405020304" pitchFamily="18" charset="0"/>
              </a:rPr>
              <a:t> </a:t>
            </a:r>
            <a:r>
              <a:rPr lang="en-US" altLang="ru-RU" sz="2000" dirty="0" err="1">
                <a:solidFill>
                  <a:srgbClr val="000000"/>
                </a:solidFill>
                <a:latin typeface="Times New Roman" panose="02020603050405020304" pitchFamily="18" charset="0"/>
                <a:cs typeface="Times New Roman" panose="02020603050405020304" pitchFamily="18" charset="0"/>
              </a:rPr>
              <a:t>организация</a:t>
            </a:r>
            <a:r>
              <a:rPr lang="ru-RU" altLang="ru-RU" sz="2000" dirty="0">
                <a:solidFill>
                  <a:srgbClr val="000000"/>
                </a:solidFill>
                <a:latin typeface="Times New Roman" panose="02020603050405020304" pitchFamily="18" charset="0"/>
                <a:cs typeface="Times New Roman" panose="02020603050405020304" pitchFamily="18" charset="0"/>
              </a:rPr>
              <a:t> </a:t>
            </a:r>
            <a:r>
              <a:rPr lang="ru-RU" altLang="ru-RU" sz="2000" dirty="0" smtClean="0">
                <a:solidFill>
                  <a:srgbClr val="000000"/>
                </a:solidFill>
                <a:latin typeface="Times New Roman" panose="02020603050405020304" pitchFamily="18" charset="0"/>
                <a:cs typeface="Times New Roman" panose="02020603050405020304" pitchFamily="18" charset="0"/>
              </a:rPr>
              <a:t>ГБОУ </a:t>
            </a:r>
            <a:r>
              <a:rPr lang="ru-RU" altLang="ru-RU" sz="2000" dirty="0" err="1" smtClean="0">
                <a:solidFill>
                  <a:srgbClr val="000000"/>
                </a:solidFill>
                <a:latin typeface="Times New Roman" panose="02020603050405020304" pitchFamily="18" charset="0"/>
                <a:cs typeface="Times New Roman" panose="02020603050405020304" pitchFamily="18" charset="0"/>
              </a:rPr>
              <a:t>Сош</a:t>
            </a:r>
            <a:r>
              <a:rPr lang="ru-RU" altLang="ru-RU" sz="2000" dirty="0" smtClean="0">
                <a:solidFill>
                  <a:srgbClr val="000000"/>
                </a:solidFill>
                <a:latin typeface="Times New Roman" panose="02020603050405020304" pitchFamily="18" charset="0"/>
                <a:cs typeface="Times New Roman" panose="02020603050405020304" pitchFamily="18" charset="0"/>
              </a:rPr>
              <a:t> № 1959  ДОУ «Улыбка»</a:t>
            </a:r>
          </a:p>
          <a:p>
            <a:pPr lvl="0" eaLnBrk="0" fontAlgn="base" hangingPunct="0">
              <a:spcBef>
                <a:spcPct val="0"/>
              </a:spcBef>
              <a:spcAft>
                <a:spcPct val="0"/>
              </a:spcAft>
            </a:pPr>
            <a:endParaRPr lang="ru-RU" altLang="ru-RU" sz="2000" dirty="0">
              <a:solidFill>
                <a:srgbClr val="000000"/>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endParaRPr lang="en-US" altLang="ru-RU" sz="2000" dirty="0">
              <a:solidFill>
                <a:srgbClr val="000000"/>
              </a:solidFill>
              <a:latin typeface="Times New Roman" panose="02020603050405020304" pitchFamily="18" charset="0"/>
              <a:cs typeface="Times New Roman" panose="02020603050405020304" pitchFamily="18" charset="0"/>
            </a:endParaRPr>
          </a:p>
          <a:p>
            <a:pPr marL="0" lvl="0" indent="0" eaLnBrk="0" fontAlgn="base" hangingPunct="0">
              <a:spcBef>
                <a:spcPct val="0"/>
              </a:spcBef>
              <a:spcAft>
                <a:spcPct val="0"/>
              </a:spcAft>
            </a:pPr>
            <a:r>
              <a:rPr lang="ru-RU" altLang="ru-RU" sz="2000" dirty="0" smtClean="0">
                <a:solidFill>
                  <a:srgbClr val="000000"/>
                </a:solidFill>
                <a:latin typeface="Times New Roman" panose="02020603050405020304" pitchFamily="18" charset="0"/>
                <a:cs typeface="Times New Roman" panose="02020603050405020304" pitchFamily="18" charset="0"/>
              </a:rPr>
              <a:t>     Рекомендуется </a:t>
            </a:r>
            <a:r>
              <a:rPr lang="en-US" altLang="ru-RU" sz="2000" dirty="0" err="1">
                <a:solidFill>
                  <a:srgbClr val="000000"/>
                </a:solidFill>
                <a:latin typeface="Times New Roman" panose="02020603050405020304" pitchFamily="18" charset="0"/>
                <a:cs typeface="Times New Roman" panose="02020603050405020304" pitchFamily="18" charset="0"/>
              </a:rPr>
              <a:t>для</a:t>
            </a:r>
            <a:r>
              <a:rPr lang="en-US" altLang="ru-RU" sz="2000" dirty="0">
                <a:solidFill>
                  <a:srgbClr val="000000"/>
                </a:solidFill>
                <a:latin typeface="Times New Roman" panose="02020603050405020304" pitchFamily="18" charset="0"/>
                <a:cs typeface="Times New Roman" panose="02020603050405020304" pitchFamily="18" charset="0"/>
              </a:rPr>
              <a:t> </a:t>
            </a:r>
            <a:r>
              <a:rPr lang="ru-RU" altLang="ru-RU" sz="2000" dirty="0">
                <a:solidFill>
                  <a:srgbClr val="000000"/>
                </a:solidFill>
                <a:latin typeface="Times New Roman" panose="02020603050405020304" pitchFamily="18" charset="0"/>
                <a:cs typeface="Times New Roman" panose="02020603050405020304" pitchFamily="18" charset="0"/>
              </a:rPr>
              <a:t>детей </a:t>
            </a:r>
            <a:r>
              <a:rPr lang="en-US" altLang="ru-RU" sz="2000" dirty="0">
                <a:solidFill>
                  <a:srgbClr val="000000"/>
                </a:solidFill>
                <a:latin typeface="Times New Roman" panose="02020603050405020304" pitchFamily="18" charset="0"/>
                <a:cs typeface="Times New Roman" panose="02020603050405020304" pitchFamily="18" charset="0"/>
              </a:rPr>
              <a:t> </a:t>
            </a:r>
            <a:r>
              <a:rPr lang="en-US" altLang="ru-RU" sz="2000" dirty="0" smtClean="0">
                <a:solidFill>
                  <a:srgbClr val="000000"/>
                </a:solidFill>
                <a:latin typeface="Times New Roman" panose="02020603050405020304" pitchFamily="18" charset="0"/>
                <a:cs typeface="Times New Roman" panose="02020603050405020304" pitchFamily="18" charset="0"/>
              </a:rPr>
              <a:t>3-</a:t>
            </a:r>
            <a:r>
              <a:rPr lang="ru-RU" altLang="ru-RU" sz="2000" dirty="0" smtClean="0">
                <a:solidFill>
                  <a:srgbClr val="000000"/>
                </a:solidFill>
                <a:latin typeface="Times New Roman" panose="02020603050405020304" pitchFamily="18" charset="0"/>
                <a:cs typeface="Times New Roman" panose="02020603050405020304" pitchFamily="18" charset="0"/>
              </a:rPr>
              <a:t>6</a:t>
            </a:r>
            <a:r>
              <a:rPr lang="en-US" altLang="ru-RU" sz="2000" dirty="0" smtClean="0">
                <a:solidFill>
                  <a:srgbClr val="000000"/>
                </a:solidFill>
                <a:latin typeface="Times New Roman" panose="02020603050405020304" pitchFamily="18" charset="0"/>
                <a:cs typeface="Times New Roman" panose="02020603050405020304" pitchFamily="18" charset="0"/>
              </a:rPr>
              <a:t> </a:t>
            </a:r>
            <a:r>
              <a:rPr lang="en-US" altLang="ru-RU" sz="2000" dirty="0" err="1">
                <a:solidFill>
                  <a:srgbClr val="000000"/>
                </a:solidFill>
                <a:latin typeface="Times New Roman" panose="02020603050405020304" pitchFamily="18" charset="0"/>
                <a:cs typeface="Times New Roman" panose="02020603050405020304" pitchFamily="18" charset="0"/>
              </a:rPr>
              <a:t>лет</a:t>
            </a:r>
            <a:r>
              <a:rPr lang="ru-RU" altLang="ru-RU" sz="2000" dirty="0" smtClean="0">
                <a:solidFill>
                  <a:srgbClr val="000000"/>
                </a:solidFill>
                <a:latin typeface="Times New Roman" panose="02020603050405020304" pitchFamily="18" charset="0"/>
                <a:cs typeface="Times New Roman" panose="02020603050405020304" pitchFamily="18" charset="0"/>
              </a:rPr>
              <a:t>.</a:t>
            </a:r>
          </a:p>
          <a:p>
            <a:pPr marL="0" lvl="0" indent="0" eaLnBrk="0" fontAlgn="base" hangingPunct="0">
              <a:spcBef>
                <a:spcPct val="0"/>
              </a:spcBef>
              <a:spcAft>
                <a:spcPct val="0"/>
              </a:spcAft>
            </a:pPr>
            <a:endParaRPr lang="en-US" altLang="ru-RU" sz="2000" dirty="0">
              <a:solidFill>
                <a:srgbClr val="000000"/>
              </a:solidFill>
              <a:latin typeface="Times New Roman" panose="02020603050405020304" pitchFamily="18" charset="0"/>
              <a:cs typeface="Times New Roman" panose="02020603050405020304" pitchFamily="18" charset="0"/>
            </a:endParaRPr>
          </a:p>
          <a:p>
            <a:pPr marL="0" lvl="0" indent="0" eaLnBrk="0" fontAlgn="base" hangingPunct="0">
              <a:spcBef>
                <a:spcPct val="0"/>
              </a:spcBef>
              <a:spcAft>
                <a:spcPct val="0"/>
              </a:spcAft>
              <a:buNone/>
            </a:pPr>
            <a:r>
              <a:rPr lang="ru-RU" altLang="ru-RU" sz="2000" dirty="0">
                <a:solidFill>
                  <a:srgbClr val="000000"/>
                </a:solidFill>
                <a:latin typeface="Times New Roman" panose="02020603050405020304" pitchFamily="18" charset="0"/>
                <a:cs typeface="Times New Roman" panose="02020603050405020304" pitchFamily="18" charset="0"/>
              </a:rPr>
              <a:t> </a:t>
            </a:r>
            <a:r>
              <a:rPr lang="ru-RU" altLang="ru-RU" sz="2000" dirty="0" smtClean="0">
                <a:solidFill>
                  <a:srgbClr val="000000"/>
                </a:solidFill>
                <a:latin typeface="Times New Roman" panose="02020603050405020304" pitchFamily="18" charset="0"/>
                <a:cs typeface="Times New Roman" panose="02020603050405020304" pitchFamily="18" charset="0"/>
              </a:rPr>
              <a:t>         </a:t>
            </a:r>
            <a:r>
              <a:rPr lang="ru-RU" altLang="ru-RU" sz="2300" b="1" dirty="0" smtClean="0">
                <a:solidFill>
                  <a:srgbClr val="000000"/>
                </a:solidFill>
                <a:latin typeface="Times New Roman" panose="02020603050405020304" pitchFamily="18" charset="0"/>
                <a:cs typeface="Times New Roman" panose="02020603050405020304" pitchFamily="18" charset="0"/>
              </a:rPr>
              <a:t>м</a:t>
            </a:r>
            <a:r>
              <a:rPr lang="en-US" altLang="ru-RU" sz="2300" b="1" dirty="0" err="1" smtClean="0">
                <a:solidFill>
                  <a:srgbClr val="000000"/>
                </a:solidFill>
                <a:latin typeface="Times New Roman" panose="02020603050405020304" pitchFamily="18" charset="0"/>
                <a:cs typeface="Times New Roman" panose="02020603050405020304" pitchFamily="18" charset="0"/>
              </a:rPr>
              <a:t>есто</a:t>
            </a:r>
            <a:r>
              <a:rPr lang="en-US" altLang="ru-RU" sz="2300" b="1" dirty="0" smtClean="0">
                <a:solidFill>
                  <a:srgbClr val="000000"/>
                </a:solidFill>
                <a:latin typeface="Times New Roman" panose="02020603050405020304" pitchFamily="18" charset="0"/>
                <a:cs typeface="Times New Roman" panose="02020603050405020304" pitchFamily="18" charset="0"/>
              </a:rPr>
              <a:t> </a:t>
            </a:r>
            <a:r>
              <a:rPr lang="en-US" altLang="ru-RU" sz="2300" b="1" dirty="0" err="1" smtClean="0">
                <a:solidFill>
                  <a:srgbClr val="000000"/>
                </a:solidFill>
                <a:latin typeface="Times New Roman" panose="02020603050405020304" pitchFamily="18" charset="0"/>
                <a:cs typeface="Times New Roman" panose="02020603050405020304" pitchFamily="18" charset="0"/>
              </a:rPr>
              <a:t>проведения</a:t>
            </a:r>
            <a:r>
              <a:rPr lang="ru-RU" altLang="ru-RU" sz="2000" dirty="0" smtClean="0">
                <a:solidFill>
                  <a:srgbClr val="000000"/>
                </a:solidFill>
                <a:latin typeface="Times New Roman" panose="02020603050405020304" pitchFamily="18" charset="0"/>
                <a:cs typeface="Times New Roman" panose="02020603050405020304" pitchFamily="18" charset="0"/>
              </a:rPr>
              <a:t>: начало от ст. м. Библиотека  им. Ленина далее по ул. Моховая до пересечения с ул. Никитская до ул. </a:t>
            </a:r>
            <a:r>
              <a:rPr lang="ru-RU" altLang="ru-RU" sz="2000" dirty="0">
                <a:solidFill>
                  <a:srgbClr val="000000"/>
                </a:solidFill>
                <a:latin typeface="Times New Roman" panose="02020603050405020304" pitchFamily="18" charset="0"/>
                <a:cs typeface="Times New Roman" panose="02020603050405020304" pitchFamily="18" charset="0"/>
              </a:rPr>
              <a:t>Никитская </a:t>
            </a:r>
            <a:r>
              <a:rPr lang="ru-RU" altLang="ru-RU" sz="2000" dirty="0" smtClean="0">
                <a:solidFill>
                  <a:srgbClr val="000000"/>
                </a:solidFill>
                <a:latin typeface="Times New Roman" panose="02020603050405020304" pitchFamily="18" charset="0"/>
                <a:cs typeface="Times New Roman" panose="02020603050405020304" pitchFamily="18" charset="0"/>
              </a:rPr>
              <a:t>д.13</a:t>
            </a:r>
            <a:r>
              <a:rPr lang="en-US" altLang="ru-RU" sz="2000" dirty="0" smtClean="0">
                <a:solidFill>
                  <a:srgbClr val="000000"/>
                </a:solidFill>
                <a:latin typeface="Times New Roman" panose="02020603050405020304" pitchFamily="18" charset="0"/>
                <a:cs typeface="Times New Roman" panose="02020603050405020304" pitchFamily="18" charset="0"/>
              </a:rPr>
              <a:t>/6</a:t>
            </a:r>
            <a:endParaRPr lang="ru-RU" altLang="ru-RU" sz="2000" dirty="0" smtClean="0">
              <a:solidFill>
                <a:srgbClr val="000000"/>
              </a:solidFill>
              <a:latin typeface="Times New Roman" panose="02020603050405020304" pitchFamily="18" charset="0"/>
              <a:cs typeface="Times New Roman" panose="02020603050405020304" pitchFamily="18" charset="0"/>
            </a:endParaRPr>
          </a:p>
          <a:p>
            <a:pPr marL="0" lvl="0" indent="0" eaLnBrk="0" fontAlgn="base" hangingPunct="0">
              <a:spcBef>
                <a:spcPct val="0"/>
              </a:spcBef>
              <a:spcAft>
                <a:spcPct val="0"/>
              </a:spcAft>
              <a:buNone/>
            </a:pPr>
            <a:endParaRPr lang="ru-RU" altLang="ru-RU" sz="2000" dirty="0" smtClean="0">
              <a:solidFill>
                <a:srgbClr val="000000"/>
              </a:solidFill>
              <a:latin typeface="Times New Roman" panose="02020603050405020304" pitchFamily="18" charset="0"/>
              <a:cs typeface="Times New Roman" panose="02020603050405020304" pitchFamily="18" charset="0"/>
            </a:endParaRPr>
          </a:p>
          <a:p>
            <a:pPr marL="0" lvl="0" indent="0" eaLnBrk="0" fontAlgn="base" hangingPunct="0">
              <a:spcBef>
                <a:spcPct val="0"/>
              </a:spcBef>
              <a:spcAft>
                <a:spcPct val="0"/>
              </a:spcAft>
              <a:buNone/>
            </a:pPr>
            <a:r>
              <a:rPr lang="ru-RU" altLang="ru-RU" sz="2300" b="1" dirty="0" smtClean="0">
                <a:solidFill>
                  <a:srgbClr val="000000"/>
                </a:solidFill>
                <a:latin typeface="Times New Roman" panose="02020603050405020304" pitchFamily="18" charset="0"/>
                <a:cs typeface="Times New Roman" panose="02020603050405020304" pitchFamily="18" charset="0"/>
              </a:rPr>
              <a:t>         </a:t>
            </a:r>
            <a:r>
              <a:rPr lang="en-US" altLang="ru-RU" sz="2300" b="1" dirty="0" err="1" smtClean="0">
                <a:solidFill>
                  <a:srgbClr val="000000"/>
                </a:solidFill>
                <a:latin typeface="Times New Roman" panose="02020603050405020304" pitchFamily="18" charset="0"/>
                <a:cs typeface="Times New Roman" panose="02020603050405020304" pitchFamily="18" charset="0"/>
              </a:rPr>
              <a:t>перечень</a:t>
            </a:r>
            <a:r>
              <a:rPr lang="en-US" altLang="ru-RU" sz="2300" b="1" dirty="0" smtClean="0">
                <a:solidFill>
                  <a:srgbClr val="000000"/>
                </a:solidFill>
                <a:latin typeface="Times New Roman" panose="02020603050405020304" pitchFamily="18" charset="0"/>
                <a:cs typeface="Times New Roman" panose="02020603050405020304" pitchFamily="18" charset="0"/>
              </a:rPr>
              <a:t> </a:t>
            </a:r>
            <a:r>
              <a:rPr lang="en-US" altLang="ru-RU" sz="2300" b="1" dirty="0" err="1" smtClean="0">
                <a:solidFill>
                  <a:srgbClr val="000000"/>
                </a:solidFill>
                <a:latin typeface="Times New Roman" panose="02020603050405020304" pitchFamily="18" charset="0"/>
                <a:cs typeface="Times New Roman" panose="02020603050405020304" pitchFamily="18" charset="0"/>
              </a:rPr>
              <a:t>об</a:t>
            </a:r>
            <a:r>
              <a:rPr lang="ru-RU" altLang="ru-RU" sz="2300" b="1" dirty="0">
                <a:solidFill>
                  <a:srgbClr val="000000"/>
                </a:solidFill>
                <a:latin typeface="Times New Roman" panose="02020603050405020304" pitchFamily="18" charset="0"/>
                <a:cs typeface="Times New Roman" panose="02020603050405020304" pitchFamily="18" charset="0"/>
              </a:rPr>
              <a:t>ъ</a:t>
            </a:r>
            <a:r>
              <a:rPr lang="en-US" altLang="ru-RU" sz="2300" b="1" dirty="0" err="1" smtClean="0">
                <a:solidFill>
                  <a:srgbClr val="000000"/>
                </a:solidFill>
                <a:latin typeface="Times New Roman" panose="02020603050405020304" pitchFamily="18" charset="0"/>
                <a:cs typeface="Times New Roman" panose="02020603050405020304" pitchFamily="18" charset="0"/>
              </a:rPr>
              <a:t>ектов</a:t>
            </a:r>
            <a:r>
              <a:rPr lang="ru-RU" altLang="ru-RU" sz="2300" b="1" dirty="0">
                <a:solidFill>
                  <a:srgbClr val="000000"/>
                </a:solidFill>
                <a:latin typeface="Times New Roman" panose="02020603050405020304" pitchFamily="18" charset="0"/>
                <a:cs typeface="Times New Roman" panose="02020603050405020304" pitchFamily="18" charset="0"/>
              </a:rPr>
              <a:t>: </a:t>
            </a:r>
          </a:p>
          <a:p>
            <a:pPr marL="457200" lvl="0" indent="-457200" eaLnBrk="0" fontAlgn="base" hangingPunct="0">
              <a:spcBef>
                <a:spcPct val="0"/>
              </a:spcBef>
              <a:spcAft>
                <a:spcPct val="0"/>
              </a:spcAft>
              <a:buClr>
                <a:srgbClr val="FF0000"/>
              </a:buClr>
              <a:buFont typeface="+mj-lt"/>
              <a:buAutoNum type="arabicPeriod"/>
            </a:pPr>
            <a:r>
              <a:rPr lang="ru-RU" sz="2000" dirty="0">
                <a:cs typeface="Times New Roman" panose="02020603050405020304" pitchFamily="18" charset="0"/>
              </a:rPr>
              <a:t>Вид на Библиотеку имени Ленина </a:t>
            </a:r>
            <a:endParaRPr lang="ru-RU" sz="2000" dirty="0" smtClean="0">
              <a:cs typeface="Times New Roman" panose="02020603050405020304" pitchFamily="18" charset="0"/>
            </a:endParaRPr>
          </a:p>
          <a:p>
            <a:pPr marL="457200" lvl="0" indent="-457200" eaLnBrk="0" fontAlgn="base" hangingPunct="0">
              <a:spcBef>
                <a:spcPct val="0"/>
              </a:spcBef>
              <a:spcAft>
                <a:spcPct val="0"/>
              </a:spcAft>
              <a:buClr>
                <a:srgbClr val="FF0000"/>
              </a:buClr>
              <a:buFont typeface="+mj-lt"/>
              <a:buAutoNum type="arabicPeriod"/>
            </a:pPr>
            <a:r>
              <a:rPr lang="ru-RU" sz="2000" dirty="0" smtClean="0">
                <a:cs typeface="Times New Roman" panose="02020603050405020304" pitchFamily="18" charset="0"/>
              </a:rPr>
              <a:t>Вид </a:t>
            </a:r>
            <a:r>
              <a:rPr lang="ru-RU" sz="2000" dirty="0">
                <a:cs typeface="Times New Roman" panose="02020603050405020304" pitchFamily="18" charset="0"/>
              </a:rPr>
              <a:t>на Храм Христа Спасителя </a:t>
            </a:r>
            <a:endParaRPr lang="ru-RU" sz="2000" dirty="0" smtClean="0">
              <a:cs typeface="Times New Roman" panose="02020603050405020304" pitchFamily="18" charset="0"/>
            </a:endParaRPr>
          </a:p>
          <a:p>
            <a:pPr marL="457200" indent="-457200" eaLnBrk="0" fontAlgn="base" hangingPunct="0">
              <a:spcBef>
                <a:spcPct val="0"/>
              </a:spcBef>
              <a:spcAft>
                <a:spcPct val="0"/>
              </a:spcAft>
              <a:buClr>
                <a:srgbClr val="FF0000"/>
              </a:buClr>
              <a:buFont typeface="+mj-lt"/>
              <a:buAutoNum type="arabicPeriod"/>
            </a:pPr>
            <a:r>
              <a:rPr lang="ru-RU" sz="2000" dirty="0" smtClean="0">
                <a:cs typeface="Times New Roman" panose="02020603050405020304" pitchFamily="18" charset="0"/>
              </a:rPr>
              <a:t>Вид </a:t>
            </a:r>
            <a:r>
              <a:rPr lang="ru-RU" sz="2000" dirty="0">
                <a:cs typeface="Times New Roman" panose="02020603050405020304" pitchFamily="18" charset="0"/>
              </a:rPr>
              <a:t>на Сенатские палаты в </a:t>
            </a:r>
            <a:r>
              <a:rPr lang="ru-RU" sz="2000" dirty="0" smtClean="0">
                <a:cs typeface="Times New Roman" panose="02020603050405020304" pitchFamily="18" charset="0"/>
              </a:rPr>
              <a:t>Кремле. Троицкая башня.</a:t>
            </a:r>
            <a:r>
              <a:rPr lang="ru-RU" sz="2000" dirty="0">
                <a:cs typeface="Times New Roman" panose="02020603050405020304" pitchFamily="18" charset="0"/>
              </a:rPr>
              <a:t> </a:t>
            </a:r>
            <a:endParaRPr lang="en-US" sz="2000" dirty="0" smtClean="0">
              <a:cs typeface="Times New Roman" panose="02020603050405020304" pitchFamily="18" charset="0"/>
            </a:endParaRPr>
          </a:p>
          <a:p>
            <a:pPr marL="457200" lvl="0" indent="-457200" eaLnBrk="0" fontAlgn="base" hangingPunct="0">
              <a:spcBef>
                <a:spcPct val="0"/>
              </a:spcBef>
              <a:spcAft>
                <a:spcPct val="0"/>
              </a:spcAft>
              <a:buClr>
                <a:srgbClr val="FF0000"/>
              </a:buClr>
              <a:buFont typeface="+mj-lt"/>
              <a:buAutoNum type="arabicPeriod"/>
            </a:pPr>
            <a:r>
              <a:rPr lang="ru-RU" sz="2000" dirty="0" smtClean="0">
                <a:cs typeface="Times New Roman" panose="02020603050405020304" pitchFamily="18" charset="0"/>
              </a:rPr>
              <a:t>Вид </a:t>
            </a:r>
            <a:r>
              <a:rPr lang="ru-RU" sz="2000" dirty="0">
                <a:cs typeface="Times New Roman" panose="02020603050405020304" pitchFamily="18" charset="0"/>
              </a:rPr>
              <a:t>на Государственный Университет имени М.В. Ломоносова</a:t>
            </a:r>
            <a:r>
              <a:rPr lang="ru-RU" sz="2000" dirty="0" smtClean="0">
                <a:cs typeface="Times New Roman" panose="02020603050405020304" pitchFamily="18" charset="0"/>
              </a:rPr>
              <a:t>. </a:t>
            </a:r>
            <a:endParaRPr lang="en-US" sz="2000" dirty="0" smtClean="0">
              <a:cs typeface="Times New Roman" panose="02020603050405020304" pitchFamily="18" charset="0"/>
            </a:endParaRPr>
          </a:p>
          <a:p>
            <a:pPr marL="457200" indent="-457200" eaLnBrk="0" fontAlgn="base" hangingPunct="0">
              <a:spcBef>
                <a:spcPct val="0"/>
              </a:spcBef>
              <a:spcAft>
                <a:spcPct val="0"/>
              </a:spcAft>
              <a:buClr>
                <a:srgbClr val="FF0000"/>
              </a:buClr>
              <a:buFont typeface="+mj-lt"/>
              <a:buAutoNum type="arabicPeriod"/>
            </a:pPr>
            <a:r>
              <a:rPr lang="ru-RU" sz="2000" dirty="0">
                <a:cs typeface="Times New Roman" panose="02020603050405020304" pitchFamily="18" charset="0"/>
              </a:rPr>
              <a:t>Вид на Кремль и Красную </a:t>
            </a:r>
            <a:r>
              <a:rPr lang="ru-RU" sz="2000" dirty="0" smtClean="0">
                <a:cs typeface="Times New Roman" panose="02020603050405020304" pitchFamily="18" charset="0"/>
              </a:rPr>
              <a:t>Площадь</a:t>
            </a:r>
          </a:p>
          <a:p>
            <a:pPr marL="457200" lvl="0" indent="-457200" eaLnBrk="0" fontAlgn="base" hangingPunct="0">
              <a:spcBef>
                <a:spcPct val="0"/>
              </a:spcBef>
              <a:spcAft>
                <a:spcPct val="0"/>
              </a:spcAft>
              <a:buClr>
                <a:srgbClr val="FF0000"/>
              </a:buClr>
              <a:buFont typeface="+mj-lt"/>
              <a:buAutoNum type="arabicPeriod"/>
            </a:pPr>
            <a:r>
              <a:rPr lang="ru-RU" sz="2000" dirty="0" smtClean="0">
                <a:cs typeface="Times New Roman" panose="02020603050405020304" pitchFamily="18" charset="0"/>
              </a:rPr>
              <a:t>Большая Никитская улица</a:t>
            </a:r>
          </a:p>
          <a:p>
            <a:pPr marL="457200" lvl="0" indent="-457200" eaLnBrk="0" fontAlgn="base" hangingPunct="0">
              <a:spcBef>
                <a:spcPct val="0"/>
              </a:spcBef>
              <a:spcAft>
                <a:spcPct val="0"/>
              </a:spcAft>
              <a:buClr>
                <a:srgbClr val="FF0000"/>
              </a:buClr>
              <a:buFont typeface="+mj-lt"/>
              <a:buAutoNum type="arabicPeriod"/>
            </a:pPr>
            <a:r>
              <a:rPr lang="ru-RU" sz="2000" dirty="0" smtClean="0"/>
              <a:t>Вид </a:t>
            </a:r>
            <a:r>
              <a:rPr lang="ru-RU" sz="2000" dirty="0"/>
              <a:t>на Зоологический </a:t>
            </a:r>
            <a:r>
              <a:rPr lang="ru-RU" sz="2000" dirty="0" smtClean="0"/>
              <a:t>музей</a:t>
            </a:r>
          </a:p>
          <a:p>
            <a:pPr marL="457200" lvl="0" indent="-457200" eaLnBrk="0" fontAlgn="base" hangingPunct="0">
              <a:spcBef>
                <a:spcPct val="0"/>
              </a:spcBef>
              <a:spcAft>
                <a:spcPct val="0"/>
              </a:spcAft>
              <a:buClr>
                <a:srgbClr val="FF0000"/>
              </a:buClr>
              <a:buFont typeface="+mj-lt"/>
              <a:buAutoNum type="arabicPeriod"/>
            </a:pPr>
            <a:r>
              <a:rPr lang="ru-RU" sz="2000" dirty="0" smtClean="0">
                <a:cs typeface="Times New Roman" panose="02020603050405020304" pitchFamily="18" charset="0"/>
              </a:rPr>
              <a:t>Вид на Палаты Г. Арасланова 17в</a:t>
            </a:r>
            <a:r>
              <a:rPr lang="ru-RU" sz="2000" dirty="0" smtClean="0"/>
              <a:t>.</a:t>
            </a:r>
          </a:p>
          <a:p>
            <a:pPr marL="457200" lvl="0" indent="-457200" eaLnBrk="0" fontAlgn="base" hangingPunct="0">
              <a:spcBef>
                <a:spcPct val="0"/>
              </a:spcBef>
              <a:spcAft>
                <a:spcPct val="0"/>
              </a:spcAft>
              <a:buClr>
                <a:srgbClr val="FF0000"/>
              </a:buClr>
              <a:buFont typeface="+mj-lt"/>
              <a:buAutoNum type="arabicPeriod"/>
            </a:pPr>
            <a:r>
              <a:rPr lang="ru-RU" sz="2000" dirty="0"/>
              <a:t>Московская государственная консерватория им. П.И. </a:t>
            </a:r>
            <a:r>
              <a:rPr lang="ru-RU" sz="2000" dirty="0" smtClean="0"/>
              <a:t>Чайковского</a:t>
            </a:r>
          </a:p>
          <a:p>
            <a:pPr marL="457200" lvl="0" indent="-457200" eaLnBrk="0" fontAlgn="base" hangingPunct="0">
              <a:spcBef>
                <a:spcPct val="0"/>
              </a:spcBef>
              <a:spcAft>
                <a:spcPct val="0"/>
              </a:spcAft>
              <a:buClr>
                <a:srgbClr val="FF0000"/>
              </a:buClr>
              <a:buFont typeface="+mj-lt"/>
              <a:buAutoNum type="arabicPeriod"/>
            </a:pPr>
            <a:r>
              <a:rPr lang="ru-RU" sz="2000" dirty="0" smtClean="0">
                <a:cs typeface="Times New Roman" panose="02020603050405020304" pitchFamily="18" charset="0"/>
              </a:rPr>
              <a:t>На обратном пути Аллея Романов</a:t>
            </a:r>
          </a:p>
          <a:p>
            <a:pPr marL="457200" lvl="0" indent="-457200" eaLnBrk="0" fontAlgn="base" hangingPunct="0">
              <a:spcBef>
                <a:spcPct val="0"/>
              </a:spcBef>
              <a:spcAft>
                <a:spcPct val="0"/>
              </a:spcAft>
              <a:buClr>
                <a:srgbClr val="FF0000"/>
              </a:buClr>
              <a:buFont typeface="+mj-lt"/>
              <a:buAutoNum type="arabicPeriod"/>
            </a:pPr>
            <a:endParaRPr lang="ru-RU" sz="2000" dirty="0" smtClean="0">
              <a:cs typeface="Times New Roman" panose="02020603050405020304" pitchFamily="18" charset="0"/>
            </a:endParaRPr>
          </a:p>
          <a:p>
            <a:pPr marL="0" lvl="0" indent="0" eaLnBrk="0" fontAlgn="base" hangingPunct="0">
              <a:spcBef>
                <a:spcPct val="0"/>
              </a:spcBef>
              <a:spcAft>
                <a:spcPct val="0"/>
              </a:spcAft>
              <a:buNone/>
            </a:pPr>
            <a:r>
              <a:rPr lang="ru-RU" altLang="ru-RU" sz="2000" dirty="0">
                <a:solidFill>
                  <a:srgbClr val="000000"/>
                </a:solidFill>
                <a:latin typeface="Times New Roman" panose="02020603050405020304" pitchFamily="18" charset="0"/>
                <a:cs typeface="Times New Roman" panose="02020603050405020304" pitchFamily="18" charset="0"/>
              </a:rPr>
              <a:t> </a:t>
            </a:r>
            <a:r>
              <a:rPr lang="ru-RU" altLang="ru-RU" sz="2000" dirty="0" smtClean="0">
                <a:solidFill>
                  <a:srgbClr val="000000"/>
                </a:solidFill>
                <a:latin typeface="Times New Roman" panose="02020603050405020304" pitchFamily="18" charset="0"/>
                <a:cs typeface="Times New Roman" panose="02020603050405020304" pitchFamily="18" charset="0"/>
              </a:rPr>
              <a:t>         </a:t>
            </a:r>
            <a:r>
              <a:rPr lang="ru-RU" altLang="ru-RU" sz="2300" b="1" dirty="0" smtClean="0">
                <a:solidFill>
                  <a:srgbClr val="000000"/>
                </a:solidFill>
                <a:latin typeface="Times New Roman" panose="02020603050405020304" pitchFamily="18" charset="0"/>
                <a:cs typeface="Times New Roman" panose="02020603050405020304" pitchFamily="18" charset="0"/>
              </a:rPr>
              <a:t> </a:t>
            </a:r>
            <a:r>
              <a:rPr lang="en-US" altLang="ru-RU" sz="2300" b="1" dirty="0" err="1" smtClean="0">
                <a:solidFill>
                  <a:srgbClr val="000000"/>
                </a:solidFill>
                <a:latin typeface="Times New Roman" panose="02020603050405020304" pitchFamily="18" charset="0"/>
                <a:cs typeface="Times New Roman" panose="02020603050405020304" pitchFamily="18" charset="0"/>
              </a:rPr>
              <a:t>рекомендуемое</a:t>
            </a:r>
            <a:r>
              <a:rPr lang="en-US" altLang="ru-RU" sz="2300" b="1" dirty="0" smtClean="0">
                <a:solidFill>
                  <a:srgbClr val="000000"/>
                </a:solidFill>
                <a:latin typeface="Times New Roman" panose="02020603050405020304" pitchFamily="18" charset="0"/>
                <a:cs typeface="Times New Roman" panose="02020603050405020304" pitchFamily="18" charset="0"/>
              </a:rPr>
              <a:t> </a:t>
            </a:r>
            <a:r>
              <a:rPr lang="en-US" altLang="ru-RU" sz="2300" b="1" dirty="0" err="1" smtClean="0">
                <a:solidFill>
                  <a:srgbClr val="000000"/>
                </a:solidFill>
                <a:latin typeface="Times New Roman" panose="02020603050405020304" pitchFamily="18" charset="0"/>
                <a:cs typeface="Times New Roman" panose="02020603050405020304" pitchFamily="18" charset="0"/>
              </a:rPr>
              <a:t>оборудование</a:t>
            </a:r>
            <a:r>
              <a:rPr lang="ru-RU" altLang="ru-RU" sz="2300" b="1" dirty="0" smtClean="0">
                <a:solidFill>
                  <a:srgbClr val="000000"/>
                </a:solidFill>
                <a:latin typeface="Times New Roman" panose="02020603050405020304" pitchFamily="18" charset="0"/>
                <a:cs typeface="Times New Roman" panose="02020603050405020304" pitchFamily="18" charset="0"/>
              </a:rPr>
              <a:t>: </a:t>
            </a:r>
          </a:p>
          <a:p>
            <a:pPr marL="0" lvl="0" indent="0" eaLnBrk="0" fontAlgn="base" hangingPunct="0">
              <a:spcBef>
                <a:spcPct val="0"/>
              </a:spcBef>
              <a:spcAft>
                <a:spcPct val="0"/>
              </a:spcAft>
              <a:buNone/>
            </a:pPr>
            <a:endParaRPr lang="ru-RU" altLang="ru-RU" sz="2300" b="1" dirty="0" smtClean="0">
              <a:solidFill>
                <a:srgbClr val="000000"/>
              </a:solidFill>
              <a:latin typeface="Times New Roman" panose="02020603050405020304" pitchFamily="18" charset="0"/>
              <a:cs typeface="Times New Roman" panose="02020603050405020304" pitchFamily="18" charset="0"/>
            </a:endParaRPr>
          </a:p>
          <a:p>
            <a:pPr marL="0" lvl="0" indent="0" eaLnBrk="0" fontAlgn="base" hangingPunct="0">
              <a:spcBef>
                <a:spcPct val="0"/>
              </a:spcBef>
              <a:spcAft>
                <a:spcPct val="0"/>
              </a:spcAft>
              <a:buNone/>
            </a:pPr>
            <a:r>
              <a:rPr lang="ru-RU" sz="2000" dirty="0" smtClean="0">
                <a:solidFill>
                  <a:srgbClr val="000000"/>
                </a:solidFill>
                <a:latin typeface="Times New Roman" panose="02020603050405020304" pitchFamily="18" charset="0"/>
                <a:cs typeface="Times New Roman" panose="02020603050405020304" pitchFamily="18" charset="0"/>
              </a:rPr>
              <a:t>         - </a:t>
            </a:r>
            <a:r>
              <a:rPr lang="ru-RU" sz="2000" dirty="0" smtClean="0"/>
              <a:t>Маршрут движения на бумаге, по кол-ву участников</a:t>
            </a:r>
          </a:p>
          <a:p>
            <a:pPr marL="0" lvl="0" indent="0" eaLnBrk="0" fontAlgn="base" hangingPunct="0">
              <a:spcBef>
                <a:spcPct val="0"/>
              </a:spcBef>
              <a:spcAft>
                <a:spcPct val="0"/>
              </a:spcAft>
              <a:buNone/>
            </a:pPr>
            <a:r>
              <a:rPr lang="ru-RU" sz="2000" dirty="0"/>
              <a:t> </a:t>
            </a:r>
            <a:r>
              <a:rPr lang="ru-RU" sz="2000" dirty="0" smtClean="0"/>
              <a:t>            5-10 шт.</a:t>
            </a:r>
          </a:p>
          <a:p>
            <a:pPr marL="0" lvl="0" indent="0" eaLnBrk="0" fontAlgn="base" hangingPunct="0">
              <a:spcBef>
                <a:spcPct val="0"/>
              </a:spcBef>
              <a:spcAft>
                <a:spcPct val="0"/>
              </a:spcAft>
              <a:buNone/>
            </a:pPr>
            <a:r>
              <a:rPr lang="ru-RU" sz="2000" dirty="0" smtClean="0"/>
              <a:t>          -</a:t>
            </a:r>
            <a:r>
              <a:rPr lang="ru-RU" sz="2000" dirty="0"/>
              <a:t> бинокль (монокль) для рассмотрения удаленного </a:t>
            </a:r>
            <a:endParaRPr lang="ru-RU" sz="2000" dirty="0" smtClean="0"/>
          </a:p>
          <a:p>
            <a:pPr marL="0" lvl="0" indent="0" eaLnBrk="0" fontAlgn="base" hangingPunct="0">
              <a:spcBef>
                <a:spcPct val="0"/>
              </a:spcBef>
              <a:spcAft>
                <a:spcPct val="0"/>
              </a:spcAft>
              <a:buNone/>
            </a:pPr>
            <a:r>
              <a:rPr lang="ru-RU" sz="2000" dirty="0"/>
              <a:t> </a:t>
            </a:r>
            <a:r>
              <a:rPr lang="ru-RU" sz="2000" dirty="0" smtClean="0"/>
              <a:t>           объекта </a:t>
            </a:r>
            <a:r>
              <a:rPr lang="ru-RU" sz="2000" dirty="0"/>
              <a:t>или его фрагмента </a:t>
            </a:r>
            <a:endParaRPr lang="ru-RU" sz="2000" dirty="0" smtClean="0"/>
          </a:p>
          <a:p>
            <a:pPr marL="0" indent="0">
              <a:buNone/>
            </a:pPr>
            <a:r>
              <a:rPr lang="ru-RU" sz="2000" dirty="0" smtClean="0"/>
              <a:t>          - Рабочие листы раскраски-Кремль.</a:t>
            </a:r>
          </a:p>
          <a:p>
            <a:pPr marL="0" indent="0">
              <a:buNone/>
            </a:pPr>
            <a:r>
              <a:rPr lang="ru-RU" sz="2000" dirty="0"/>
              <a:t> </a:t>
            </a:r>
            <a:r>
              <a:rPr lang="ru-RU" sz="2000" dirty="0" smtClean="0"/>
              <a:t>         - цветные карандаши, </a:t>
            </a:r>
          </a:p>
          <a:p>
            <a:pPr marL="0" indent="0">
              <a:buNone/>
            </a:pPr>
            <a:r>
              <a:rPr lang="ru-RU" sz="2000" dirty="0" smtClean="0"/>
              <a:t>          - цифровой </a:t>
            </a:r>
            <a:r>
              <a:rPr lang="ru-RU" sz="2000" dirty="0"/>
              <a:t>фотоаппарат, </a:t>
            </a:r>
            <a:r>
              <a:rPr lang="ru-RU" sz="2000" dirty="0" smtClean="0"/>
              <a:t>видеокамера</a:t>
            </a:r>
            <a:endParaRPr lang="ru-RU" sz="2000" dirty="0"/>
          </a:p>
        </p:txBody>
      </p:sp>
      <p:sp>
        <p:nvSpPr>
          <p:cNvPr id="4" name="Текст 3"/>
          <p:cNvSpPr>
            <a:spLocks noGrp="1"/>
          </p:cNvSpPr>
          <p:nvPr>
            <p:ph type="body" sz="half" idx="2"/>
          </p:nvPr>
        </p:nvSpPr>
        <p:spPr/>
        <p:txBody>
          <a:bodyPr/>
          <a:lstStyle/>
          <a:p>
            <a:r>
              <a:rPr lang="ru-RU" dirty="0"/>
              <a:t>В нашем городе  есть много удивительных улиц, площадей и парков.</a:t>
            </a:r>
          </a:p>
          <a:p>
            <a:r>
              <a:rPr lang="ru-RU" dirty="0"/>
              <a:t>На каждой улице можно встретить интересные здания и памятники, любой из которых может поделиться своей историей и культурой.  Напомнить нам о живших и творивших здесь людях.</a:t>
            </a:r>
          </a:p>
          <a:p>
            <a:endParaRPr lang="ru-RU" dirty="0"/>
          </a:p>
        </p:txBody>
      </p:sp>
      <p:pic>
        <p:nvPicPr>
          <p:cNvPr id="6" name="Рисунок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199" y="3645024"/>
            <a:ext cx="3008313" cy="2481139"/>
          </a:xfrm>
          <a:prstGeom prst="rect">
            <a:avLst/>
          </a:prstGeom>
        </p:spPr>
      </p:pic>
    </p:spTree>
    <p:extLst>
      <p:ext uri="{BB962C8B-B14F-4D97-AF65-F5344CB8AC3E}">
        <p14:creationId xmlns:p14="http://schemas.microsoft.com/office/powerpoint/2010/main" val="503414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060" y="535013"/>
            <a:ext cx="8630238" cy="5112568"/>
          </a:xfrm>
          <a:prstGeom prst="rect">
            <a:avLst/>
          </a:prstGeom>
        </p:spPr>
      </p:pic>
      <p:sp>
        <p:nvSpPr>
          <p:cNvPr id="2" name="TextBox 1"/>
          <p:cNvSpPr txBox="1"/>
          <p:nvPr/>
        </p:nvSpPr>
        <p:spPr>
          <a:xfrm>
            <a:off x="539552" y="6021288"/>
            <a:ext cx="8064896" cy="400110"/>
          </a:xfrm>
          <a:prstGeom prst="rect">
            <a:avLst/>
          </a:prstGeom>
          <a:noFill/>
        </p:spPr>
        <p:txBody>
          <a:bodyPr wrap="square" rtlCol="0">
            <a:spAutoFit/>
          </a:bodyPr>
          <a:lstStyle/>
          <a:p>
            <a:r>
              <a:rPr lang="ru-RU" sz="1000" dirty="0" smtClean="0"/>
              <a:t>Ссылка на карту: </a:t>
            </a:r>
          </a:p>
          <a:p>
            <a:r>
              <a:rPr lang="en-US" sz="1000" dirty="0" smtClean="0"/>
              <a:t>http</a:t>
            </a:r>
            <a:r>
              <a:rPr lang="en-US" sz="1000" dirty="0"/>
              <a:t>://maps.yandex.ru/?um=wosYkdjf6eiWXonr2bzbgjqAuDAS8Vbz&amp;ll=37.608234%2C55.754566&amp;spn=0.016952%2C0.005161&amp;z=17&amp;l=map</a:t>
            </a:r>
            <a:endParaRPr lang="ru-RU" sz="1000" dirty="0"/>
          </a:p>
        </p:txBody>
      </p:sp>
    </p:spTree>
    <p:extLst>
      <p:ext uri="{BB962C8B-B14F-4D97-AF65-F5344CB8AC3E}">
        <p14:creationId xmlns:p14="http://schemas.microsoft.com/office/powerpoint/2010/main" val="1592319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Ирина\Desktop\Новая папка (8)\Новая папка\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568" y="764704"/>
            <a:ext cx="7848872"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757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147248" cy="563662"/>
          </a:xfrm>
        </p:spPr>
        <p:txBody>
          <a:bodyPr>
            <a:normAutofit/>
          </a:bodyPr>
          <a:lstStyle/>
          <a:p>
            <a:r>
              <a:rPr lang="ru-RU" sz="2800" dirty="0" smtClean="0">
                <a:latin typeface="Times New Roman" panose="02020603050405020304" pitchFamily="18" charset="0"/>
                <a:cs typeface="Times New Roman" panose="02020603050405020304" pitchFamily="18" charset="0"/>
              </a:rPr>
              <a:t>                    Вид на Библиотеку имени Ленина</a:t>
            </a:r>
            <a:endParaRPr lang="ru-RU" sz="2800" dirty="0">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457200" y="1268760"/>
            <a:ext cx="3008313" cy="4824535"/>
          </a:xfrm>
        </p:spPr>
        <p:txBody>
          <a:bodyPr>
            <a:normAutofit fontScale="70000" lnSpcReduction="20000"/>
          </a:bodyPr>
          <a:lstStyle/>
          <a:p>
            <a:r>
              <a:rPr lang="ru-RU" sz="1800" b="1" dirty="0" smtClean="0">
                <a:cs typeface="Times New Roman" panose="02020603050405020304" pitchFamily="18" charset="0"/>
              </a:rPr>
              <a:t>Библиотека имени Ленина </a:t>
            </a:r>
            <a:r>
              <a:rPr lang="ru-RU" sz="1800" dirty="0" smtClean="0">
                <a:cs typeface="Times New Roman" panose="02020603050405020304" pitchFamily="18" charset="0"/>
              </a:rPr>
              <a:t>одна из самых больших библиотек во всем мире, она создавалась  очень давно, около двухсот  лет тому назад нашим царем Александром 2 и называлась Императорский Московский </a:t>
            </a:r>
            <a:r>
              <a:rPr lang="ru-RU" sz="1800" dirty="0" err="1" smtClean="0">
                <a:cs typeface="Times New Roman" panose="02020603050405020304" pitchFamily="18" charset="0"/>
              </a:rPr>
              <a:t>Румянцевский</a:t>
            </a:r>
            <a:r>
              <a:rPr lang="ru-RU" sz="1800" dirty="0" smtClean="0">
                <a:cs typeface="Times New Roman" panose="02020603050405020304" pitchFamily="18" charset="0"/>
              </a:rPr>
              <a:t> музей, а в 1925г. она была переименована в нынешнее название Библиотека имени Ленина. </a:t>
            </a:r>
          </a:p>
          <a:p>
            <a:r>
              <a:rPr lang="ru-RU" sz="1800" dirty="0" smtClean="0">
                <a:cs typeface="Times New Roman" panose="02020603050405020304" pitchFamily="18" charset="0"/>
              </a:rPr>
              <a:t>Это место где хранятся книги, что бы мы с вами могли прийти взять книгу и почитать. А еще там есть музей в котором находятся очень древние книги, которые были написаны тысячу лет тому назад, на кусочках ткани  папирусах, глиняных табличках. </a:t>
            </a:r>
          </a:p>
          <a:p>
            <a:r>
              <a:rPr lang="ru-RU" sz="1800" b="1" dirty="0" smtClean="0"/>
              <a:t>Отгадайте загадку: </a:t>
            </a:r>
          </a:p>
          <a:p>
            <a:r>
              <a:rPr lang="ru-RU" sz="1800" dirty="0" smtClean="0"/>
              <a:t>Очень </a:t>
            </a:r>
            <a:r>
              <a:rPr lang="ru-RU" sz="1800" dirty="0"/>
              <a:t>бурное движенье! -</a:t>
            </a:r>
            <a:br>
              <a:rPr lang="ru-RU" sz="1800" dirty="0"/>
            </a:br>
            <a:r>
              <a:rPr lang="ru-RU" sz="1800" dirty="0"/>
              <a:t>Согласились, покивали,</a:t>
            </a:r>
            <a:br>
              <a:rPr lang="ru-RU" sz="1800" dirty="0"/>
            </a:br>
            <a:r>
              <a:rPr lang="ru-RU" sz="1800" dirty="0"/>
              <a:t>А потом для подтвержденья</a:t>
            </a:r>
            <a:br>
              <a:rPr lang="ru-RU" sz="1800" dirty="0"/>
            </a:br>
            <a:r>
              <a:rPr lang="ru-RU" sz="1800" dirty="0"/>
              <a:t>Все на ней и записали</a:t>
            </a:r>
            <a:r>
              <a:rPr lang="ru-RU" sz="1800" dirty="0" smtClean="0"/>
              <a:t>.</a:t>
            </a:r>
          </a:p>
          <a:p>
            <a:r>
              <a:rPr lang="ru-RU" sz="1800" b="1" dirty="0" smtClean="0">
                <a:cs typeface="Times New Roman" panose="02020603050405020304" pitchFamily="18" charset="0"/>
              </a:rPr>
              <a:t>Ответ: </a:t>
            </a:r>
            <a:r>
              <a:rPr lang="ru-RU" sz="1800" dirty="0" smtClean="0">
                <a:cs typeface="Times New Roman" panose="02020603050405020304" pitchFamily="18" charset="0"/>
              </a:rPr>
              <a:t>Бумага</a:t>
            </a:r>
          </a:p>
          <a:p>
            <a:endParaRPr lang="ru-RU" sz="1800" dirty="0" smtClean="0">
              <a:cs typeface="Times New Roman" panose="02020603050405020304" pitchFamily="18" charset="0"/>
            </a:endParaRPr>
          </a:p>
          <a:p>
            <a:r>
              <a:rPr lang="ru-RU" sz="1900" dirty="0"/>
              <a:t>Хоть не шляпа, </a:t>
            </a:r>
            <a:r>
              <a:rPr lang="ru-RU" sz="1900" dirty="0" smtClean="0"/>
              <a:t>а с полями,</a:t>
            </a:r>
            <a:br>
              <a:rPr lang="ru-RU" sz="1900" dirty="0" smtClean="0"/>
            </a:br>
            <a:r>
              <a:rPr lang="ru-RU" sz="1900" dirty="0" smtClean="0"/>
              <a:t>Не цветок, а с корешком,</a:t>
            </a:r>
            <a:br>
              <a:rPr lang="ru-RU" sz="1900" dirty="0" smtClean="0"/>
            </a:br>
            <a:r>
              <a:rPr lang="ru-RU" sz="1900" dirty="0" smtClean="0"/>
              <a:t>Разговаривает с нами</a:t>
            </a:r>
            <a:br>
              <a:rPr lang="ru-RU" sz="1900" dirty="0" smtClean="0"/>
            </a:br>
            <a:r>
              <a:rPr lang="ru-RU" sz="1900" dirty="0" smtClean="0"/>
              <a:t>Терпеливым языком.</a:t>
            </a:r>
            <a:r>
              <a:rPr lang="ru-RU" sz="1900" dirty="0"/>
              <a:t/>
            </a:r>
            <a:br>
              <a:rPr lang="ru-RU" sz="1900" dirty="0"/>
            </a:br>
            <a:r>
              <a:rPr lang="ru-RU" sz="1900" b="1" dirty="0" smtClean="0">
                <a:cs typeface="Times New Roman" panose="02020603050405020304" pitchFamily="18" charset="0"/>
              </a:rPr>
              <a:t>Ответ:</a:t>
            </a:r>
            <a:r>
              <a:rPr lang="ru-RU" sz="1900" i="1" dirty="0" smtClean="0"/>
              <a:t> </a:t>
            </a:r>
            <a:r>
              <a:rPr lang="ru-RU" sz="1900" dirty="0" smtClean="0"/>
              <a:t>Книга</a:t>
            </a:r>
            <a:endParaRPr lang="ru-RU" sz="1900" dirty="0">
              <a:cs typeface="Times New Roman" panose="02020603050405020304" pitchFamily="18" charset="0"/>
            </a:endParaRPr>
          </a:p>
        </p:txBody>
      </p:sp>
      <p:pic>
        <p:nvPicPr>
          <p:cNvPr id="2050" name="Picture 2" descr="D:\САДД ФОТО\DSC02162.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3313956" y="876176"/>
            <a:ext cx="5434508" cy="3139752"/>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90714" y="4026768"/>
            <a:ext cx="2740496" cy="2160240"/>
          </a:xfrm>
          <a:prstGeom prst="rect">
            <a:avLst/>
          </a:prstGeom>
        </p:spPr>
      </p:pic>
      <p:pic>
        <p:nvPicPr>
          <p:cNvPr id="9" name="Рисунок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44344" y="4026768"/>
            <a:ext cx="2804120" cy="2160240"/>
          </a:xfrm>
          <a:prstGeom prst="rect">
            <a:avLst/>
          </a:prstGeom>
        </p:spPr>
      </p:pic>
    </p:spTree>
    <p:extLst>
      <p:ext uri="{BB962C8B-B14F-4D97-AF65-F5344CB8AC3E}">
        <p14:creationId xmlns:p14="http://schemas.microsoft.com/office/powerpoint/2010/main" val="2139424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19256" cy="923702"/>
          </a:xfrm>
        </p:spPr>
        <p:txBody>
          <a:bodyPr>
            <a:normAutofit/>
          </a:bodyPr>
          <a:lstStyle/>
          <a:p>
            <a:r>
              <a:rPr lang="ru-RU" sz="3200" dirty="0" smtClean="0">
                <a:latin typeface="Times New Roman" panose="02020603050405020304" pitchFamily="18" charset="0"/>
                <a:cs typeface="Times New Roman" panose="02020603050405020304" pitchFamily="18" charset="0"/>
              </a:rPr>
              <a:t>                 Вид на Храм Христа Спасителя</a:t>
            </a:r>
            <a:endParaRPr lang="ru-RU" sz="3200" dirty="0">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395536" y="1412776"/>
            <a:ext cx="3080321" cy="5112568"/>
          </a:xfrm>
        </p:spPr>
        <p:txBody>
          <a:bodyPr>
            <a:noAutofit/>
          </a:bodyPr>
          <a:lstStyle/>
          <a:p>
            <a:r>
              <a:rPr lang="ru-RU" sz="1800" dirty="0" smtClean="0"/>
              <a:t>Храм Христа  Спасителя это самый главный храм нашей страны. </a:t>
            </a:r>
            <a:r>
              <a:rPr lang="ru-RU" sz="1800" dirty="0"/>
              <a:t>С</a:t>
            </a:r>
            <a:r>
              <a:rPr lang="ru-RU" sz="1800" dirty="0" smtClean="0"/>
              <a:t>троительство храма началось при царе  Александре 1 в благодарность Богу за победу  над французами в войне 1812 года. Имена офицеров, </a:t>
            </a:r>
            <a:r>
              <a:rPr lang="ru-RU" sz="1800" dirty="0"/>
              <a:t>погибших в войне с Наполеоном</a:t>
            </a:r>
            <a:r>
              <a:rPr lang="ru-RU" sz="1800" dirty="0" smtClean="0"/>
              <a:t> начертаны на стенах храма. </a:t>
            </a:r>
          </a:p>
          <a:p>
            <a:r>
              <a:rPr lang="ru-RU" sz="1800" b="1" dirty="0" smtClean="0"/>
              <a:t>Вопрос: </a:t>
            </a:r>
            <a:r>
              <a:rPr lang="ru-RU" sz="1800" dirty="0" smtClean="0"/>
              <a:t>рассмотрите внимательно в бинокль </a:t>
            </a:r>
            <a:r>
              <a:rPr lang="ru-RU" sz="1800" dirty="0"/>
              <a:t>и постарайтесь </a:t>
            </a:r>
            <a:r>
              <a:rPr lang="ru-RU" sz="1800" dirty="0" smtClean="0"/>
              <a:t>определить сколько куполов Храма Христа спасителя?</a:t>
            </a:r>
          </a:p>
          <a:p>
            <a:r>
              <a:rPr lang="ru-RU" sz="1800" b="1" dirty="0" smtClean="0"/>
              <a:t>Ответ: </a:t>
            </a:r>
            <a:r>
              <a:rPr lang="ru-RU" sz="1800" dirty="0" smtClean="0"/>
              <a:t>Пять (Христос и четыре Апостола)</a:t>
            </a:r>
            <a:endParaRPr lang="ru-RU" sz="1800" dirty="0"/>
          </a:p>
        </p:txBody>
      </p:sp>
      <p:pic>
        <p:nvPicPr>
          <p:cNvPr id="1026" name="Picture 2" descr="D:\САДД ФОТО\DSC02264.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575050" y="1556792"/>
            <a:ext cx="5111750"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58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0648"/>
            <a:ext cx="7272808" cy="779686"/>
          </a:xfrm>
        </p:spPr>
        <p:txBody>
          <a:bodyPr>
            <a:noAutofit/>
          </a:bodyPr>
          <a:lstStyle/>
          <a:p>
            <a:r>
              <a:rPr lang="ru-RU" sz="2800" dirty="0" smtClean="0">
                <a:latin typeface="Times New Roman" panose="02020603050405020304" pitchFamily="18" charset="0"/>
                <a:cs typeface="Times New Roman" panose="02020603050405020304" pitchFamily="18" charset="0"/>
              </a:rPr>
              <a:t>Вид на Сенатские палаты в Кремле. Троицкая башня. </a:t>
            </a:r>
            <a:endParaRPr lang="ru-RU" sz="2800" dirty="0">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457200" y="1268760"/>
            <a:ext cx="3466728" cy="4857403"/>
          </a:xfrm>
        </p:spPr>
        <p:txBody>
          <a:bodyPr>
            <a:normAutofit/>
          </a:bodyPr>
          <a:lstStyle/>
          <a:p>
            <a:r>
              <a:rPr lang="ru-RU" dirty="0">
                <a:latin typeface="Times New Roman" panose="02020603050405020304" pitchFamily="18" charset="0"/>
                <a:cs typeface="Times New Roman" panose="02020603050405020304" pitchFamily="18" charset="0"/>
              </a:rPr>
              <a:t>Сенатские палаты были построены очень давно  200 лет тому назад, при нашей царице Екатерине Великой. Для того что бы там располагалось правительство </a:t>
            </a:r>
            <a:r>
              <a:rPr lang="ru-RU" dirty="0" smtClean="0">
                <a:latin typeface="Times New Roman" panose="02020603050405020304" pitchFamily="18" charset="0"/>
                <a:cs typeface="Times New Roman" panose="02020603050405020304" pitchFamily="18" charset="0"/>
              </a:rPr>
              <a:t>– сенат, </a:t>
            </a:r>
            <a:r>
              <a:rPr lang="ru-RU" dirty="0">
                <a:latin typeface="Times New Roman" panose="02020603050405020304" pitchFamily="18" charset="0"/>
                <a:cs typeface="Times New Roman" panose="02020603050405020304" pitchFamily="18" charset="0"/>
              </a:rPr>
              <a:t>т.е. помощники царя и царицы, которые издавали разные указы, законы, правила которые мы должны соблюдать.  Т</a:t>
            </a:r>
            <a:r>
              <a:rPr lang="ru-RU" dirty="0" smtClean="0">
                <a:latin typeface="Times New Roman" panose="02020603050405020304" pitchFamily="18" charset="0"/>
                <a:cs typeface="Times New Roman" panose="02020603050405020304" pitchFamily="18" charset="0"/>
              </a:rPr>
              <a:t>еперь </a:t>
            </a:r>
            <a:r>
              <a:rPr lang="ru-RU" dirty="0">
                <a:latin typeface="Times New Roman" panose="02020603050405020304" pitchFamily="18" charset="0"/>
                <a:cs typeface="Times New Roman" panose="02020603050405020304" pitchFamily="18" charset="0"/>
              </a:rPr>
              <a:t>там работает наш с вами президент В.В.Путин и правит нашей страной.</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Троицкая башня была построена в 15 веке и имела разные названия (Богоявленская, Знаменская, Ризоположенская). Эта башня построена с воротами по середине, к воротам башни ведет Троицкий мост. Троицкая башня самая высокая башня кремля, которая имеет  на конце красную рубиновую звезду. Эта звезда появилась не так давно раньше там располагался двуглавый орел как у нас на монетках, это герб нашей страны. </a:t>
            </a:r>
            <a:endParaRPr lang="ru-RU" dirty="0"/>
          </a:p>
        </p:txBody>
      </p:sp>
      <p:pic>
        <p:nvPicPr>
          <p:cNvPr id="1026" name="Picture 2" descr="D:\САДД ФОТО\DSC02169.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067943" y="908720"/>
            <a:ext cx="4716219" cy="2854027"/>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0879" y="3765401"/>
            <a:ext cx="4723284" cy="2490018"/>
          </a:xfrm>
          <a:prstGeom prst="rect">
            <a:avLst/>
          </a:prstGeom>
        </p:spPr>
      </p:pic>
    </p:spTree>
    <p:extLst>
      <p:ext uri="{BB962C8B-B14F-4D97-AF65-F5344CB8AC3E}">
        <p14:creationId xmlns:p14="http://schemas.microsoft.com/office/powerpoint/2010/main" val="187830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19256" cy="707678"/>
          </a:xfrm>
        </p:spPr>
        <p:txBody>
          <a:bodyPr>
            <a:noAutofit/>
          </a:bodyPr>
          <a:lstStyle/>
          <a:p>
            <a:r>
              <a:rPr lang="ru-RU" sz="2400" dirty="0" smtClean="0">
                <a:latin typeface="Times New Roman" panose="02020603050405020304" pitchFamily="18" charset="0"/>
                <a:cs typeface="Times New Roman" panose="02020603050405020304" pitchFamily="18" charset="0"/>
              </a:rPr>
              <a:t>Вид на Государственный Университет имени М.В. Ломоносова</a:t>
            </a:r>
            <a:endParaRPr lang="ru-RU" sz="2400" dirty="0">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p:txBody>
          <a:bodyPr>
            <a:normAutofit fontScale="92500"/>
          </a:bodyPr>
          <a:lstStyle/>
          <a:p>
            <a:r>
              <a:rPr lang="ru-RU" dirty="0" smtClean="0"/>
              <a:t>Перед нами корпус главного университета страны МГУ им. Ломоносова.</a:t>
            </a:r>
          </a:p>
          <a:p>
            <a:r>
              <a:rPr lang="ru-RU" dirty="0" smtClean="0"/>
              <a:t>Ребята, обратите внимание на памятник,  он представляет  собой сидящего мужчину , вид которого  символизирует ученого, стремящегося к знаниям   – его зовут  Михаил Васильевич Ломоносов.  Он  был очень умным человеком -знал математику, химию, физику, умел хорошо рисовать, сочинял стихи и изучал звезды. Ломоносов предложил нашей царице  Елизавете Петровне   построить здание где будут обучаться  разным наукам и приобретать профессию (к примеру врача).  Так было построено в 18 в. это здание, и по сей день  в этом университете  обучаются люди которые пришли сюда после школы, это один из самых лучших университетов страны.</a:t>
            </a:r>
            <a:endParaRPr lang="ru-RU" dirty="0"/>
          </a:p>
        </p:txBody>
      </p:sp>
      <p:pic>
        <p:nvPicPr>
          <p:cNvPr id="2050" name="Picture 2" descr="D:\САДД ФОТО\DSC02254.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575050" y="1412776"/>
            <a:ext cx="5111750"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78327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1827</TotalTime>
  <Words>1463</Words>
  <Application>Microsoft Office PowerPoint</Application>
  <PresentationFormat>Экран (4:3)</PresentationFormat>
  <Paragraphs>98</Paragraphs>
  <Slides>19</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Маршрут от ст. м. Библиотека имени Ленина до Московской государственной консерватории им. П.И. Чайковского   </vt:lpstr>
      <vt:lpstr>Презентация PowerPoint</vt:lpstr>
      <vt:lpstr>Москва, город который я люблю.</vt:lpstr>
      <vt:lpstr>Презентация PowerPoint</vt:lpstr>
      <vt:lpstr>Презентация PowerPoint</vt:lpstr>
      <vt:lpstr>                    Вид на Библиотеку имени Ленина</vt:lpstr>
      <vt:lpstr>                 Вид на Храм Христа Спасителя</vt:lpstr>
      <vt:lpstr>Вид на Сенатские палаты в Кремле. Троицкая башня. </vt:lpstr>
      <vt:lpstr>Вид на Государственный Университет имени М.В. Ломоносова</vt:lpstr>
      <vt:lpstr>Вид на Кремль и Красную Площадь</vt:lpstr>
      <vt:lpstr>А теперь давайте поиграем! Вот вам Загадки:  </vt:lpstr>
      <vt:lpstr>Большая Никитская улица</vt:lpstr>
      <vt:lpstr>Вид на Зоологический музей</vt:lpstr>
      <vt:lpstr>Вид на Палаты Г. Арасланова 17в.</vt:lpstr>
      <vt:lpstr>Московская государственная консерватория  им. П.И. Чайковского</vt:lpstr>
      <vt:lpstr>Презентация PowerPoint</vt:lpstr>
      <vt:lpstr>А, на обратном пути, после посещения Консерватории как говаривал  Винни по прозвищу Пух :  - А не пора ли нам подкрепиться? и отдохнуть от впечатлений!  Хорошее место для этого Аллея Романов – новая 8-я пешеходная "гастрономическая" улица в Москве с «теплой» брусчаткой.  Там есть французская булочная Paul, армянский ресторан Dolmama и др. в которых можно не торопясь выпить чая с булочкой и раскрасить рабочие листы и обсудить увиденное))!!! Всем спасибо!!! </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Маршрут от Библиотеки имени Ленина до консерватории П.И.Чайковского</dc:title>
  <dc:creator>Ирина</dc:creator>
  <cp:lastModifiedBy>User</cp:lastModifiedBy>
  <cp:revision>176</cp:revision>
  <dcterms:created xsi:type="dcterms:W3CDTF">2014-11-03T10:47:14Z</dcterms:created>
  <dcterms:modified xsi:type="dcterms:W3CDTF">2018-09-13T17:30:00Z</dcterms:modified>
</cp:coreProperties>
</file>