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Формирование коммуникативных УУД у младших школьников в условиях учебного сотрудничества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«СОШ №14»  </a:t>
            </a:r>
          </a:p>
          <a:p>
            <a:pPr algn="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Бурова И. М.          13.12.2023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88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2" y="134713"/>
            <a:ext cx="8911687" cy="715293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совместного 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действия: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02846" y="871470"/>
            <a:ext cx="9504050" cy="5735391"/>
          </a:xfrm>
        </p:spPr>
        <p:txBody>
          <a:bodyPr>
            <a:normAutofit lnSpcReduction="10000"/>
          </a:bodyPr>
          <a:lstStyle/>
          <a:p>
            <a:r>
              <a:rPr lang="ru-RU" sz="2000" b="1" dirty="0"/>
              <a:t>1.  Распределение  начальных  действий  и  операций,  заданное  предметным условием  совместной  работы.</a:t>
            </a:r>
          </a:p>
          <a:p>
            <a:r>
              <a:rPr lang="ru-RU" sz="2000" b="1" dirty="0"/>
              <a:t> 2.  Обмен  способами  действия,  заданный  необходимостью  включения различных  для  участников  моделей  действия  в  качестве  средства  для получения  продукта  совместной  работы.</a:t>
            </a:r>
          </a:p>
          <a:p>
            <a:r>
              <a:rPr lang="ru-RU" sz="2000" b="1" dirty="0"/>
              <a:t>3.  Взаимопонимание,  определяющее  для  участников  характер  включения различных  моделей  действия  в  общий  способ  деятельности.</a:t>
            </a:r>
          </a:p>
          <a:p>
            <a:r>
              <a:rPr lang="ru-RU" sz="2000" b="1" dirty="0"/>
              <a:t>4.  Коммуникация  (общение),  обеспечивающая  реализацию  процессов распределения,  обмена  и  взаимопонимания.</a:t>
            </a:r>
          </a:p>
          <a:p>
            <a:r>
              <a:rPr lang="ru-RU" sz="2000" b="1" dirty="0"/>
              <a:t>5.  Планирование  общих  способов  работы,  основанное  на  предвидении  и определении  участниками  условий  протекания  деятельности  и  построения соответствующих  схем  (планов работы).</a:t>
            </a:r>
          </a:p>
          <a:p>
            <a:r>
              <a:rPr lang="ru-RU" sz="2000" b="1" dirty="0"/>
              <a:t> 6.  Рефлексия,  обеспечивающая  преодоление  ограничений  собственного действия  относительно  общей  схемы  деятельности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0504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0801" y="0"/>
            <a:ext cx="8911687" cy="650898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Задачи: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48298" y="876278"/>
            <a:ext cx="9722991" cy="5981722"/>
          </a:xfrm>
        </p:spPr>
        <p:txBody>
          <a:bodyPr>
            <a:normAutofit/>
          </a:bodyPr>
          <a:lstStyle/>
          <a:p>
            <a:pPr lvl="0"/>
            <a:r>
              <a:rPr lang="ru-RU" sz="2000" b="1" dirty="0"/>
              <a:t>сформировать  коммуникативную  грамотность  учащихся, заключающуюся  в  знании  ими  функций  общения,  роли  общения  в жизни  человека,  коллектива  и  общества,  понимании  причин конфликтов,  возникающих  в  общении  людей,  знании  собственных коммуникативных  характеристик  и  основных  направлений оптимизации  своей  коммуникативной  деятельности;</a:t>
            </a:r>
          </a:p>
          <a:p>
            <a:pPr lvl="0"/>
            <a:r>
              <a:rPr lang="ru-RU" sz="2000" b="1" dirty="0"/>
              <a:t>научить  учащихся  осмысливать  свою  и  чужую  коммуникативную практику,  развивать  у  них  внимание  к  собственной  речи  и  речи собеседника;</a:t>
            </a:r>
          </a:p>
          <a:p>
            <a:pPr lvl="0"/>
            <a:r>
              <a:rPr lang="ru-RU" sz="2000" b="1" dirty="0"/>
              <a:t>сформировать  у  учащихся  навык  коммуникативного  поведения, умение  корректировать  свое  общение  в  зависимости  от  ситуации  и участников  акта  общения;</a:t>
            </a:r>
          </a:p>
          <a:p>
            <a:pPr lvl="0"/>
            <a:r>
              <a:rPr lang="ru-RU" sz="2000" b="1" dirty="0"/>
              <a:t>вооружить  учащихся знанием  принятых  в  культурном  обществе  норм  этикета  и  общения,  а  также  норм  культуры  речи;</a:t>
            </a:r>
          </a:p>
          <a:p>
            <a:r>
              <a:rPr lang="ru-RU" sz="2000" b="1" dirty="0"/>
              <a:t>обучить  учащихся  основным  правилам  и  приемам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4015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2620" y="247401"/>
            <a:ext cx="8911687" cy="821545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Формы 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организации  урока: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494507" y="1528293"/>
            <a:ext cx="4313864" cy="3777622"/>
          </a:xfrm>
        </p:spPr>
        <p:txBody>
          <a:bodyPr/>
          <a:lstStyle/>
          <a:p>
            <a:pPr lvl="0">
              <a:lnSpc>
                <a:spcPct val="150000"/>
              </a:lnSpc>
              <a:buFont typeface="Wingdings" panose="05000000000000000000" pitchFamily="2" charset="2"/>
              <a:buChar char=""/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коллективные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"/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групповые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"/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парные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245" y="1588394"/>
            <a:ext cx="6665913" cy="292649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747" y="1528293"/>
            <a:ext cx="7310907" cy="32096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635" y="1528293"/>
            <a:ext cx="7555129" cy="33168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635" y="1162138"/>
            <a:ext cx="7555129" cy="424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99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7232" y="0"/>
            <a:ext cx="8911687" cy="862885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Роли  учащихся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45466" y="1390918"/>
            <a:ext cx="4572000" cy="4520304"/>
          </a:xfrm>
        </p:spPr>
        <p:txBody>
          <a:bodyPr/>
          <a:lstStyle/>
          <a:p>
            <a:pPr lvl="0"/>
            <a:r>
              <a:rPr lang="ru-RU" sz="2000" b="1" dirty="0"/>
              <a:t>все  роли  заранее  распределены  учителем;</a:t>
            </a:r>
          </a:p>
          <a:p>
            <a:pPr lvl="0"/>
            <a:r>
              <a:rPr lang="ru-RU" sz="2000" b="1" dirty="0"/>
              <a:t>роли  участников  смешаны:  для  части  детей  они  строго  заданы  и  неизменны  в  течение  всего  процесса  решения  задачи,  другая  часть  группы  определяет  роли  самостоятельно,  исходя  из  своего  желания;</a:t>
            </a:r>
          </a:p>
          <a:p>
            <a:pPr lvl="0"/>
            <a:r>
              <a:rPr lang="ru-RU" sz="2000" b="1" dirty="0"/>
              <a:t>участники  группы  сами  выбирают  себе  роли.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926" y="431442"/>
            <a:ext cx="5280025" cy="297001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768" y="3746897"/>
            <a:ext cx="5320183" cy="299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4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837623" y="2594578"/>
            <a:ext cx="8911687" cy="1280890"/>
          </a:xfrm>
        </p:spPr>
        <p:txBody>
          <a:bodyPr>
            <a:normAutofit/>
          </a:bodyPr>
          <a:lstStyle/>
          <a:p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50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Коммуникация  –  это  сложный  процесс,  состоящий  из  взаимозависимых  шагов,  каждый  из  этих  шагов   необходим  для  того,  чтобы  сделать  наши  мысли  понятными  другому  лицу.  </a:t>
            </a:r>
            <a:endParaRPr lang="ru-RU" sz="4400" b="1" i="1" dirty="0"/>
          </a:p>
        </p:txBody>
      </p:sp>
    </p:spTree>
    <p:extLst>
      <p:ext uri="{BB962C8B-B14F-4D97-AF65-F5344CB8AC3E}">
        <p14:creationId xmlns:p14="http://schemas.microsoft.com/office/powerpoint/2010/main" val="388197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46987" y="180304"/>
            <a:ext cx="9057626" cy="953037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Виды 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коммуникативных  действий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970469" y="991674"/>
            <a:ext cx="9534144" cy="5428445"/>
          </a:xfrm>
        </p:spPr>
        <p:txBody>
          <a:bodyPr>
            <a:normAutofit fontScale="70000" lnSpcReduction="20000"/>
          </a:bodyPr>
          <a:lstStyle/>
          <a:p>
            <a:pPr lvl="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sz="29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планирование  учебного  сотрудничества  с  учителем  и сверстниками: определение  цели,  функций  участников,   способов  взаимодействия;</a:t>
            </a:r>
          </a:p>
          <a:p>
            <a:pPr lvl="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sz="29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постановка  вопросов:  инициативное  сотрудничество  в  поиске  и  сборе  информации;</a:t>
            </a:r>
          </a:p>
          <a:p>
            <a:pPr lvl="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sz="29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разрешение  конфликтов:  выявление,  </a:t>
            </a:r>
            <a:r>
              <a:rPr lang="ru-RU" sz="29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индентификация</a:t>
            </a:r>
            <a:r>
              <a:rPr lang="ru-RU" sz="29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(диагноз  проблемы),  принятие   решения  и  его  реализация;</a:t>
            </a:r>
          </a:p>
          <a:p>
            <a:pPr lvl="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sz="29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управление  поведением  партнера:  контроль,  коррекция,  оценка  действий  партнера;</a:t>
            </a:r>
          </a:p>
          <a:p>
            <a:pPr lvl="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sz="29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умение  </a:t>
            </a:r>
            <a:r>
              <a:rPr lang="ru-RU" sz="2900" b="1" i="1">
                <a:latin typeface="Times New Roman" panose="02020603050405020304" pitchFamily="18" charset="0"/>
                <a:ea typeface="Times New Roman" panose="02020603050405020304" pitchFamily="18" charset="0"/>
              </a:rPr>
              <a:t>с  </a:t>
            </a:r>
            <a:r>
              <a:rPr lang="ru-RU" sz="2900" b="1" i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достаточной  </a:t>
            </a:r>
            <a:r>
              <a:rPr lang="ru-RU" sz="29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полнотой  и  точностью  выражать  свои  мысли  в  соответствии  с  задачами  и  условиями  коммуникации;  владение  монологической  и  диалогической  формами  речи  в  соответствии  с  грамматическими  и  синтетическими  нормами  родного  языка.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954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5756" y="250624"/>
            <a:ext cx="10891748" cy="1280890"/>
          </a:xfrm>
        </p:spPr>
        <p:txBody>
          <a:bodyPr>
            <a:normAutofit fontScale="90000"/>
          </a:bodyPr>
          <a:lstStyle/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Основные  аспекты 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коммуникативной  деятельности: </a:t>
            </a:r>
            <a:b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2133600"/>
            <a:ext cx="9478292" cy="3777622"/>
          </a:xfrm>
        </p:spPr>
        <p:txBody>
          <a:bodyPr/>
          <a:lstStyle/>
          <a:p>
            <a:pPr indent="450215">
              <a:lnSpc>
                <a:spcPct val="150000"/>
              </a:lnSpc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коммуникация 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как  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взаимодействие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>
              <a:lnSpc>
                <a:spcPct val="150000"/>
              </a:lnSpc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коммуникация 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как 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сотрудничество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>
              <a:lnSpc>
                <a:spcPct val="150000"/>
              </a:lnSpc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коммуникация 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как 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условием  </a:t>
            </a:r>
            <a:r>
              <a:rPr lang="ru-RU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интериоризация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563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8649" y="90152"/>
            <a:ext cx="9765964" cy="2163652"/>
          </a:xfrm>
        </p:spPr>
        <p:txBody>
          <a:bodyPr>
            <a:normAutofit fontScale="90000"/>
          </a:bodyPr>
          <a:lstStyle/>
          <a:p>
            <a:pPr indent="450215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Коммуникация  как 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взаимодействие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коммуникативные действия,	 направленные на учет позиции собеседника либо партнера по деятельности (интеллектуальный  аспект  коммуникации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	 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38649" y="2253804"/>
            <a:ext cx="10453351" cy="4456089"/>
          </a:xfrm>
        </p:spPr>
        <p:txBody>
          <a:bodyPr>
            <a:normAutofit/>
          </a:bodyPr>
          <a:lstStyle/>
          <a:p>
            <a:pPr lvl="0" algn="just">
              <a:lnSpc>
                <a:spcPct val="150000"/>
              </a:lnSpc>
              <a:buFont typeface="Arial" panose="020B0604020202020204" pitchFamily="34" charset="0"/>
              <a:buChar char="*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потребность  в  общении  со  взрослыми  и  сверстниками;</a:t>
            </a:r>
          </a:p>
          <a:p>
            <a:pPr lvl="0" algn="just">
              <a:lnSpc>
                <a:spcPct val="150000"/>
              </a:lnSpc>
              <a:buFont typeface="Arial" panose="020B0604020202020204" pitchFamily="34" charset="0"/>
              <a:buChar char="*"/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владение определенными вербальными и невербальными средствами общения;</a:t>
            </a:r>
          </a:p>
          <a:p>
            <a:pPr lvl="0" algn="just">
              <a:lnSpc>
                <a:spcPct val="150000"/>
              </a:lnSpc>
              <a:buFont typeface="Arial" panose="020B0604020202020204" pitchFamily="34" charset="0"/>
              <a:buChar char="*"/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эмоционально 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позитивное  отношение  к  процессу  сотрудничества;</a:t>
            </a:r>
          </a:p>
          <a:p>
            <a:pPr lvl="0" algn="just">
              <a:lnSpc>
                <a:spcPct val="150000"/>
              </a:lnSpc>
              <a:buFont typeface="Arial" panose="020B0604020202020204" pitchFamily="34" charset="0"/>
              <a:buChar char="*"/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ориентация 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 партнера  по  общению;</a:t>
            </a:r>
          </a:p>
          <a:p>
            <a:pPr lvl="0" algn="just">
              <a:lnSpc>
                <a:spcPct val="150000"/>
              </a:lnSpc>
              <a:buFont typeface="Arial" panose="020B0604020202020204" pitchFamily="34" charset="0"/>
              <a:buChar char="*"/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умение 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слушать 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собеседника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20900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28800" y="624110"/>
            <a:ext cx="9675811" cy="1280890"/>
          </a:xfrm>
        </p:spPr>
        <p:txBody>
          <a:bodyPr>
            <a:normAutofit fontScale="90000"/>
          </a:bodyPr>
          <a:lstStyle/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Коммуникация  как 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сотрудничество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действия,  направленные  на  кооперацию,  сотрудничество.  Содержательным  ядром  этой  группы  коммуникативных  действий  является  согласование  усилий  по  достижению  общей  цели,  организации  и  осуществлению  совместной  деятельности,  а  необходимой  предпосылкой  для  этого  служит  ориентация  партнера  по  деятельности.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010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8046" y="1667299"/>
            <a:ext cx="9830357" cy="1280890"/>
          </a:xfrm>
        </p:spPr>
        <p:txBody>
          <a:bodyPr>
            <a:noAutofit/>
          </a:bodyPr>
          <a:lstStyle/>
          <a:p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Коммуникация  как  условие  </a:t>
            </a:r>
            <a:r>
              <a:rPr lang="ru-RU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интериоризации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–  коммуникативно-речевые  действия,  служащие   средством  передачи  информации  другим  людям  и  становления  рефлексии. 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586224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4439" y="1023355"/>
            <a:ext cx="8911687" cy="1280890"/>
          </a:xfrm>
        </p:spPr>
        <p:txBody>
          <a:bodyPr>
            <a:normAutofit fontScale="90000"/>
          </a:bodyPr>
          <a:lstStyle/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Сотрудничество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это  совокупность  способностей,  направленных  не  только  на  обмен  информацией  и  действиями,  но  и  на  тонкую  ориентировку  в  эмоционально-психологических  потребностей  партнеров  по  современной  деятельности: 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0828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8519" y="0"/>
            <a:ext cx="8911687" cy="34773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648496" y="656822"/>
            <a:ext cx="9994006" cy="6040192"/>
          </a:xfrm>
        </p:spPr>
        <p:txBody>
          <a:bodyPr>
            <a:normAutofit lnSpcReduction="10000"/>
          </a:bodyPr>
          <a:lstStyle/>
          <a:p>
            <a:pPr indent="450215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оказывать  поддержку  и  содействие  тем,  от  кого  зависит  достижение  цели;  </a:t>
            </a:r>
          </a:p>
          <a:p>
            <a:pPr indent="450215">
              <a:lnSpc>
                <a:spcPct val="150000"/>
              </a:lnSpc>
            </a:pP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обеспечить  </a:t>
            </a: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бесконфликтную  совместную  работу  в  группе;  </a:t>
            </a:r>
          </a:p>
          <a:p>
            <a:pPr indent="450215">
              <a:lnSpc>
                <a:spcPct val="150000"/>
              </a:lnSpc>
            </a:pP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установить  эффективные  групповые  обсуждения;  </a:t>
            </a:r>
          </a:p>
          <a:p>
            <a:pPr indent="450215">
              <a:lnSpc>
                <a:spcPct val="150000"/>
              </a:lnSpc>
            </a:pP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обеспечивать  </a:t>
            </a: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обмен  знаниями  между  членами  группы  для  принятия  эффективных  совместных  решений;</a:t>
            </a:r>
          </a:p>
          <a:p>
            <a:pPr indent="450215">
              <a:lnSpc>
                <a:spcPct val="150000"/>
              </a:lnSpc>
            </a:pPr>
            <a:r>
              <a:rPr 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четко  формулировать  цели  группы  и  позволять  ее  участникам  проявлять  собственную  энергию  для  достижения  этих  целей;</a:t>
            </a:r>
          </a:p>
          <a:p>
            <a:pPr indent="450215">
              <a:lnSpc>
                <a:spcPct val="150000"/>
              </a:lnSpc>
            </a:pPr>
            <a:r>
              <a:rPr 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адекватно  реагировать  на  нужды  других.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8365644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58</TotalTime>
  <Words>641</Words>
  <Application>Microsoft Office PowerPoint</Application>
  <PresentationFormat>Широкоэкранный</PresentationFormat>
  <Paragraphs>51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Century Gothic</vt:lpstr>
      <vt:lpstr>Symbol</vt:lpstr>
      <vt:lpstr>Times New Roman</vt:lpstr>
      <vt:lpstr>Wingdings</vt:lpstr>
      <vt:lpstr>Wingdings 3</vt:lpstr>
      <vt:lpstr>Легкий дым</vt:lpstr>
      <vt:lpstr>Формирование коммуникативных УУД у младших школьников в условиях учебного сотрудничества</vt:lpstr>
      <vt:lpstr> Коммуникация  –  это  сложный  процесс,  состоящий  из  взаимозависимых  шагов,  каждый  из  этих  шагов   необходим  для  того,  чтобы  сделать  наши  мысли  понятными  другому  лицу.  </vt:lpstr>
      <vt:lpstr>Виды  коммуникативных  действий </vt:lpstr>
      <vt:lpstr>Основные  аспекты  коммуникативной  деятельности:  </vt:lpstr>
      <vt:lpstr>Коммуникация  как  взаимодействие – коммуникативные действия,  направленные на учет позиции собеседника либо партнера по деятельности (интеллектуальный  аспект  коммуникации)     </vt:lpstr>
      <vt:lpstr> Коммуникация  как  сотрудничество – действия,  направленные  на  кооперацию,  сотрудничество.  Содержательным  ядром  этой  группы  коммуникативных  действий  является  согласование  усилий  по  достижению  общей  цели,  организации  и  осуществлению  совместной  деятельности,  а  необходимой  предпосылкой  для  этого  служит  ориентация  партнера  по  деятельности. </vt:lpstr>
      <vt:lpstr> Коммуникация  как  условие  интериоризации  –  коммуникативно-речевые  действия,  служащие   средством  передачи  информации  другим  людям  и  становления  рефлексии.  </vt:lpstr>
      <vt:lpstr> Сотрудничество – это  совокупность  способностей,  направленных  не  только  на  обмен  информацией  и  действиями,  но  и  на  тонкую  ориентировку  в  эмоционально-психологических  потребностей  партнеров  по  современной  деятельности:  </vt:lpstr>
      <vt:lpstr>Презентация PowerPoint</vt:lpstr>
      <vt:lpstr>Организация  совместного  действия:</vt:lpstr>
      <vt:lpstr>Задачи:</vt:lpstr>
      <vt:lpstr>Формы  организации  урока:</vt:lpstr>
      <vt:lpstr>Роли  учащихся 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коммуникативных УУД у младших школьников в условиях учебного сотрудничества</dc:title>
  <dc:creator>User</dc:creator>
  <cp:lastModifiedBy>User</cp:lastModifiedBy>
  <cp:revision>12</cp:revision>
  <dcterms:created xsi:type="dcterms:W3CDTF">2023-12-12T14:09:59Z</dcterms:created>
  <dcterms:modified xsi:type="dcterms:W3CDTF">2023-12-12T15:08:09Z</dcterms:modified>
</cp:coreProperties>
</file>