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66" r:id="rId2"/>
    <p:sldId id="289" r:id="rId3"/>
    <p:sldId id="291" r:id="rId4"/>
    <p:sldId id="294" r:id="rId5"/>
    <p:sldId id="257" r:id="rId6"/>
    <p:sldId id="258" r:id="rId7"/>
    <p:sldId id="259" r:id="rId8"/>
    <p:sldId id="262" r:id="rId9"/>
    <p:sldId id="265" r:id="rId10"/>
    <p:sldId id="269" r:id="rId11"/>
    <p:sldId id="293" r:id="rId12"/>
    <p:sldId id="282" r:id="rId13"/>
    <p:sldId id="297" r:id="rId14"/>
    <p:sldId id="270" r:id="rId15"/>
    <p:sldId id="288" r:id="rId16"/>
    <p:sldId id="274" r:id="rId17"/>
    <p:sldId id="284" r:id="rId18"/>
    <p:sldId id="283" r:id="rId19"/>
    <p:sldId id="271" r:id="rId20"/>
    <p:sldId id="275" r:id="rId21"/>
    <p:sldId id="276" r:id="rId22"/>
    <p:sldId id="296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762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49CAC-8E23-463B-BE5B-BC052EA02E92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9761C-165C-497E-9C23-160C71599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3559E-111F-4B62-AD01-12B03ADE7E27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27B2C9-DC32-4031-9A36-B2D0B22F82E9}" type="datetimeFigureOut">
              <a:rPr lang="ru-RU" smtClean="0"/>
              <a:pPr/>
              <a:t>09.09.2024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DBDD5-32BD-4CB7-9951-007A81617B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ar-sokrashchenij.ru/" TargetMode="External"/><Relationship Id="rId2" Type="http://schemas.openxmlformats.org/officeDocument/2006/relationships/hyperlink" Target="file:///\\&#1089;&#1087;&#1080;&#1089;&#1086;&#1082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kprogram.edsoo.ru/authorizati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00174"/>
            <a:ext cx="8105554" cy="228601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600" dirty="0" smtClean="0">
                <a:latin typeface="Adventure" pitchFamily="2" charset="0"/>
              </a:rPr>
              <a:t>Сложносокращённые слова</a:t>
            </a:r>
            <a:r>
              <a:rPr lang="ru-RU" sz="6600" dirty="0" smtClean="0">
                <a:latin typeface="Adventure" pitchFamily="2" charset="0"/>
              </a:rPr>
              <a:t/>
            </a:r>
            <a:br>
              <a:rPr lang="ru-RU" sz="6600" dirty="0" smtClean="0">
                <a:latin typeface="Adventure" pitchFamily="2" charset="0"/>
              </a:rPr>
            </a:br>
            <a:endParaRPr lang="ru-RU" sz="6600" dirty="0"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9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731520"/>
            <a:ext cx="7572428" cy="52897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 smtClean="0"/>
              <a:t>Способы образования сложносокращенных слов</a:t>
            </a:r>
          </a:p>
          <a:p>
            <a:r>
              <a:rPr lang="ru-RU" sz="3600" dirty="0" smtClean="0"/>
              <a:t>1. Часть слова + целое слово (драмкружок – драматический кружок).</a:t>
            </a:r>
          </a:p>
          <a:p>
            <a:r>
              <a:rPr lang="ru-RU" sz="3600" dirty="0" smtClean="0"/>
              <a:t>2. Часть слова + часть слова (завхоз - заведующий хозяйством).</a:t>
            </a:r>
          </a:p>
          <a:p>
            <a:r>
              <a:rPr lang="ru-RU" sz="3600" dirty="0" smtClean="0"/>
              <a:t>3. Аббревиатура (ЧГУ – Чувашский государственный университет)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815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на 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410472" cy="5160986"/>
          </a:xfrm>
        </p:spPr>
        <p:txBody>
          <a:bodyPr numCol="3">
            <a:normAutofit/>
          </a:bodyPr>
          <a:lstStyle/>
          <a:p>
            <a:r>
              <a:rPr lang="ru-RU" dirty="0" smtClean="0"/>
              <a:t>Упр. 333</a:t>
            </a:r>
          </a:p>
          <a:p>
            <a:pPr>
              <a:buNone/>
            </a:pPr>
            <a:r>
              <a:rPr lang="ru-RU" dirty="0" smtClean="0"/>
              <a:t>(письменно)</a:t>
            </a:r>
          </a:p>
          <a:p>
            <a:r>
              <a:rPr lang="ru-RU" dirty="0" smtClean="0"/>
              <a:t>Завхоз</a:t>
            </a:r>
          </a:p>
          <a:p>
            <a:r>
              <a:rPr lang="ru-RU" dirty="0" smtClean="0"/>
              <a:t>Медсестра</a:t>
            </a:r>
          </a:p>
          <a:p>
            <a:r>
              <a:rPr lang="ru-RU" dirty="0" smtClean="0"/>
              <a:t>Универмаг</a:t>
            </a:r>
          </a:p>
          <a:p>
            <a:r>
              <a:rPr lang="ru-RU" dirty="0" smtClean="0"/>
              <a:t>Газпром</a:t>
            </a:r>
          </a:p>
          <a:p>
            <a:r>
              <a:rPr lang="ru-RU" dirty="0" smtClean="0"/>
              <a:t>Госбанк</a:t>
            </a:r>
          </a:p>
          <a:p>
            <a:r>
              <a:rPr lang="ru-RU" dirty="0" smtClean="0"/>
              <a:t>Спецназ</a:t>
            </a:r>
          </a:p>
          <a:p>
            <a:r>
              <a:rPr lang="ru-RU" dirty="0" smtClean="0"/>
              <a:t>12-11- «5»,</a:t>
            </a:r>
          </a:p>
          <a:p>
            <a:r>
              <a:rPr lang="ru-RU" dirty="0" smtClean="0"/>
              <a:t>8-10- «4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 МХАТ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ТЮЗ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ГЭС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вуз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</a:t>
            </a:r>
            <a:r>
              <a:rPr lang="ru-RU" dirty="0" smtClean="0"/>
              <a:t>НТВ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РФ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1905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Аббревиатура</a:t>
            </a:r>
            <a:r>
              <a:rPr lang="ru-RU" sz="2800" b="1" dirty="0" smtClean="0"/>
              <a:t> </a:t>
            </a:r>
            <a:r>
              <a:rPr lang="ru-RU" sz="2800" dirty="0" smtClean="0"/>
              <a:t>– это слово, полученное путём сложения начальных букв или звуков. (МГУ, вуз)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2243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                сложносокращённые слова:</a:t>
            </a: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           аббревиатура</a:t>
            </a:r>
          </a:p>
          <a:p>
            <a:pPr algn="ctr">
              <a:buFontTx/>
              <a:buNone/>
              <a:defRPr/>
            </a:pPr>
            <a:r>
              <a:rPr lang="ru-RU" sz="2800" dirty="0" smtClean="0"/>
              <a:t>                                                   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  звуковая</a:t>
            </a:r>
            <a:r>
              <a:rPr lang="ru-RU" sz="4000" b="1" dirty="0" smtClean="0">
                <a:solidFill>
                  <a:schemeClr val="accent2"/>
                </a:solidFill>
              </a:rPr>
              <a:t>        </a:t>
            </a:r>
            <a:r>
              <a:rPr lang="ru-RU" sz="2800" b="1" dirty="0" smtClean="0">
                <a:solidFill>
                  <a:schemeClr val="accent2"/>
                </a:solidFill>
              </a:rPr>
              <a:t>буквенная          </a:t>
            </a:r>
            <a:r>
              <a:rPr lang="ru-RU" sz="2800" b="1" dirty="0" smtClean="0"/>
              <a:t>спецкор</a:t>
            </a:r>
          </a:p>
          <a:p>
            <a:pPr>
              <a:buFontTx/>
              <a:buNone/>
              <a:defRPr/>
            </a:pPr>
            <a:r>
              <a:rPr lang="ru-RU" sz="2800" b="1" dirty="0" smtClean="0"/>
              <a:t>  вуз                         РФ                  колхоз</a:t>
            </a:r>
          </a:p>
          <a:p>
            <a:pPr>
              <a:buFontTx/>
              <a:buNone/>
              <a:defRPr/>
            </a:pPr>
            <a:r>
              <a:rPr lang="ru-RU" sz="2800" b="1" dirty="0" smtClean="0"/>
              <a:t>  ТЮЗ                     ПТУ                  педсовет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600200" y="3810000"/>
            <a:ext cx="1219200" cy="5334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971800" y="3810000"/>
            <a:ext cx="1143000" cy="5334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иагональная полоса 8"/>
          <p:cNvSpPr/>
          <p:nvPr/>
        </p:nvSpPr>
        <p:spPr>
          <a:xfrm>
            <a:off x="3929058" y="3048000"/>
            <a:ext cx="214314" cy="309562"/>
          </a:xfrm>
          <a:prstGeom prst="diagStripe">
            <a:avLst>
              <a:gd name="adj" fmla="val 54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1752600" y="3505200"/>
            <a:ext cx="609600" cy="274638"/>
          </a:xfrm>
          <a:prstGeom prst="mathMinus">
            <a:avLst/>
          </a:prstGeom>
          <a:solidFill>
            <a:srgbClr val="FF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1524000" y="990600"/>
            <a:ext cx="533400" cy="46038"/>
          </a:xfrm>
          <a:prstGeom prst="mathMinus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343400" y="2667000"/>
            <a:ext cx="2819400" cy="14478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971800" y="2667000"/>
            <a:ext cx="762000" cy="38100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258204" cy="570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50"/>
                <a:gridCol w="2037400"/>
                <a:gridCol w="1738554"/>
              </a:tblGrid>
              <a:tr h="688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Российская Федерация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МГУ</a:t>
                      </a:r>
                      <a:endParaRPr lang="ru-RU" sz="105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534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Общественное российское телевидение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ОРТ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802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Московский государственный университет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ООН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534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Организация объединенных наций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МЧС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802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Научно-исследовательский институт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НИИ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534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Министерство чрезвычайных ситуаций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ГИБДД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802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Государственная инспекция безопасности дорожного движения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РФ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39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Универсальный магазин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Вуз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534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Высшее учебное заведение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Универмаг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0352855"/>
              </p:ext>
            </p:extLst>
          </p:nvPr>
        </p:nvGraphicFramePr>
        <p:xfrm>
          <a:off x="251520" y="236966"/>
          <a:ext cx="8712968" cy="583524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356028"/>
                <a:gridCol w="2133862"/>
                <a:gridCol w="2223078"/>
              </a:tblGrid>
              <a:tr h="26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Российская Федерация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rowSpan="9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 </a:t>
                      </a:r>
                      <a:endParaRPr lang="ru-RU" sz="105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МГУ</a:t>
                      </a:r>
                      <a:endParaRPr lang="ru-RU" sz="105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783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Общественное российское телевидение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ОРТ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78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Московский государственный университет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ООН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522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Организация объединенных наций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МЧС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783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Научно-исследовательский институт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НИИ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783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Министерство чрезвычайных ситуаций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ГИБДД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1045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Государственная инспекция безопасности дорожного движения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РФ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522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Универсальный магазин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Вуз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  <a:tr h="65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Высшее учебное заведение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Универмаг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152" marR="41152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572000" y="620688"/>
            <a:ext cx="2160240" cy="432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196752"/>
            <a:ext cx="21602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72000" y="620688"/>
            <a:ext cx="21602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572000" y="1988840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3356992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572000" y="2636912"/>
            <a:ext cx="216024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572000" y="4221088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5805264"/>
            <a:ext cx="21602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572000" y="5805264"/>
            <a:ext cx="21602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596" y="621508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8-9 – «5», 6-7 – «4», 5 –»3»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14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Видеоролик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8496944" cy="2950075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4000" dirty="0" smtClean="0"/>
              <a:t>Расшифровать слово.</a:t>
            </a:r>
          </a:p>
          <a:p>
            <a:pPr marL="457200" indent="-457200" algn="l">
              <a:buAutoNum type="arabicPeriod"/>
            </a:pPr>
            <a:r>
              <a:rPr lang="ru-RU" sz="4000" dirty="0" smtClean="0"/>
              <a:t>Найти опорное слово.</a:t>
            </a:r>
          </a:p>
          <a:p>
            <a:pPr marL="457200" indent="-457200" algn="l">
              <a:buAutoNum type="arabicPeriod"/>
            </a:pPr>
            <a:r>
              <a:rPr lang="ru-RU" sz="4000" dirty="0" smtClean="0"/>
              <a:t>Определить род опорного слова.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433048" cy="156611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Чтобы определить род сложносокращенных слов, нужно: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95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539750" y="1341438"/>
            <a:ext cx="78486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88913"/>
            <a:ext cx="8713788" cy="6408737"/>
            <a:chOff x="158" y="119"/>
            <a:chExt cx="5489" cy="4037"/>
          </a:xfrm>
        </p:grpSpPr>
        <p:sp>
          <p:nvSpPr>
            <p:cNvPr id="8213" name="Line 4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5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6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7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-396875" y="260350"/>
            <a:ext cx="10026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505050"/>
                </a:solidFill>
                <a:latin typeface="Times New Roman" pitchFamily="18" charset="0"/>
              </a:rPr>
              <a:t>Согласование сложносокращенных слов </a:t>
            </a:r>
          </a:p>
          <a:p>
            <a:pPr algn="ctr"/>
            <a:r>
              <a:rPr lang="ru-RU" sz="2800" b="1">
                <a:solidFill>
                  <a:srgbClr val="505050"/>
                </a:solidFill>
                <a:latin typeface="Times New Roman" pitchFamily="18" charset="0"/>
              </a:rPr>
              <a:t>в роде и числе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684213" y="1268413"/>
            <a:ext cx="7559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>ДТП </a:t>
            </a:r>
            <a:r>
              <a:rPr lang="ru-RU" sz="3600" b="1" dirty="0" err="1" smtClean="0">
                <a:latin typeface="Times New Roman" pitchFamily="18" charset="0"/>
              </a:rPr>
              <a:t>произошл</a:t>
            </a:r>
            <a:r>
              <a:rPr lang="ru-RU" sz="3600" b="1" dirty="0" smtClean="0">
                <a:latin typeface="Times New Roman" pitchFamily="18" charset="0"/>
              </a:rPr>
              <a:t>… на нашей улице .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50825" y="2060575"/>
            <a:ext cx="4827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505050"/>
                </a:solidFill>
                <a:latin typeface="Times New Roman" pitchFamily="18" charset="0"/>
              </a:rPr>
              <a:t>Образец рассуждения: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55650" y="2781300"/>
            <a:ext cx="116891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>ДТП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857356" y="2786058"/>
            <a:ext cx="171451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</a:rPr>
              <a:t>дорожно</a:t>
            </a:r>
            <a:r>
              <a:rPr lang="ru-RU" sz="2800" b="1" dirty="0" smtClean="0">
                <a:latin typeface="Times New Roman" pitchFamily="18" charset="0"/>
              </a:rPr>
              <a:t>- 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428992" y="2781300"/>
            <a:ext cx="24288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транспортное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786446" y="2781300"/>
            <a:ext cx="26019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происшествие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858016" y="2500306"/>
            <a:ext cx="3635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05050"/>
                </a:solidFill>
                <a:latin typeface="Times New Roman" pitchFamily="18" charset="0"/>
              </a:rPr>
              <a:t>Х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572132" y="3716338"/>
            <a:ext cx="264320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05050"/>
                </a:solidFill>
                <a:latin typeface="Times New Roman" pitchFamily="18" charset="0"/>
              </a:rPr>
              <a:t>средний </a:t>
            </a:r>
            <a:r>
              <a:rPr lang="ru-RU" sz="2800" b="1" dirty="0">
                <a:solidFill>
                  <a:srgbClr val="505050"/>
                </a:solidFill>
                <a:latin typeface="Times New Roman" pitchFamily="18" charset="0"/>
              </a:rPr>
              <a:t>род, ед. ч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827088" y="4508500"/>
            <a:ext cx="795975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05050"/>
                </a:solidFill>
                <a:latin typeface="Times New Roman" pitchFamily="18" charset="0"/>
              </a:rPr>
              <a:t>Вывод: </a:t>
            </a:r>
            <a:r>
              <a:rPr lang="ru-RU" sz="2800" b="1" dirty="0" smtClean="0">
                <a:latin typeface="Times New Roman" pitchFamily="18" charset="0"/>
              </a:rPr>
              <a:t>происшествие произошло(с.р</a:t>
            </a:r>
            <a:r>
              <a:rPr lang="ru-RU" sz="2800" b="1" dirty="0">
                <a:latin typeface="Times New Roman" pitchFamily="18" charset="0"/>
              </a:rPr>
              <a:t>., ед.ч.).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539750" y="5373688"/>
            <a:ext cx="78486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684213" y="5516563"/>
            <a:ext cx="7559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</a:rPr>
              <a:t>ДТП произошло на нашей улице.</a:t>
            </a:r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2051050" y="5300663"/>
            <a:ext cx="18716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</a:rPr>
              <a:t>.р</a:t>
            </a:r>
            <a:r>
              <a:rPr lang="ru-RU" sz="2800" b="1" dirty="0">
                <a:latin typeface="Times New Roman" pitchFamily="18" charset="0"/>
              </a:rPr>
              <a:t>., ед.ч.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6786578" y="357187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  <p:bldP spid="34827" grpId="1"/>
      <p:bldP spid="34829" grpId="0"/>
      <p:bldP spid="34832" grpId="0"/>
      <p:bldP spid="34833" grpId="0"/>
      <p:bldP spid="34834" grpId="0"/>
      <p:bldP spid="34836" grpId="0"/>
      <p:bldP spid="34837" grpId="0"/>
      <p:bldP spid="34838" grpId="0" animBg="1"/>
      <p:bldP spid="34839" grpId="0"/>
      <p:bldP spid="348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chemeClr val="accent2"/>
                </a:solidFill>
              </a:rPr>
              <a:t>Определите род сложносокращённых слов.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382000" cy="49815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b="1" dirty="0" smtClean="0"/>
              <a:t>1)      </a:t>
            </a:r>
            <a:r>
              <a:rPr lang="ru-RU" sz="2800" b="1" dirty="0" err="1" smtClean="0"/>
              <a:t>Российск</a:t>
            </a:r>
            <a:r>
              <a:rPr lang="ru-RU" sz="2800" b="1" dirty="0" smtClean="0"/>
              <a:t>… СМИ,   </a:t>
            </a:r>
          </a:p>
          <a:p>
            <a:pPr>
              <a:buFontTx/>
              <a:buNone/>
            </a:pPr>
            <a:r>
              <a:rPr lang="ru-RU" sz="2800" b="1" dirty="0" smtClean="0"/>
              <a:t>         ОРТ объявил..,    </a:t>
            </a:r>
          </a:p>
          <a:p>
            <a:pPr>
              <a:buFontTx/>
              <a:buNone/>
            </a:pPr>
            <a:r>
              <a:rPr lang="ru-RU" sz="2800" b="1" dirty="0" smtClean="0"/>
              <a:t>         ЧГУ провел.. конкурс,   </a:t>
            </a:r>
          </a:p>
          <a:p>
            <a:pPr>
              <a:buFontTx/>
              <a:buNone/>
            </a:pPr>
            <a:r>
              <a:rPr lang="ru-RU" sz="2800" b="1" dirty="0" smtClean="0"/>
              <a:t>         знаменит… ТЮЗ,</a:t>
            </a:r>
          </a:p>
          <a:p>
            <a:pPr>
              <a:buFontTx/>
              <a:buNone/>
            </a:pPr>
            <a:r>
              <a:rPr lang="ru-RU" sz="2800" b="1" dirty="0" smtClean="0"/>
              <a:t>         </a:t>
            </a:r>
            <a:r>
              <a:rPr lang="ru-RU" sz="2800" b="1" dirty="0" err="1" smtClean="0"/>
              <a:t>Чебоксарск</a:t>
            </a:r>
            <a:r>
              <a:rPr lang="ru-RU" sz="2800" b="1" dirty="0" smtClean="0"/>
              <a:t>…  ГЭС,</a:t>
            </a:r>
          </a:p>
          <a:p>
            <a:pPr>
              <a:buFontTx/>
              <a:buNone/>
            </a:pPr>
            <a:r>
              <a:rPr lang="ru-RU" sz="2800" b="1" dirty="0" smtClean="0"/>
              <a:t>         </a:t>
            </a:r>
          </a:p>
          <a:p>
            <a:pPr>
              <a:buFontTx/>
              <a:buNone/>
            </a:pPr>
            <a:r>
              <a:rPr lang="ru-RU" sz="2800" b="1" dirty="0" smtClean="0"/>
              <a:t>2) Упр. 334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https://slovar-sokrashchenij.ru/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Содержимое 4" descr="Словарь сокр в открытом вид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000108"/>
            <a:ext cx="5031424" cy="347503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57364"/>
            <a:ext cx="2714644" cy="38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80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presentation.ru/documents/3766806e0cd2151cb80325f5f313c8e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620000" cy="464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0"/>
            <a:ext cx="428628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857488" y="2000240"/>
            <a:ext cx="34290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sz="2800" dirty="0" smtClean="0"/>
              <a:t>  </a:t>
            </a:r>
            <a:r>
              <a:rPr lang="ru-RU" sz="2000" dirty="0" smtClean="0"/>
              <a:t>1)  Я понял…</a:t>
            </a:r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   2)  Я узнал…</a:t>
            </a:r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   3)  Было интересно…</a:t>
            </a:r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   4)  Особенно понравилось…</a:t>
            </a:r>
          </a:p>
          <a:p>
            <a:pPr>
              <a:buFontTx/>
              <a:buNone/>
            </a:pPr>
            <a:endParaRPr lang="ru-RU" sz="2000" dirty="0" smtClean="0"/>
          </a:p>
          <a:p>
            <a:pPr>
              <a:buFontTx/>
              <a:buNone/>
            </a:pPr>
            <a:r>
              <a:rPr lang="ru-RU" sz="2000" dirty="0" smtClean="0"/>
              <a:t>  5)  Было сложно…</a:t>
            </a:r>
          </a:p>
          <a:p>
            <a:pPr>
              <a:buFontTx/>
              <a:buNone/>
            </a:pPr>
            <a:r>
              <a:rPr lang="ru-RU" sz="2000" dirty="0" smtClean="0"/>
              <a:t>   </a:t>
            </a:r>
            <a:endParaRPr lang="ru-RU" sz="2000" dirty="0"/>
          </a:p>
          <a:p>
            <a:pPr algn="ctr"/>
            <a:endParaRPr lang="ru-RU" sz="2800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99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39936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/>
              <a:t>Домашнее </a:t>
            </a:r>
            <a:r>
              <a:rPr lang="ru-RU" sz="3200" b="1" dirty="0" smtClean="0"/>
              <a:t>задание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3200" dirty="0" smtClean="0"/>
              <a:t>Стр</a:t>
            </a:r>
            <a:r>
              <a:rPr lang="ru-RU" sz="3200" dirty="0"/>
              <a:t>. </a:t>
            </a:r>
            <a:r>
              <a:rPr lang="ru-RU" sz="3200" dirty="0" smtClean="0"/>
              <a:t>172 - выучить правило.</a:t>
            </a:r>
          </a:p>
          <a:p>
            <a:pPr marL="45720" indent="0">
              <a:buNone/>
            </a:pPr>
            <a:r>
              <a:rPr lang="ru-RU" dirty="0" smtClean="0"/>
              <a:t>В</a:t>
            </a:r>
            <a:r>
              <a:rPr lang="ru-RU" sz="3200" dirty="0" smtClean="0"/>
              <a:t>ыполнить </a:t>
            </a:r>
            <a:r>
              <a:rPr lang="ru-RU" sz="3200" dirty="0"/>
              <a:t>упражнение </a:t>
            </a:r>
            <a:r>
              <a:rPr lang="ru-RU" sz="3200" dirty="0" smtClean="0"/>
              <a:t>335.</a:t>
            </a:r>
          </a:p>
          <a:p>
            <a:pPr marL="45720" indent="0">
              <a:buNone/>
            </a:pPr>
            <a:r>
              <a:rPr lang="ru-RU" dirty="0" smtClean="0"/>
              <a:t>Составить юмористический рассказ с сложносокращенными словами 6-10П.</a:t>
            </a:r>
          </a:p>
          <a:p>
            <a:pPr marL="45720" indent="0">
              <a:buNone/>
            </a:pP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396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>Список</a:t>
            </a:r>
            <a:r>
              <a:rPr lang="ru-RU" dirty="0" smtClean="0"/>
              <a:t> 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ru-RU" sz="2000" dirty="0" smtClean="0"/>
              <a:t>1. Программы общеобразовательных учреждений. Русский язык. (Стабильные учебники),М., Просвещение, 2007г.</a:t>
            </a:r>
          </a:p>
          <a:p>
            <a:pPr lvl="2">
              <a:buNone/>
            </a:pPr>
            <a:r>
              <a:rPr lang="ru-RU" sz="2000" dirty="0" smtClean="0"/>
              <a:t>2. Русский язык.6класс под редакцией </a:t>
            </a:r>
            <a:r>
              <a:rPr lang="ru-RU" sz="2000" dirty="0" err="1" smtClean="0"/>
              <a:t>Т.А.Ладыженской</a:t>
            </a:r>
            <a:r>
              <a:rPr lang="ru-RU" sz="2000" dirty="0" smtClean="0"/>
              <a:t>, М.,«Просвещение»,2007г.</a:t>
            </a:r>
          </a:p>
          <a:p>
            <a:pPr lvl="2">
              <a:buNone/>
            </a:pPr>
            <a:r>
              <a:rPr lang="ru-RU" sz="2000" dirty="0" smtClean="0"/>
              <a:t>3. Г.П.Лазаренко. Мастер-Класс. Уроки русского языка в 6классе:поиски и находки. Москва,«Дрофа»,2004г.</a:t>
            </a:r>
          </a:p>
          <a:p>
            <a:pPr>
              <a:buNone/>
            </a:pPr>
            <a:r>
              <a:rPr lang="ru-RU" sz="2000" dirty="0" smtClean="0"/>
              <a:t>               4. </a:t>
            </a:r>
            <a:r>
              <a:rPr lang="en-US" sz="2000" dirty="0" smtClean="0">
                <a:hlinkClick r:id="rId3"/>
              </a:rPr>
              <a:t>https://slovar-sokrashchenij.ru/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5. </a:t>
            </a:r>
            <a:r>
              <a:rPr lang="en-US" sz="2000" dirty="0" smtClean="0">
                <a:hlinkClick r:id="rId4"/>
              </a:rPr>
              <a:t>https://workprogram.edsoo.ru/authorization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Текст из конструктора 71 урок, последнее задание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Основным населением </a:t>
            </a:r>
            <a:r>
              <a:rPr lang="ru-RU" b="1" i="1" dirty="0" smtClean="0"/>
              <a:t>средневековых</a:t>
            </a:r>
            <a:r>
              <a:rPr lang="ru-RU" dirty="0" smtClean="0"/>
              <a:t> городов были </a:t>
            </a:r>
            <a:r>
              <a:rPr lang="ru-RU" b="1" i="1" dirty="0" smtClean="0"/>
              <a:t>ремесленники</a:t>
            </a:r>
            <a:r>
              <a:rPr lang="ru-RU" dirty="0" smtClean="0"/>
              <a:t> и торговцы. </a:t>
            </a:r>
            <a:r>
              <a:rPr lang="ru-RU" b="1" i="1" dirty="0" smtClean="0"/>
              <a:t>Ремесленники</a:t>
            </a:r>
            <a:r>
              <a:rPr lang="ru-RU" dirty="0" smtClean="0"/>
              <a:t> сами часто сбывали свой товар на рынке - были </a:t>
            </a:r>
            <a:r>
              <a:rPr lang="ru-RU" b="1" i="1" dirty="0" smtClean="0"/>
              <a:t>одновременн</a:t>
            </a:r>
            <a:r>
              <a:rPr lang="ru-RU" i="1" dirty="0" smtClean="0"/>
              <a:t>о</a:t>
            </a:r>
            <a:r>
              <a:rPr lang="ru-RU" dirty="0" smtClean="0"/>
              <a:t> и торговцами.</a:t>
            </a:r>
          </a:p>
          <a:p>
            <a:r>
              <a:rPr lang="ru-RU" dirty="0" smtClean="0"/>
              <a:t>   Названия целых районов свидетельствует о</a:t>
            </a:r>
            <a:r>
              <a:rPr lang="ru-RU" b="1" dirty="0" smtClean="0"/>
              <a:t> ремесленной </a:t>
            </a:r>
            <a:r>
              <a:rPr lang="ru-RU" dirty="0" smtClean="0"/>
              <a:t>деятельности. Один из концов </a:t>
            </a:r>
            <a:r>
              <a:rPr lang="ru-RU" i="1" dirty="0" smtClean="0"/>
              <a:t>Новгорода </a:t>
            </a:r>
            <a:r>
              <a:rPr lang="ru-RU" dirty="0" smtClean="0"/>
              <a:t>носил название «Плотницкий». Когда </a:t>
            </a:r>
            <a:r>
              <a:rPr lang="ru-RU" b="1" i="1" dirty="0" smtClean="0"/>
              <a:t>Ярослав</a:t>
            </a:r>
            <a:r>
              <a:rPr lang="ru-RU" dirty="0" smtClean="0"/>
              <a:t> пришёл с </a:t>
            </a:r>
            <a:r>
              <a:rPr lang="ru-RU" b="1" i="1" dirty="0" smtClean="0"/>
              <a:t>новгородцами</a:t>
            </a:r>
            <a:r>
              <a:rPr lang="ru-RU" dirty="0" smtClean="0"/>
              <a:t> к Киеву в 1016 году, </a:t>
            </a:r>
            <a:r>
              <a:rPr lang="ru-RU" b="1" i="1" dirty="0" smtClean="0"/>
              <a:t>воевода</a:t>
            </a:r>
            <a:r>
              <a:rPr lang="ru-RU" b="1" dirty="0" smtClean="0"/>
              <a:t> </a:t>
            </a:r>
            <a:r>
              <a:rPr lang="ru-RU" b="1" i="1" dirty="0" smtClean="0"/>
              <a:t>Святополка</a:t>
            </a:r>
            <a:r>
              <a:rPr lang="ru-RU" b="1" dirty="0" smtClean="0"/>
              <a:t> </a:t>
            </a:r>
            <a:r>
              <a:rPr lang="ru-RU" dirty="0" smtClean="0"/>
              <a:t>дразнил его войско: « Вы плотники, приставим вас рубить нам хоромы».</a:t>
            </a:r>
          </a:p>
          <a:p>
            <a:r>
              <a:rPr lang="ru-RU" dirty="0" smtClean="0"/>
              <a:t>    В</a:t>
            </a:r>
            <a:r>
              <a:rPr lang="ru-RU" b="1" dirty="0" smtClean="0"/>
              <a:t> </a:t>
            </a:r>
            <a:r>
              <a:rPr lang="ru-RU" b="1" i="1" dirty="0" smtClean="0"/>
              <a:t>Новгороде</a:t>
            </a:r>
            <a:r>
              <a:rPr lang="ru-RU" dirty="0" smtClean="0"/>
              <a:t>, как и в других русских славянских городах, было известно несколько </a:t>
            </a:r>
            <a:r>
              <a:rPr lang="ru-RU" b="1" i="1" dirty="0" smtClean="0"/>
              <a:t>самостоятельных</a:t>
            </a:r>
            <a:r>
              <a:rPr lang="ru-RU" dirty="0" smtClean="0"/>
              <a:t> ремесел. Мастерские принадлежали металлургам и кузнецам различных </a:t>
            </a:r>
            <a:r>
              <a:rPr lang="ru-RU" b="1" dirty="0" smtClean="0"/>
              <a:t>специальностей</a:t>
            </a:r>
            <a:r>
              <a:rPr lang="ru-RU" dirty="0" smtClean="0"/>
              <a:t>, производившим ножи, ключи и замки, оружие; известны ювелирные </a:t>
            </a:r>
            <a:r>
              <a:rPr lang="ru-RU" b="1" dirty="0" smtClean="0"/>
              <a:t>мастерские</a:t>
            </a:r>
            <a:r>
              <a:rPr lang="ru-RU" dirty="0" smtClean="0"/>
              <a:t> и</a:t>
            </a:r>
            <a:r>
              <a:rPr lang="ru-RU" b="1" dirty="0" smtClean="0"/>
              <a:t> мастерские </a:t>
            </a:r>
            <a:r>
              <a:rPr lang="ru-RU" dirty="0" smtClean="0"/>
              <a:t>по производству гребней, гончарные и </a:t>
            </a:r>
            <a:r>
              <a:rPr lang="ru-RU" b="1" i="1" dirty="0" smtClean="0"/>
              <a:t>стеклодувные</a:t>
            </a:r>
            <a:r>
              <a:rPr lang="ru-RU" dirty="0" smtClean="0"/>
              <a:t>, кожевенные и сапожные, мастерские ткачей.</a:t>
            </a:r>
          </a:p>
          <a:p>
            <a:pPr lvl="0"/>
            <a:r>
              <a:rPr lang="ru-RU" b="1" i="1" dirty="0" smtClean="0"/>
              <a:t>- О ком или о чем этот текст?</a:t>
            </a:r>
            <a:endParaRPr lang="ru-RU" dirty="0" smtClean="0"/>
          </a:p>
          <a:p>
            <a:r>
              <a:rPr lang="ru-RU" b="1" i="1" dirty="0" smtClean="0"/>
              <a:t>- Почему славян называли и ремесленниками и торговцами?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Морфемный и словообразовательный разбор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i="1" dirty="0" smtClean="0"/>
          </a:p>
          <a:p>
            <a:r>
              <a:rPr lang="ru-RU" dirty="0" smtClean="0"/>
              <a:t>Основным населением </a:t>
            </a:r>
            <a:r>
              <a:rPr lang="ru-RU" b="1" i="1" dirty="0" smtClean="0"/>
              <a:t>средневековых</a:t>
            </a:r>
            <a:r>
              <a:rPr lang="ru-RU" dirty="0" smtClean="0"/>
              <a:t> городов </a:t>
            </a:r>
          </a:p>
          <a:p>
            <a:endParaRPr lang="ru-RU" dirty="0" smtClean="0"/>
          </a:p>
          <a:p>
            <a:r>
              <a:rPr lang="ru-RU" dirty="0" smtClean="0"/>
              <a:t>были </a:t>
            </a:r>
            <a:r>
              <a:rPr lang="ru-RU" b="1" i="1" dirty="0" smtClean="0"/>
              <a:t>ремесленники</a:t>
            </a:r>
            <a:r>
              <a:rPr lang="ru-RU" dirty="0" smtClean="0"/>
              <a:t> и торговцы.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Новгород 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Новгород  -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191000" cy="5214974"/>
          </a:xfrm>
        </p:spPr>
        <p:txBody>
          <a:bodyPr>
            <a:normAutofit/>
          </a:bodyPr>
          <a:lstStyle/>
          <a:p>
            <a:r>
              <a:rPr lang="ru-RU" sz="3600" i="1" dirty="0" err="1" smtClean="0"/>
              <a:t>Средн</a:t>
            </a:r>
            <a:r>
              <a:rPr lang="ru-RU" sz="3600" b="1" i="1" dirty="0" err="1" smtClean="0"/>
              <a:t>Е</a:t>
            </a:r>
            <a:r>
              <a:rPr lang="ru-RU" sz="3600" i="1" dirty="0" err="1" smtClean="0"/>
              <a:t>вековых</a:t>
            </a:r>
            <a:endParaRPr lang="ru-RU" sz="3600" dirty="0" smtClean="0"/>
          </a:p>
          <a:p>
            <a:r>
              <a:rPr lang="ru-RU" sz="3600" i="1" dirty="0" err="1" smtClean="0"/>
              <a:t>Одн</a:t>
            </a:r>
            <a:r>
              <a:rPr lang="ru-RU" sz="3600" b="1" i="1" dirty="0" err="1" smtClean="0"/>
              <a:t>О</a:t>
            </a:r>
            <a:r>
              <a:rPr lang="ru-RU" sz="3600" i="1" dirty="0" err="1" smtClean="0"/>
              <a:t>временно</a:t>
            </a:r>
            <a:endParaRPr lang="ru-RU" sz="3600" dirty="0" smtClean="0"/>
          </a:p>
          <a:p>
            <a:r>
              <a:rPr lang="ru-RU" sz="3600" i="1" dirty="0" smtClean="0"/>
              <a:t>Новгород</a:t>
            </a:r>
            <a:endParaRPr lang="ru-RU" sz="3600" dirty="0" smtClean="0"/>
          </a:p>
          <a:p>
            <a:r>
              <a:rPr lang="ru-RU" sz="3600" i="1" dirty="0" err="1" smtClean="0"/>
              <a:t>Яр</a:t>
            </a:r>
            <a:r>
              <a:rPr lang="ru-RU" sz="3600" b="1" i="1" dirty="0" err="1" smtClean="0"/>
              <a:t>О</a:t>
            </a:r>
            <a:r>
              <a:rPr lang="ru-RU" sz="3600" i="1" dirty="0" err="1" smtClean="0"/>
              <a:t>слав</a:t>
            </a:r>
            <a:endParaRPr lang="ru-RU" sz="3600" dirty="0" smtClean="0"/>
          </a:p>
          <a:p>
            <a:r>
              <a:rPr lang="ru-RU" sz="3600" i="1" dirty="0" err="1" smtClean="0"/>
              <a:t>Стят</a:t>
            </a:r>
            <a:r>
              <a:rPr lang="ru-RU" sz="3600" b="1" i="1" dirty="0" err="1" smtClean="0"/>
              <a:t>О</a:t>
            </a:r>
            <a:r>
              <a:rPr lang="ru-RU" sz="3600" i="1" dirty="0" err="1" smtClean="0"/>
              <a:t>полк</a:t>
            </a:r>
            <a:endParaRPr lang="ru-RU" sz="3600" dirty="0" smtClean="0"/>
          </a:p>
          <a:p>
            <a:r>
              <a:rPr lang="ru-RU" sz="3600" i="1" dirty="0" err="1" smtClean="0"/>
              <a:t>Во</a:t>
            </a:r>
            <a:r>
              <a:rPr lang="ru-RU" sz="3600" b="1" i="1" dirty="0" err="1" smtClean="0"/>
              <a:t>Е</a:t>
            </a:r>
            <a:r>
              <a:rPr lang="ru-RU" sz="3600" i="1" dirty="0" err="1" smtClean="0"/>
              <a:t>вода</a:t>
            </a:r>
            <a:endParaRPr lang="ru-RU" sz="3600" dirty="0" smtClean="0"/>
          </a:p>
          <a:p>
            <a:r>
              <a:rPr lang="ru-RU" sz="3600" i="1" dirty="0" err="1" smtClean="0"/>
              <a:t>СтеклОдувные</a:t>
            </a:r>
            <a:endParaRPr lang="ru-RU" sz="3600" i="1" dirty="0" smtClean="0"/>
          </a:p>
          <a:p>
            <a:r>
              <a:rPr lang="ru-RU" i="1" dirty="0" smtClean="0"/>
              <a:t>7–«5»,6-7–»4», 5-4 –»3»</a:t>
            </a:r>
          </a:p>
          <a:p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2066" y="1285860"/>
            <a:ext cx="3346704" cy="52149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ДК</a:t>
            </a:r>
            <a:endParaRPr lang="ru-RU" sz="3200" dirty="0"/>
          </a:p>
          <a:p>
            <a:r>
              <a:rPr lang="ru-RU" sz="3200" dirty="0"/>
              <a:t>Сельмаг</a:t>
            </a:r>
          </a:p>
          <a:p>
            <a:r>
              <a:rPr lang="ru-RU" sz="3200" dirty="0"/>
              <a:t>ЧП</a:t>
            </a:r>
          </a:p>
          <a:p>
            <a:r>
              <a:rPr lang="ru-RU" sz="3200" dirty="0"/>
              <a:t>ГАИ</a:t>
            </a:r>
          </a:p>
          <a:p>
            <a:r>
              <a:rPr lang="ru-RU" sz="3200" dirty="0"/>
              <a:t>ДПС</a:t>
            </a:r>
          </a:p>
          <a:p>
            <a:r>
              <a:rPr lang="ru-RU" sz="3200" dirty="0" smtClean="0"/>
              <a:t>ДТП</a:t>
            </a:r>
          </a:p>
          <a:p>
            <a:r>
              <a:rPr lang="ru-RU" sz="3200" dirty="0" smtClean="0"/>
              <a:t>СБЕРБАНК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0629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5" y="731518"/>
            <a:ext cx="2304255" cy="5937841"/>
          </a:xfrm>
        </p:spPr>
        <p:txBody>
          <a:bodyPr>
            <a:normAutofit/>
          </a:bodyPr>
          <a:lstStyle/>
          <a:p>
            <a:r>
              <a:rPr lang="ru-RU" sz="3200" dirty="0"/>
              <a:t>ДК</a:t>
            </a:r>
          </a:p>
          <a:p>
            <a:r>
              <a:rPr lang="ru-RU" sz="3200" dirty="0" smtClean="0"/>
              <a:t>Сбербанк</a:t>
            </a:r>
            <a:endParaRPr lang="ru-RU" sz="3200" dirty="0"/>
          </a:p>
          <a:p>
            <a:r>
              <a:rPr lang="ru-RU" sz="3200" dirty="0"/>
              <a:t>Сельмаг</a:t>
            </a:r>
          </a:p>
          <a:p>
            <a:r>
              <a:rPr lang="ru-RU" sz="3200" dirty="0" smtClean="0"/>
              <a:t>ЧП</a:t>
            </a:r>
            <a:endParaRPr lang="ru-RU" sz="3200" dirty="0"/>
          </a:p>
          <a:p>
            <a:r>
              <a:rPr lang="ru-RU" sz="3200" dirty="0"/>
              <a:t>ГАИ</a:t>
            </a:r>
          </a:p>
          <a:p>
            <a:r>
              <a:rPr lang="ru-RU" sz="3200" dirty="0"/>
              <a:t>ДПС</a:t>
            </a:r>
          </a:p>
          <a:p>
            <a:r>
              <a:rPr lang="ru-RU" sz="3200" dirty="0" smtClean="0"/>
              <a:t>ДТП</a:t>
            </a:r>
            <a:endParaRPr lang="ru-RU" sz="3200" dirty="0"/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91272" y="785794"/>
            <a:ext cx="6552728" cy="5937840"/>
          </a:xfrm>
        </p:spPr>
        <p:txBody>
          <a:bodyPr/>
          <a:lstStyle/>
          <a:p>
            <a:pPr marL="45720" indent="0" fontAlgn="t">
              <a:buNone/>
            </a:pPr>
            <a:r>
              <a:rPr lang="ru-RU" sz="3200" dirty="0" smtClean="0"/>
              <a:t>дом культуры</a:t>
            </a:r>
          </a:p>
          <a:p>
            <a:pPr marL="45720" indent="0">
              <a:buNone/>
            </a:pPr>
            <a:r>
              <a:rPr lang="ru-RU" sz="3200" dirty="0" smtClean="0"/>
              <a:t>Сберегательный банк</a:t>
            </a:r>
          </a:p>
          <a:p>
            <a:pPr marL="45720" indent="0">
              <a:buNone/>
            </a:pPr>
            <a:r>
              <a:rPr lang="ru-RU" sz="3200" dirty="0" smtClean="0"/>
              <a:t>сельский магазин</a:t>
            </a:r>
          </a:p>
          <a:p>
            <a:pPr marL="45720" indent="0">
              <a:buNone/>
            </a:pPr>
            <a:r>
              <a:rPr lang="ru-RU" sz="3200" dirty="0" smtClean="0"/>
              <a:t>чрезвычайное происшествие</a:t>
            </a:r>
          </a:p>
          <a:p>
            <a:pPr marL="45720" indent="0">
              <a:buNone/>
            </a:pPr>
            <a:r>
              <a:rPr lang="ru-RU" sz="3200" dirty="0" err="1" smtClean="0"/>
              <a:t>госавтоинспекция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дорожно-патрульная служба</a:t>
            </a:r>
          </a:p>
          <a:p>
            <a:pPr marL="45720" indent="0">
              <a:buNone/>
            </a:pPr>
            <a:r>
              <a:rPr lang="ru-RU" sz="3200" dirty="0" smtClean="0"/>
              <a:t>дорожно-транспортное происшествие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69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Сложносокращённые слова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5222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0364" y="571480"/>
            <a:ext cx="4176464" cy="59378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Видеоролик</a:t>
            </a:r>
            <a:endParaRPr lang="ru-RU" sz="3200" dirty="0"/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08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72648"/>
            <a:ext cx="8424936" cy="2423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Сложносокращенные слова </a:t>
            </a:r>
            <a:r>
              <a:rPr lang="ru-RU" b="0" dirty="0" smtClean="0"/>
              <a:t>– это слова, которые состоят из сокращенных основ нескольких слов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10206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5CBCB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1642</TotalTime>
  <Words>641</Words>
  <Application>Microsoft Office PowerPoint</Application>
  <PresentationFormat>Экран (4:3)</PresentationFormat>
  <Paragraphs>167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Сложносокращённые слова </vt:lpstr>
      <vt:lpstr>Слайд 2</vt:lpstr>
      <vt:lpstr>Текст из конструктора 71 урок, последнее задание</vt:lpstr>
      <vt:lpstr> Морфемный и словообразовательный разбор</vt:lpstr>
      <vt:lpstr>Слайд 5</vt:lpstr>
      <vt:lpstr>Слайд 6</vt:lpstr>
      <vt:lpstr>Сложносокращённые слова</vt:lpstr>
      <vt:lpstr>Слайд 8</vt:lpstr>
      <vt:lpstr>Сложносокращенные слова – это слова, которые состоят из сокращенных основ нескольких слов</vt:lpstr>
      <vt:lpstr>Слайд 10</vt:lpstr>
      <vt:lpstr>Упражнения на закрепление</vt:lpstr>
      <vt:lpstr>Аббревиатура – это слово, полученное путём сложения начальных букв или звуков. (МГУ, вуз)</vt:lpstr>
      <vt:lpstr>Слайд 13</vt:lpstr>
      <vt:lpstr>Слайд 14</vt:lpstr>
      <vt:lpstr>Видеоролик</vt:lpstr>
      <vt:lpstr>Чтобы определить род сложносокращенных слов, нужно:</vt:lpstr>
      <vt:lpstr>Слайд 17</vt:lpstr>
      <vt:lpstr>Определите род сложносокращённых слов.</vt:lpstr>
      <vt:lpstr>https://slovar-sokrashchenij.ru/ </vt:lpstr>
      <vt:lpstr>Слайд 20</vt:lpstr>
      <vt:lpstr>Слайд 21</vt:lpstr>
      <vt:lpstr>Список  использованной литературы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Семнадцатое ноября Классная работа</dc:title>
  <dc:creator>Ирина</dc:creator>
  <cp:lastModifiedBy>Пользователь</cp:lastModifiedBy>
  <cp:revision>114</cp:revision>
  <dcterms:created xsi:type="dcterms:W3CDTF">2021-11-16T13:30:02Z</dcterms:created>
  <dcterms:modified xsi:type="dcterms:W3CDTF">2024-09-09T19:11:13Z</dcterms:modified>
</cp:coreProperties>
</file>