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9" r:id="rId4"/>
    <p:sldId id="262" r:id="rId5"/>
    <p:sldId id="263" r:id="rId6"/>
    <p:sldId id="260" r:id="rId7"/>
    <p:sldId id="258" r:id="rId8"/>
    <p:sldId id="257" r:id="rId9"/>
    <p:sldId id="261" r:id="rId10"/>
    <p:sldId id="265" r:id="rId1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p:cViewPr varScale="1">
        <p:scale>
          <a:sx n="114" d="100"/>
          <a:sy n="114" d="100"/>
        </p:scale>
        <p:origin x="127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E2D039B4-C6C9-4014-983E-700A81EF04D8}" type="datetimeFigureOut">
              <a:rPr lang="ru-RU"/>
              <a:pPr>
                <a:defRPr/>
              </a:pPr>
              <a:t>31.08.2021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84D528A-13F1-4C46-80B6-D667B8A30BE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44BF9F7F-5352-40D1-BD8E-9BA614EAEF03}" type="datetimeFigureOut">
              <a:rPr lang="ru-RU"/>
              <a:pPr>
                <a:defRPr/>
              </a:pPr>
              <a:t>31.08.2021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51B9D75-5F4A-4397-B546-220AD97F79B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1EBA8855-9A38-465B-8435-939E589A421F}" type="datetimeFigureOut">
              <a:rPr lang="ru-RU"/>
              <a:pPr>
                <a:defRPr/>
              </a:pPr>
              <a:t>31.08.2021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4C72D64-D744-4C39-9201-9AD5484F536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387B773A-858B-4ACA-997D-B254E9562280}" type="datetimeFigureOut">
              <a:rPr lang="ru-RU"/>
              <a:pPr>
                <a:defRPr/>
              </a:pPr>
              <a:t>31.08.2021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01C146-BA75-4B7B-86BB-71441EB82E5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5FB9DAFD-1D76-42C4-857E-A7DE42CCB818}" type="datetimeFigureOut">
              <a:rPr lang="ru-RU"/>
              <a:pPr>
                <a:defRPr/>
              </a:pPr>
              <a:t>31.08.2021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A0668C-9557-4892-BC2C-42735A645FA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169D4239-3145-4FE3-9BF4-6D02C9016048}" type="datetimeFigureOut">
              <a:rPr lang="ru-RU"/>
              <a:pPr>
                <a:defRPr/>
              </a:pPr>
              <a:t>31.08.2021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B5385EA-A441-4493-BEC5-677137EACE6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0FA360F8-2D34-45AE-9C30-B2BC02A8A8F0}" type="datetimeFigureOut">
              <a:rPr lang="ru-RU"/>
              <a:pPr>
                <a:defRPr/>
              </a:pPr>
              <a:t>31.08.2021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EA0B466D-0730-4723-A816-856EBD3CB1D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DB5A5BF8-CEFF-4498-9E5B-0659B1BEA140}" type="datetimeFigureOut">
              <a:rPr lang="ru-RU"/>
              <a:pPr>
                <a:defRPr/>
              </a:pPr>
              <a:t>31.08.2021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0F6411B1-DBE8-4504-9E58-03DE57CD9BB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7952A29-64BE-47EC-A752-C8237B6688A4}" type="datetimeFigureOut">
              <a:rPr lang="ru-RU"/>
              <a:pPr>
                <a:defRPr/>
              </a:pPr>
              <a:t>31.08.2021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E57791E-071A-435A-9D78-115F50E04F6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870AE6D3-526A-4EA5-9047-E4221578B1B7}" type="datetimeFigureOut">
              <a:rPr lang="ru-RU"/>
              <a:pPr>
                <a:defRPr/>
              </a:pPr>
              <a:t>31.08.2021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13A9D2F-F98D-4F0F-8F02-8D6D8CF8A86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D859C37D-6148-4073-A707-89C011CF4259}" type="datetimeFigureOut">
              <a:rPr lang="ru-RU"/>
              <a:pPr>
                <a:defRPr/>
              </a:pPr>
              <a:t>31.08.2021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6DF4AC6-615E-4D93-8FB4-7688C78EC8A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A9B792C-5FB1-435C-9C95-B405F1DDDF59}" type="datetimeFigureOut">
              <a:rPr lang="ru-RU"/>
              <a:pPr>
                <a:defRPr/>
              </a:pPr>
              <a:t>31.08.2021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B1530D3-511C-4B54-ADD1-26E4A84C043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1357290" y="3887801"/>
            <a:ext cx="7358063" cy="1470025"/>
          </a:xfrm>
        </p:spPr>
        <p:txBody>
          <a:bodyPr/>
          <a:lstStyle/>
          <a:p>
            <a:r>
              <a:rPr lang="ru-RU" b="1" i="1" dirty="0">
                <a:solidFill>
                  <a:srgbClr val="008000"/>
                </a:solidFill>
              </a:rPr>
              <a:t>Адаптация в вопросах и ответах</a:t>
            </a:r>
          </a:p>
        </p:txBody>
      </p:sp>
      <p:sp>
        <p:nvSpPr>
          <p:cNvPr id="3" name="Рамка 2">
            <a:extLst>
              <a:ext uri="{FF2B5EF4-FFF2-40B4-BE49-F238E27FC236}">
                <a16:creationId xmlns:a16="http://schemas.microsoft.com/office/drawing/2014/main" id="{FAA30892-A8FC-4060-98F3-9A04C08E63F6}"/>
              </a:ext>
            </a:extLst>
          </p:cNvPr>
          <p:cNvSpPr/>
          <p:nvPr/>
        </p:nvSpPr>
        <p:spPr>
          <a:xfrm>
            <a:off x="0" y="0"/>
            <a:ext cx="9144000" cy="6858000"/>
          </a:xfrm>
          <a:prstGeom prst="frame">
            <a:avLst>
              <a:gd name="adj1" fmla="val 1980"/>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1357290" y="3887801"/>
            <a:ext cx="7358063" cy="1470025"/>
          </a:xfrm>
        </p:spPr>
        <p:txBody>
          <a:bodyPr/>
          <a:lstStyle/>
          <a:p>
            <a:r>
              <a:rPr lang="ru-RU" b="1" i="1" dirty="0">
                <a:solidFill>
                  <a:srgbClr val="008000"/>
                </a:solidFill>
              </a:rPr>
              <a:t>Успешной адаптации</a:t>
            </a:r>
          </a:p>
        </p:txBody>
      </p:sp>
      <p:sp>
        <p:nvSpPr>
          <p:cNvPr id="3" name="Рамка 2">
            <a:extLst>
              <a:ext uri="{FF2B5EF4-FFF2-40B4-BE49-F238E27FC236}">
                <a16:creationId xmlns:a16="http://schemas.microsoft.com/office/drawing/2014/main" id="{FAA30892-A8FC-4060-98F3-9A04C08E63F6}"/>
              </a:ext>
            </a:extLst>
          </p:cNvPr>
          <p:cNvSpPr/>
          <p:nvPr/>
        </p:nvSpPr>
        <p:spPr>
          <a:xfrm>
            <a:off x="0" y="0"/>
            <a:ext cx="9144000" cy="6858000"/>
          </a:xfrm>
          <a:prstGeom prst="frame">
            <a:avLst>
              <a:gd name="adj1" fmla="val 1980"/>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18610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395536" y="187648"/>
            <a:ext cx="6115050" cy="1154112"/>
          </a:xfrm>
        </p:spPr>
        <p:txBody>
          <a:bodyPr/>
          <a:lstStyle/>
          <a:p>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Как начать ходить в детский сад, чтобы не травмировать ребенка?</a:t>
            </a:r>
            <a:br>
              <a:rPr lang="ru-RU" sz="1800"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rPr>
            </a:br>
            <a:br>
              <a:rPr lang="ru-RU" sz="1800" dirty="0">
                <a:effectLst/>
                <a:latin typeface="Calibri" panose="020F0502020204030204" pitchFamily="34" charset="0"/>
                <a:ea typeface="Calibri" panose="020F0502020204030204" pitchFamily="34" charset="0"/>
                <a:cs typeface="Times New Roman" panose="02020603050405020304" pitchFamily="18" charset="0"/>
              </a:rPr>
            </a:b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sp>
        <p:nvSpPr>
          <p:cNvPr id="4099" name="Содержимое 2"/>
          <p:cNvSpPr>
            <a:spLocks noGrp="1"/>
          </p:cNvSpPr>
          <p:nvPr>
            <p:ph idx="1"/>
          </p:nvPr>
        </p:nvSpPr>
        <p:spPr>
          <a:xfrm>
            <a:off x="395536" y="764704"/>
            <a:ext cx="6143625" cy="4536504"/>
          </a:xfrm>
        </p:spPr>
        <p:txBody>
          <a:bodyPr/>
          <a:lstStyle/>
          <a:p>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Ответ. Начинайте посещать детский сад постепенно. Сначала погуляйте на площадке вместе с ребенком, потом оставьте его одного в группе на пару часов. Учитывайте рекомендации педагога-психолога и воспитателя, когда переходите на режим полного дня и дневной сон. Не спешите: режим, в котором дети начинают полноценно ходить в группу, очень индивидуален и закладывает основу дальнейшего взаимодействия ребенка с социумом. Также предложите ребенку возможность выбрать игрушку, с которой он сможет ходить в детский сад «вместе». Она поможет малышу чувствовать себя не так одиноко вдали от дома.</a:t>
            </a:r>
          </a:p>
          <a:p>
            <a:endParaRPr lang="ru-RU" sz="1800" dirty="0">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effectLst/>
                <a:latin typeface="Times New Roman" panose="02020603050405020304" pitchFamily="18" charset="0"/>
                <a:ea typeface="Calibri" panose="020F0502020204030204" pitchFamily="34" charset="0"/>
              </a:rPr>
              <a:t>Дайте ребенку время, чтобы начать полноценно ходить в детский сад. Не спешите и прислушивайтесь к его самочувствию.</a:t>
            </a:r>
            <a:endParaRPr lang="ru-RU" sz="18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
        <p:nvSpPr>
          <p:cNvPr id="4" name="Рамка 3">
            <a:extLst>
              <a:ext uri="{FF2B5EF4-FFF2-40B4-BE49-F238E27FC236}">
                <a16:creationId xmlns:a16="http://schemas.microsoft.com/office/drawing/2014/main" id="{C53ED8A0-140F-4CA6-B168-3EA51D11CDF1}"/>
              </a:ext>
            </a:extLst>
          </p:cNvPr>
          <p:cNvSpPr/>
          <p:nvPr/>
        </p:nvSpPr>
        <p:spPr>
          <a:xfrm>
            <a:off x="0" y="0"/>
            <a:ext cx="9180512" cy="6858000"/>
          </a:xfrm>
          <a:prstGeom prst="frame">
            <a:avLst>
              <a:gd name="adj1" fmla="val 1002"/>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028323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457200" y="1916832"/>
            <a:ext cx="8229600" cy="1000125"/>
          </a:xfrm>
        </p:spPr>
        <p:txBody>
          <a:bodyPr/>
          <a:lstStyle/>
          <a:p>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Почему одни дети переносят разлуку с мамой легче, а другие ревут?</a:t>
            </a:r>
            <a:br>
              <a:rPr lang="ru-RU" sz="1800"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rPr>
            </a:br>
            <a:endParaRPr lang="ru-RU" dirty="0">
              <a:solidFill>
                <a:srgbClr val="008000"/>
              </a:solidFill>
            </a:endParaRPr>
          </a:p>
        </p:txBody>
      </p:sp>
      <p:sp>
        <p:nvSpPr>
          <p:cNvPr id="3075" name="Содержимое 2"/>
          <p:cNvSpPr>
            <a:spLocks noGrp="1"/>
          </p:cNvSpPr>
          <p:nvPr>
            <p:ph idx="1"/>
          </p:nvPr>
        </p:nvSpPr>
        <p:spPr>
          <a:xfrm>
            <a:off x="500063" y="2348880"/>
            <a:ext cx="7573072" cy="4392488"/>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Зависит от типа привязанности ребенка. Среди изменений, которые возникают в жизни ребенка в детском саду, самое большое влияние оказывает на него разлука с человеком, к которому он привязан. Привязанность – это врожденное поведение ребенка, которое выражается в стремлении сохранить близость со взрослым. Это особая эмоциональная связь между ребенком и взрослым. Она формируется к тому взрослому, который ухаживает за ребенком – кормит его, успокаивает. Чаще всего это мама, но необязательно. Легче других переносит разлуку малыш с надежным видом привязанности. У таких детей формируется базовое чувство безопасности и доверия к миру, а также способность устанавливать глубокие отношения.</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effectLst/>
                <a:latin typeface="Times New Roman" panose="02020603050405020304" pitchFamily="18" charset="0"/>
                <a:ea typeface="Calibri" panose="020F0502020204030204" pitchFamily="34" charset="0"/>
              </a:rPr>
              <a:t>Убедитесь, что между вами и ребенком есть надежная привязанность или постарайтесь создать условия для нее.</a:t>
            </a:r>
            <a:endParaRPr lang="ru-RU" sz="16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sz="1400" dirty="0"/>
          </a:p>
        </p:txBody>
      </p:sp>
      <p:sp>
        <p:nvSpPr>
          <p:cNvPr id="3" name="Рамка 2">
            <a:extLst>
              <a:ext uri="{FF2B5EF4-FFF2-40B4-BE49-F238E27FC236}">
                <a16:creationId xmlns:a16="http://schemas.microsoft.com/office/drawing/2014/main" id="{B22D0423-43DB-4F08-A112-F49E1C1372F3}"/>
              </a:ext>
            </a:extLst>
          </p:cNvPr>
          <p:cNvSpPr/>
          <p:nvPr/>
        </p:nvSpPr>
        <p:spPr>
          <a:xfrm>
            <a:off x="-108520" y="-99392"/>
            <a:ext cx="9361040" cy="7056784"/>
          </a:xfrm>
          <a:prstGeom prst="frame">
            <a:avLst>
              <a:gd name="adj1" fmla="val 1189"/>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95670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457200" y="274638"/>
            <a:ext cx="6115050" cy="778098"/>
          </a:xfrm>
        </p:spPr>
        <p:txBody>
          <a:bodyPr/>
          <a:lstStyle/>
          <a:p>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Как сделать так, чтобы ребенок не испугался воспитателя и других детей?</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4099" name="Содержимое 2"/>
          <p:cNvSpPr>
            <a:spLocks noGrp="1"/>
          </p:cNvSpPr>
          <p:nvPr>
            <p:ph idx="1"/>
          </p:nvPr>
        </p:nvSpPr>
        <p:spPr>
          <a:xfrm>
            <a:off x="539552" y="669919"/>
            <a:ext cx="6143625" cy="4415265"/>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Чаще ходить в гости и на детские площадки, брать ребенка с собой в торговые центры и гулять по городу; поощрять его, когда он общается с другими детьми. Когда ребенок приходит в детский сад, он попадает в новую для себя ситуацию, в которой ему нужно близко и активно взаимодействовать с воспитателем и сверстниками в группе. Если у ребенка нет опыта общения с различными взрослыми, а также с другими детьми, – это станет еще одним стрессором в сложном процессе адаптации. Помните: каждый взрослый выстраивает общение с детьми по-своему, поэтому не ограничивайтесь походом в гости к одним и тем же людям, добавьте больше возможностей взаимодействия для ребенка.</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effectLst/>
                <a:latin typeface="Times New Roman" panose="02020603050405020304" pitchFamily="18" charset="0"/>
                <a:ea typeface="Calibri" panose="020F0502020204030204" pitchFamily="34" charset="0"/>
              </a:rPr>
              <a:t>Расширяйте опыт общения ребенка – ходите и приглашайте в гости, почаще гуляйте на детских площадках.</a:t>
            </a:r>
            <a:endParaRPr lang="ru-RU" sz="16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
        <p:nvSpPr>
          <p:cNvPr id="2" name="Рамка 1">
            <a:extLst>
              <a:ext uri="{FF2B5EF4-FFF2-40B4-BE49-F238E27FC236}">
                <a16:creationId xmlns:a16="http://schemas.microsoft.com/office/drawing/2014/main" id="{EEC6B493-9ED1-402C-85BD-FAB642B91524}"/>
              </a:ext>
            </a:extLst>
          </p:cNvPr>
          <p:cNvSpPr/>
          <p:nvPr/>
        </p:nvSpPr>
        <p:spPr>
          <a:xfrm>
            <a:off x="-108520" y="-99392"/>
            <a:ext cx="9361040" cy="7056784"/>
          </a:xfrm>
          <a:prstGeom prst="frame">
            <a:avLst>
              <a:gd name="adj1" fmla="val 1226"/>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64329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323528" y="-3620"/>
            <a:ext cx="6115050" cy="1154112"/>
          </a:xfrm>
        </p:spPr>
        <p:txBody>
          <a:bodyPr/>
          <a:lstStyle/>
          <a:p>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Нужно ли рассказывать ребенку про детский сад и как это сделать?</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sp>
        <p:nvSpPr>
          <p:cNvPr id="4099" name="Содержимое 2"/>
          <p:cNvSpPr>
            <a:spLocks noGrp="1"/>
          </p:cNvSpPr>
          <p:nvPr>
            <p:ph idx="1"/>
          </p:nvPr>
        </p:nvSpPr>
        <p:spPr>
          <a:xfrm>
            <a:off x="395536" y="764704"/>
            <a:ext cx="6143625" cy="4968552"/>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Нужно, если хотите избежать лишней тревожности. Представьте аналогию: взрослый человек волнуется, когда собирается на собеседование или едет в далекое путешествие. Для ребенка ситуация, когда он приходит в детский сад, еще более тревожна. Опыт ребенка совсем мал, а в детском саду нет мамы, которая обычно выступает в качестве проводника в неизведанный мир. Поэтому важно психологически подготовить ребенка к детскому саду: рассказать, что такое детский сад, посмотреть мультфильмы или почитать книги на эту тему – например, из серии «Я иду в детский сад». По возможности, поиграйте в детский сад. Чем глубже вы познакомите ребенка с ним, тем легче ему будет в новых условиях.</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latin typeface="Times New Roman" panose="02020603050405020304" pitchFamily="18" charset="0"/>
                <a:ea typeface="Calibri" panose="020F0502020204030204" pitchFamily="34" charset="0"/>
              </a:rPr>
              <a:t>Р</a:t>
            </a:r>
            <a:r>
              <a:rPr lang="ru-RU" sz="1800" b="1" dirty="0">
                <a:solidFill>
                  <a:srgbClr val="008000"/>
                </a:solidFill>
                <a:effectLst/>
                <a:latin typeface="Times New Roman" panose="02020603050405020304" pitchFamily="18" charset="0"/>
                <a:ea typeface="Calibri" panose="020F0502020204030204" pitchFamily="34" charset="0"/>
              </a:rPr>
              <a:t>асскажите ребенку, что такое детский сад. Выбирайте мультфильмы, книги и игры на эту тему.</a:t>
            </a:r>
            <a:endParaRPr lang="ru-RU" sz="16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
        <p:nvSpPr>
          <p:cNvPr id="2" name="Рамка 1">
            <a:extLst>
              <a:ext uri="{FF2B5EF4-FFF2-40B4-BE49-F238E27FC236}">
                <a16:creationId xmlns:a16="http://schemas.microsoft.com/office/drawing/2014/main" id="{58CBBEBC-C5CD-4C18-8FB7-4083FAB87079}"/>
              </a:ext>
            </a:extLst>
          </p:cNvPr>
          <p:cNvSpPr/>
          <p:nvPr/>
        </p:nvSpPr>
        <p:spPr>
          <a:xfrm>
            <a:off x="-108520" y="-99392"/>
            <a:ext cx="9361040" cy="7056784"/>
          </a:xfrm>
          <a:prstGeom prst="frame">
            <a:avLst>
              <a:gd name="adj1" fmla="val 1361"/>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025136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457200" y="2132856"/>
            <a:ext cx="8229600" cy="1000125"/>
          </a:xfrm>
        </p:spPr>
        <p:txBody>
          <a:bodyPr/>
          <a:lstStyle/>
          <a:p>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Не хочется вставать рано всей семьей. Можно ли подходить к режиму дня гибко?</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075" name="Содержимое 2"/>
          <p:cNvSpPr>
            <a:spLocks noGrp="1"/>
          </p:cNvSpPr>
          <p:nvPr>
            <p:ph idx="1"/>
          </p:nvPr>
        </p:nvSpPr>
        <p:spPr>
          <a:xfrm>
            <a:off x="473261" y="2420888"/>
            <a:ext cx="7573072" cy="4320480"/>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Если это последние месяцы перед детским садом, то придерживайтесь режима, иначе ребенку будет трудно в детском саду. Часто родители предоставляют ребенку возможность просыпаться в удобное для него время, а потом отходить ко сну в зависимости от того, спал ли малыш днем, какие семейные мероприятия были накануне. В детском саду, чтобы не пропустить основные режимные моменты, то есть зарядку, завтрак и занятия, понадобится приходить к конкретному времени. Если ребенок не выспался, его день вряд ли пройдет благополучно. А подстроиться под настроение каждого ребенка, как это делают родители, в условиях детского сада не получится.</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1800" dirty="0">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latin typeface="Times New Roman" panose="02020603050405020304" pitchFamily="18" charset="0"/>
                <a:ea typeface="Calibri" panose="020F0502020204030204" pitchFamily="34" charset="0"/>
              </a:rPr>
              <a:t>З</a:t>
            </a:r>
            <a:r>
              <a:rPr lang="ru-RU" sz="1800" b="1" dirty="0">
                <a:solidFill>
                  <a:srgbClr val="008000"/>
                </a:solidFill>
                <a:effectLst/>
                <a:latin typeface="Times New Roman" panose="02020603050405020304" pitchFamily="18" charset="0"/>
                <a:ea typeface="Calibri" panose="020F0502020204030204" pitchFamily="34" charset="0"/>
              </a:rPr>
              <a:t>а несколько месяцев до детского сада начинайте постепенно переходить на режим, который в нем принят.</a:t>
            </a:r>
            <a:endParaRPr lang="ru-RU" sz="18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sz="1400" dirty="0"/>
          </a:p>
        </p:txBody>
      </p:sp>
      <p:sp>
        <p:nvSpPr>
          <p:cNvPr id="2" name="Рамка 1">
            <a:extLst>
              <a:ext uri="{FF2B5EF4-FFF2-40B4-BE49-F238E27FC236}">
                <a16:creationId xmlns:a16="http://schemas.microsoft.com/office/drawing/2014/main" id="{B58CFF21-2838-4333-9E8C-0B3E11DE66BF}"/>
              </a:ext>
            </a:extLst>
          </p:cNvPr>
          <p:cNvSpPr/>
          <p:nvPr/>
        </p:nvSpPr>
        <p:spPr>
          <a:xfrm>
            <a:off x="-108520" y="-99392"/>
            <a:ext cx="9361040" cy="7056784"/>
          </a:xfrm>
          <a:prstGeom prst="frame">
            <a:avLst>
              <a:gd name="adj1" fmla="val 1212"/>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6879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457200" y="274638"/>
            <a:ext cx="6115050" cy="706090"/>
          </a:xfrm>
        </p:spPr>
        <p:txBody>
          <a:bodyPr/>
          <a:lstStyle/>
          <a:p>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Ребенок не умеет одеваться сам. Но ведь в детском саду научат?</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sp>
        <p:nvSpPr>
          <p:cNvPr id="4099" name="Содержимое 2"/>
          <p:cNvSpPr>
            <a:spLocks noGrp="1"/>
          </p:cNvSpPr>
          <p:nvPr>
            <p:ph idx="1"/>
          </p:nvPr>
        </p:nvSpPr>
        <p:spPr>
          <a:xfrm>
            <a:off x="500063" y="908720"/>
            <a:ext cx="6143625" cy="5040560"/>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Научат, но ожидание помощи воспитателя повлияет на эмоциональное благополучие ребенка. В семье родители, как правило, достаточно быстро удовлетворяют потребности ребенка, но в детском саду на целую группу приходится двое воспитателей. Если ребенку трудно открыть кран с водой, он не умеет надевать колготки и у него отсутствуют другие навыки самообслуживания, будут возникать ситуации, когда педагоги физически не успеют одновременно помочь ему и другим детям. Значит, они удовлетворят потребность ребенка частично или позже, чем нужно. Тогда ребенок испытывает дискомфорт, плачет. Важно: если малыш пользуется соской или бутылочкой, не начинайте посещать детский сад одновременно с отучением.</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effectLst/>
                <a:latin typeface="Times New Roman" panose="02020603050405020304" pitchFamily="18" charset="0"/>
                <a:ea typeface="Calibri" panose="020F0502020204030204" pitchFamily="34" charset="0"/>
              </a:rPr>
              <a:t>Научите ребенка посещать туалет, мыть руки и вытирать их, пользоваться ложкой и чашкой, раздеваться и одеваться.</a:t>
            </a:r>
            <a:endParaRPr lang="ru-RU" sz="16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
        <p:nvSpPr>
          <p:cNvPr id="2" name="Рамка 1">
            <a:extLst>
              <a:ext uri="{FF2B5EF4-FFF2-40B4-BE49-F238E27FC236}">
                <a16:creationId xmlns:a16="http://schemas.microsoft.com/office/drawing/2014/main" id="{27FD71D3-6810-4C67-A1C0-E4C8669B14C1}"/>
              </a:ext>
            </a:extLst>
          </p:cNvPr>
          <p:cNvSpPr/>
          <p:nvPr/>
        </p:nvSpPr>
        <p:spPr>
          <a:xfrm>
            <a:off x="-108520" y="-99392"/>
            <a:ext cx="9252520" cy="7056784"/>
          </a:xfrm>
          <a:prstGeom prst="frame">
            <a:avLst>
              <a:gd name="adj1" fmla="val 1236"/>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500063" y="1484784"/>
            <a:ext cx="8229600" cy="1000125"/>
          </a:xfrm>
        </p:spPr>
        <p:txBody>
          <a:bodyPr/>
          <a:lstStyle/>
          <a:p>
            <a:r>
              <a:rPr lang="ru-RU" sz="1800" b="1" dirty="0">
                <a:solidFill>
                  <a:srgbClr val="008000"/>
                </a:solidFill>
                <a:effectLst/>
                <a:latin typeface="Times New Roman" panose="02020603050405020304" pitchFamily="18" charset="0"/>
                <a:ea typeface="Calibri" panose="020F0502020204030204" pitchFamily="34" charset="0"/>
              </a:rPr>
              <a:t>Боюсь, что ребенок не будет ничего есть в детском саду. Чем ему помочь?</a:t>
            </a:r>
            <a:r>
              <a:rPr lang="ru-RU" dirty="0">
                <a:solidFill>
                  <a:srgbClr val="008000"/>
                </a:solidFill>
              </a:rPr>
              <a:t> </a:t>
            </a:r>
          </a:p>
        </p:txBody>
      </p:sp>
      <p:sp>
        <p:nvSpPr>
          <p:cNvPr id="3075" name="Содержимое 2"/>
          <p:cNvSpPr>
            <a:spLocks noGrp="1"/>
          </p:cNvSpPr>
          <p:nvPr>
            <p:ph idx="1"/>
          </p:nvPr>
        </p:nvSpPr>
        <p:spPr>
          <a:xfrm>
            <a:off x="500063" y="2348880"/>
            <a:ext cx="7573072" cy="4509120"/>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Постепенно вводите продукты, которые характерны для детского сада. Учитывая современный темп жизни и доступность магазинного питания для детей в удобном формате, ежедневно готовить для ребенка сложно. Однако постарайтесь постепенно добавлять хотя бы по одному продукту из рациона детского сада. Пробуйте готовить ему каши, запеканки, омлет, кисель. Если не подготовить ребенка, который консервативен в вопросе питания, в привычных условиях дома, то в детском саду незнакомая еда не позволит ему удовлетворить одну из базовых физиологических потребностей. А значит, он не сможет чувствовать себя комфортно в дошкольном учреждении.</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effectLst/>
                <a:latin typeface="Times New Roman" panose="02020603050405020304" pitchFamily="18" charset="0"/>
                <a:ea typeface="Calibri" panose="020F0502020204030204" pitchFamily="34" charset="0"/>
              </a:rPr>
              <a:t>Вводите в рацион питания ребенка блюда, которые входят в меню детского сада. Ознакомиться с меню можно на его сайте.</a:t>
            </a:r>
            <a:endParaRPr lang="ru-RU" sz="16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sz="1400" dirty="0"/>
          </a:p>
        </p:txBody>
      </p:sp>
      <p:sp>
        <p:nvSpPr>
          <p:cNvPr id="5" name="Рамка 4">
            <a:extLst>
              <a:ext uri="{FF2B5EF4-FFF2-40B4-BE49-F238E27FC236}">
                <a16:creationId xmlns:a16="http://schemas.microsoft.com/office/drawing/2014/main" id="{D63A6057-23F1-4435-97FD-109483FF1DAC}"/>
              </a:ext>
            </a:extLst>
          </p:cNvPr>
          <p:cNvSpPr/>
          <p:nvPr/>
        </p:nvSpPr>
        <p:spPr>
          <a:xfrm>
            <a:off x="-108520" y="-99392"/>
            <a:ext cx="9361040" cy="7056784"/>
          </a:xfrm>
          <a:prstGeom prst="frame">
            <a:avLst>
              <a:gd name="adj1" fmla="val 1308"/>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323528" y="-3620"/>
            <a:ext cx="6115050" cy="1154112"/>
          </a:xfrm>
        </p:spPr>
        <p:txBody>
          <a:bodyPr/>
          <a:lstStyle/>
          <a:p>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Что поможет ребенку уверенно чувствовать себя на занятиях в детском саду?</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1800" dirty="0"/>
          </a:p>
        </p:txBody>
      </p:sp>
      <p:sp>
        <p:nvSpPr>
          <p:cNvPr id="4099" name="Содержимое 2"/>
          <p:cNvSpPr>
            <a:spLocks noGrp="1"/>
          </p:cNvSpPr>
          <p:nvPr>
            <p:ph idx="1"/>
          </p:nvPr>
        </p:nvSpPr>
        <p:spPr>
          <a:xfrm>
            <a:off x="395536" y="764704"/>
            <a:ext cx="6143625" cy="4464496"/>
          </a:xfrm>
        </p:spPr>
        <p:txBody>
          <a:bodyPr/>
          <a:lstStyle/>
          <a:p>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Ответ. Ребенку поможет опыт самостоятельной игры. Именно игра, а не раннее изучение букв и мультики – движущая сила развития дошкольника. До трех лет дети играют с предметами, а после постепенно начинает добавлять в игры элементы сюжета. Ребенок, который умеет самостоятельно выбрать себе игру и взаимодействовать с ней, активно изучает свойства предметов. А это необходимо для дальнейшего познавательного развития. С помощью игры ребенок исследует богатство окружающего мира и уже на этапе раннего детства учиться ставить и достигать цели, преодолевать трудности. Не ограничивайте своего ребенка заменой игры на просмотр мультфильмов и развивающие занятия.</a:t>
            </a:r>
          </a:p>
          <a:p>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1800" b="1" dirty="0">
                <a:solidFill>
                  <a:srgbClr val="008000"/>
                </a:solidFill>
                <a:effectLst/>
                <a:latin typeface="Times New Roman" panose="02020603050405020304" pitchFamily="18" charset="0"/>
                <a:ea typeface="Calibri" panose="020F0502020204030204" pitchFamily="34" charset="0"/>
              </a:rPr>
              <a:t>Создавайте условия для самостоятельной игры ребенка, это условие его развития.</a:t>
            </a:r>
            <a:endParaRPr lang="ru-RU" sz="1600" b="1"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
        <p:nvSpPr>
          <p:cNvPr id="2" name="Рамка 1">
            <a:extLst>
              <a:ext uri="{FF2B5EF4-FFF2-40B4-BE49-F238E27FC236}">
                <a16:creationId xmlns:a16="http://schemas.microsoft.com/office/drawing/2014/main" id="{B4A5F9D5-EE57-435D-A6B5-42F0D3896499}"/>
              </a:ext>
            </a:extLst>
          </p:cNvPr>
          <p:cNvSpPr/>
          <p:nvPr/>
        </p:nvSpPr>
        <p:spPr>
          <a:xfrm>
            <a:off x="-108520" y="-99392"/>
            <a:ext cx="9361040" cy="7056784"/>
          </a:xfrm>
          <a:prstGeom prst="frame">
            <a:avLst>
              <a:gd name="adj1" fmla="val 1189"/>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290154435"/>
      </p:ext>
    </p:extLst>
  </p:cSld>
  <p:clrMapOvr>
    <a:masterClrMapping/>
  </p:clrMapOvr>
</p:sld>
</file>

<file path=ppt/theme/theme1.xml><?xml version="1.0" encoding="utf-8"?>
<a:theme xmlns:a="http://schemas.openxmlformats.org/drawingml/2006/main" name="лица">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Шаблон 2</Template>
  <TotalTime>44</TotalTime>
  <Words>1155</Words>
  <Application>Microsoft Office PowerPoint</Application>
  <PresentationFormat>Экран (4:3)</PresentationFormat>
  <Paragraphs>45</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Times New Roman</vt:lpstr>
      <vt:lpstr>лица</vt:lpstr>
      <vt:lpstr>Адаптация в вопросах и ответах</vt:lpstr>
      <vt:lpstr> Как начать ходить в детский сад, чтобы не травмировать ребенка?   </vt:lpstr>
      <vt:lpstr>Почему одни дети переносят разлуку с мамой легче, а другие ревут? </vt:lpstr>
      <vt:lpstr>Как сделать так, чтобы ребенок не испугался воспитателя и других детей? </vt:lpstr>
      <vt:lpstr> Нужно ли рассказывать ребенку про детский сад и как это сделать?  </vt:lpstr>
      <vt:lpstr>Не хочется вставать рано всей семьей. Можно ли подходить к режиму дня гибко?  </vt:lpstr>
      <vt:lpstr> Ребенок не умеет одеваться сам. Но ведь в детском саду научат? </vt:lpstr>
      <vt:lpstr>Боюсь, что ребенок не будет ничего есть в детском саду. Чем ему помочь? </vt:lpstr>
      <vt:lpstr> Что поможет ребенку уверенно чувствовать себя на занятиях в детском саду? </vt:lpstr>
      <vt:lpstr>Успешной адаптации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презентации</dc:title>
  <dc:creator>jul</dc:creator>
  <cp:lastModifiedBy>Александр Орлов</cp:lastModifiedBy>
  <cp:revision>2</cp:revision>
  <dcterms:created xsi:type="dcterms:W3CDTF">2016-05-11T09:30:30Z</dcterms:created>
  <dcterms:modified xsi:type="dcterms:W3CDTF">2021-08-31T21:03:58Z</dcterms:modified>
</cp:coreProperties>
</file>