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89" r:id="rId2"/>
    <p:sldId id="274" r:id="rId3"/>
    <p:sldId id="275" r:id="rId4"/>
    <p:sldId id="276" r:id="rId5"/>
    <p:sldId id="287" r:id="rId6"/>
    <p:sldId id="278" r:id="rId7"/>
    <p:sldId id="288" r:id="rId8"/>
    <p:sldId id="269" r:id="rId9"/>
    <p:sldId id="279" r:id="rId10"/>
    <p:sldId id="286" r:id="rId11"/>
    <p:sldId id="280" r:id="rId12"/>
    <p:sldId id="281" r:id="rId13"/>
    <p:sldId id="282" r:id="rId14"/>
    <p:sldId id="283" r:id="rId15"/>
    <p:sldId id="285" r:id="rId16"/>
    <p:sldId id="284" r:id="rId1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826A8"/>
    <a:srgbClr val="8E1E79"/>
    <a:srgbClr val="005392"/>
    <a:srgbClr val="002E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55" autoAdjust="0"/>
    <p:restoredTop sz="94717" autoAdjust="0"/>
  </p:normalViewPr>
  <p:slideViewPr>
    <p:cSldViewPr>
      <p:cViewPr varScale="1">
        <p:scale>
          <a:sx n="68" d="100"/>
          <a:sy n="68" d="100"/>
        </p:scale>
        <p:origin x="1440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A64F5-D27E-4AF9-8251-64861C7D595C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736939-E7AE-4D7F-86DF-49D121FAB7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A64F5-D27E-4AF9-8251-64861C7D595C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939-E7AE-4D7F-86DF-49D121FAB7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A64F5-D27E-4AF9-8251-64861C7D595C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939-E7AE-4D7F-86DF-49D121FAB7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A64F5-D27E-4AF9-8251-64861C7D595C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06736939-E7AE-4D7F-86DF-49D121FAB7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A64F5-D27E-4AF9-8251-64861C7D595C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939-E7AE-4D7F-86DF-49D121FAB7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A64F5-D27E-4AF9-8251-64861C7D595C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939-E7AE-4D7F-86DF-49D121FAB7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A64F5-D27E-4AF9-8251-64861C7D595C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06736939-E7AE-4D7F-86DF-49D121FAB7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A64F5-D27E-4AF9-8251-64861C7D595C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939-E7AE-4D7F-86DF-49D121FAB7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A64F5-D27E-4AF9-8251-64861C7D595C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939-E7AE-4D7F-86DF-49D121FAB7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A64F5-D27E-4AF9-8251-64861C7D595C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939-E7AE-4D7F-86DF-49D121FAB7A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0A64F5-D27E-4AF9-8251-64861C7D595C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736939-E7AE-4D7F-86DF-49D121FAB7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1B0A64F5-D27E-4AF9-8251-64861C7D595C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06736939-E7AE-4D7F-86DF-49D121FAB7A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6854519-8F50-4C79-9C1E-86A0494D774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5102" y="4581128"/>
            <a:ext cx="8458200" cy="1222375"/>
          </a:xfrm>
        </p:spPr>
        <p:txBody>
          <a:bodyPr>
            <a:normAutofit/>
          </a:bodyPr>
          <a:lstStyle/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Автор: Краскова Наталья Александровна, учитель начальных классов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23D6C71-B370-46FE-ACBD-AA2F694C95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5102" y="620688"/>
            <a:ext cx="8458200" cy="914400"/>
          </a:xfrm>
        </p:spPr>
        <p:txBody>
          <a:bodyPr>
            <a:normAutofit/>
          </a:bodyPr>
          <a:lstStyle/>
          <a:p>
            <a:r>
              <a:rPr lang="ru-RU" dirty="0"/>
              <a:t>Муниципальное бюджетное общеобразовательное учреждение « Средняя общеобразовательная школа №11».</a:t>
            </a:r>
          </a:p>
          <a:p>
            <a:endParaRPr lang="ru-RU" dirty="0"/>
          </a:p>
        </p:txBody>
      </p:sp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3A623D84-628E-4753-B168-AB846F0518F6}"/>
              </a:ext>
            </a:extLst>
          </p:cNvPr>
          <p:cNvSpPr txBox="1">
            <a:spLocks/>
          </p:cNvSpPr>
          <p:nvPr/>
        </p:nvSpPr>
        <p:spPr>
          <a:xfrm>
            <a:off x="251520" y="2441980"/>
            <a:ext cx="8458200" cy="1222375"/>
          </a:xfrm>
          <a:prstGeom prst="rect">
            <a:avLst/>
          </a:prstGeom>
        </p:spPr>
        <p:txBody>
          <a:bodyPr vert="horz" anchor="t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3600" kern="1200" cap="all" baseline="0"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Парные согласные.</a:t>
            </a:r>
          </a:p>
        </p:txBody>
      </p:sp>
    </p:spTree>
    <p:extLst>
      <p:ext uri="{BB962C8B-B14F-4D97-AF65-F5344CB8AC3E}">
        <p14:creationId xmlns:p14="http://schemas.microsoft.com/office/powerpoint/2010/main" val="1006359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74618E-6A78-481D-B900-599D39290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altLang="ru-RU" b="1" cap="none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КАРТОЧКА ДЛЯ ПАРНОЙ РАБОТЫ.</a:t>
            </a:r>
            <a:br>
              <a:rPr lang="ru-RU" altLang="ru-RU" sz="1600" cap="none" dirty="0">
                <a:solidFill>
                  <a:schemeClr val="tx1"/>
                </a:solidFill>
                <a:effectLst/>
              </a:rPr>
            </a:b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D3C04D1-1F36-4721-B4B9-23ADAF4E06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Овал 4">
            <a:extLst>
              <a:ext uri="{FF2B5EF4-FFF2-40B4-BE49-F238E27FC236}">
                <a16:creationId xmlns:a16="http://schemas.microsoft.com/office/drawing/2014/main" id="{3F5B811C-465C-4156-8611-5A8ADB146F8C}"/>
              </a:ext>
            </a:extLst>
          </p:cNvPr>
          <p:cNvSpPr/>
          <p:nvPr/>
        </p:nvSpPr>
        <p:spPr>
          <a:xfrm>
            <a:off x="7380312" y="5094288"/>
            <a:ext cx="1179003" cy="1143024"/>
          </a:xfrm>
          <a:prstGeom prst="ellipse">
            <a:avLst/>
          </a:prstGeom>
          <a:noFill/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ru-RU"/>
          </a:p>
        </p:txBody>
      </p:sp>
      <p:sp>
        <p:nvSpPr>
          <p:cNvPr id="6" name="Rectangle 3">
            <a:extLst>
              <a:ext uri="{FF2B5EF4-FFF2-40B4-BE49-F238E27FC236}">
                <a16:creationId xmlns:a16="http://schemas.microsoft.com/office/drawing/2014/main" id="{53B4469C-2500-40A7-B1D8-F3772EA8DE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499" y="1923842"/>
            <a:ext cx="8494313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Прозрачный лёт, больной </a:t>
            </a:r>
            <a:r>
              <a:rPr kumimoji="0" lang="ru-RU" altLang="ru-RU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зуп</a:t>
            </a:r>
            <a:r>
              <a:rPr kumimoji="0" lang="ru-RU" altLang="ru-RU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длинный </a:t>
            </a:r>
            <a:r>
              <a:rPr kumimoji="0" lang="ru-RU" altLang="ru-RU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клюф</a:t>
            </a:r>
            <a:r>
              <a:rPr kumimoji="0" lang="ru-RU" altLang="ru-RU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altLang="ru-RU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слаткий</a:t>
            </a:r>
            <a:r>
              <a:rPr kumimoji="0" lang="ru-RU" altLang="ru-RU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ru-RU" altLang="ru-RU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пирок</a:t>
            </a:r>
            <a:r>
              <a:rPr kumimoji="0" lang="ru-RU" altLang="ru-RU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острый нош, высокий </a:t>
            </a:r>
            <a:r>
              <a:rPr kumimoji="0" lang="ru-RU" altLang="ru-RU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берек</a:t>
            </a:r>
            <a:r>
              <a:rPr kumimoji="0" lang="ru-RU" altLang="ru-RU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сильный </a:t>
            </a:r>
            <a:r>
              <a:rPr kumimoji="0" lang="ru-RU" altLang="ru-RU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морос</a:t>
            </a:r>
            <a:r>
              <a:rPr kumimoji="0" lang="ru-RU" altLang="ru-RU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ru-RU" altLang="ru-RU" sz="4400" b="1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ниский</a:t>
            </a:r>
            <a:r>
              <a:rPr kumimoji="0" lang="ru-RU" altLang="ru-RU" sz="4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стул.</a:t>
            </a:r>
            <a:endParaRPr kumimoji="0" lang="ru-RU" altLang="ru-RU" sz="44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830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FC1EC3-B26B-40F6-AB2F-583FA7F3A8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0522" y="777875"/>
            <a:ext cx="8686800" cy="838200"/>
          </a:xfrm>
        </p:spPr>
        <p:txBody>
          <a:bodyPr>
            <a:noAutofit/>
          </a:bodyPr>
          <a:lstStyle/>
          <a:p>
            <a:pPr>
              <a:spcAft>
                <a:spcPts val="0"/>
              </a:spcAft>
            </a:pPr>
            <a:r>
              <a:rPr lang="ru-RU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Физминутка</a:t>
            </a: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br>
              <a:rPr lang="ru-RU" sz="1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слово начинается на звонкий согласный – 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стоим</a:t>
            </a: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Если на глухой согласный звук – </a:t>
            </a:r>
            <a:r>
              <a:rPr lang="ru-RU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приседаем</a:t>
            </a: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4C5B34E-2119-461C-ABCD-811079B515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7564" y="2060848"/>
            <a:ext cx="7848872" cy="4525963"/>
          </a:xfrm>
        </p:spPr>
        <p:txBody>
          <a:bodyPr numCol="2">
            <a:normAutofit fontScale="92500" lnSpcReduction="10000"/>
          </a:bodyPr>
          <a:lstStyle/>
          <a:p>
            <a:pPr>
              <a:spcAft>
                <a:spcPts val="0"/>
              </a:spcAft>
            </a:pPr>
            <a:r>
              <a:rPr lang="ru-RU" sz="40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</a:t>
            </a: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ыстро</a:t>
            </a:r>
          </a:p>
          <a:p>
            <a:pPr>
              <a:spcAft>
                <a:spcPts val="0"/>
              </a:spcAft>
            </a:pP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поезд </a:t>
            </a:r>
          </a:p>
          <a:p>
            <a:pPr>
              <a:spcAft>
                <a:spcPts val="0"/>
              </a:spcAft>
            </a:pP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вагон</a:t>
            </a:r>
          </a:p>
          <a:p>
            <a:pPr>
              <a:spcAft>
                <a:spcPts val="0"/>
              </a:spcAft>
            </a:pP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факел</a:t>
            </a:r>
          </a:p>
          <a:p>
            <a:pPr>
              <a:spcAft>
                <a:spcPts val="0"/>
              </a:spcAft>
            </a:pP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газон</a:t>
            </a:r>
          </a:p>
          <a:p>
            <a:pPr>
              <a:spcAft>
                <a:spcPts val="0"/>
              </a:spcAft>
            </a:pP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корабль</a:t>
            </a:r>
          </a:p>
          <a:p>
            <a:pPr>
              <a:spcAft>
                <a:spcPts val="0"/>
              </a:spcAft>
            </a:pPr>
            <a:endParaRPr lang="ru-RU" sz="40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друг</a:t>
            </a:r>
          </a:p>
          <a:p>
            <a:pPr>
              <a:spcAft>
                <a:spcPts val="0"/>
              </a:spcAft>
            </a:pP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товарищ </a:t>
            </a:r>
          </a:p>
          <a:p>
            <a:pPr>
              <a:spcAft>
                <a:spcPts val="0"/>
              </a:spcAft>
            </a:pP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жар</a:t>
            </a:r>
          </a:p>
          <a:p>
            <a:pPr>
              <a:spcAft>
                <a:spcPts val="0"/>
              </a:spcAft>
            </a:pP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шалаш</a:t>
            </a:r>
          </a:p>
          <a:p>
            <a:pPr>
              <a:spcAft>
                <a:spcPts val="0"/>
              </a:spcAft>
            </a:pP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завод</a:t>
            </a:r>
          </a:p>
          <a:p>
            <a:pPr>
              <a:spcAft>
                <a:spcPts val="0"/>
              </a:spcAft>
            </a:pPr>
            <a:r>
              <a:rPr lang="ru-RU" sz="40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село</a:t>
            </a:r>
            <a:endParaRPr lang="ru-RU" sz="40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53490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F734A-2CB2-495A-AA6F-558F7646FB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Работа по учебнику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7730B2-2CF6-4C95-8FC5-B8F8B6794D5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</a:t>
            </a:r>
            <a:r>
              <a:rPr lang="ru-RU" sz="4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27 упр.45. Варианты г-к, д-т. </a:t>
            </a:r>
            <a:endParaRPr lang="ru-RU" sz="4400" dirty="0"/>
          </a:p>
        </p:txBody>
      </p:sp>
    </p:spTree>
    <p:extLst>
      <p:ext uri="{BB962C8B-B14F-4D97-AF65-F5344CB8AC3E}">
        <p14:creationId xmlns:p14="http://schemas.microsoft.com/office/powerpoint/2010/main" val="26074816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2DAD76-DDFB-421F-8622-60FA660F3F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b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ru-RU" sz="2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Подберите антонимы к прилагательным</a:t>
            </a:r>
            <a:br>
              <a:rPr lang="ru-RU" sz="20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000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9EF1444-B91A-4926-ACBB-265F10AD99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1560" y="1560876"/>
            <a:ext cx="2755032" cy="4525963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sz="4800" b="1" dirty="0">
                <a:solidFill>
                  <a:srgbClr val="333333"/>
                </a:solidFill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ш</a:t>
            </a:r>
            <a:r>
              <a:rPr lang="ru-RU" sz="4800" b="1" dirty="0">
                <a:solidFill>
                  <a:srgbClr val="333333"/>
                </a:solidFill>
                <a:effectLst/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ирокий</a:t>
            </a:r>
          </a:p>
          <a:p>
            <a:pPr marL="0" indent="0">
              <a:buNone/>
            </a:pPr>
            <a:r>
              <a:rPr lang="ru-RU" sz="4800" b="1" dirty="0">
                <a:solidFill>
                  <a:srgbClr val="333333"/>
                </a:solidFill>
                <a:effectLst/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высокий </a:t>
            </a:r>
          </a:p>
          <a:p>
            <a:pPr marL="0" indent="0">
              <a:buNone/>
            </a:pPr>
            <a:r>
              <a:rPr lang="ru-RU" sz="4800" b="1" dirty="0">
                <a:solidFill>
                  <a:srgbClr val="333333"/>
                </a:solidFill>
                <a:effectLst/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твердый </a:t>
            </a:r>
            <a:endParaRPr lang="ru-RU" sz="4800" b="1" dirty="0">
              <a:effectLst/>
              <a:latin typeface="Propisi" panose="0200050803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800" b="1" dirty="0">
                <a:solidFill>
                  <a:srgbClr val="333333"/>
                </a:solidFill>
                <a:effectLst/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далекий </a:t>
            </a:r>
            <a:endParaRPr lang="ru-RU" sz="4800" b="1" dirty="0">
              <a:effectLst/>
              <a:latin typeface="Propisi" panose="0200050803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800" b="1" dirty="0">
                <a:solidFill>
                  <a:srgbClr val="333333"/>
                </a:solidFill>
                <a:effectLst/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горький</a:t>
            </a:r>
          </a:p>
          <a:p>
            <a:pPr marL="0" indent="0">
              <a:buNone/>
            </a:pPr>
            <a:r>
              <a:rPr lang="ru-RU" sz="4800" b="1" dirty="0">
                <a:solidFill>
                  <a:srgbClr val="333333"/>
                </a:solidFill>
                <a:latin typeface="Propisi" panose="02000508030000020003" pitchFamily="2" charset="0"/>
                <a:cs typeface="Times New Roman" panose="02020603050405020304" pitchFamily="18" charset="0"/>
              </a:rPr>
              <a:t>прочный</a:t>
            </a:r>
            <a:endParaRPr lang="ru-RU" sz="4800" b="1" dirty="0">
              <a:latin typeface="Propisi" panose="02000508030000020003" pitchFamily="2" charset="0"/>
            </a:endParaRP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BD947FF-79CB-44AF-BBAA-B0D4D3931648}"/>
              </a:ext>
            </a:extLst>
          </p:cNvPr>
          <p:cNvSpPr txBox="1">
            <a:spLocks/>
          </p:cNvSpPr>
          <p:nvPr/>
        </p:nvSpPr>
        <p:spPr>
          <a:xfrm>
            <a:off x="3194484" y="1554161"/>
            <a:ext cx="2755032" cy="4525963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42900" indent="-3429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"/>
              <a:defRPr kumimoji="0" sz="3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"/>
              <a:defRPr kumimoji="0"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"/>
              <a:defRPr kumimoji="0"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70000"/>
              <a:buFont typeface="Wingdings 2"/>
              <a:buChar char="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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"/>
              <a:defRPr kumimoji="0"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"/>
              <a:defRPr kumimoji="0"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"/>
              <a:defRPr kumimoji="0"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60000"/>
              <a:buFont typeface="Wingdings 2"/>
              <a:buChar char=""/>
              <a:defRPr kumimoji="0"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4800" b="1" dirty="0">
                <a:solidFill>
                  <a:srgbClr val="333333"/>
                </a:solidFill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-узкий</a:t>
            </a:r>
          </a:p>
          <a:p>
            <a:pPr marL="0" indent="0">
              <a:buNone/>
            </a:pPr>
            <a:r>
              <a:rPr lang="ru-RU" sz="4800" b="1" dirty="0">
                <a:solidFill>
                  <a:srgbClr val="333333"/>
                </a:solidFill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-низкий </a:t>
            </a:r>
          </a:p>
          <a:p>
            <a:pPr marL="0" indent="0">
              <a:buNone/>
            </a:pPr>
            <a:r>
              <a:rPr lang="ru-RU" sz="4800" b="1" dirty="0">
                <a:solidFill>
                  <a:srgbClr val="333333"/>
                </a:solidFill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-мягкий </a:t>
            </a:r>
            <a:endParaRPr lang="ru-RU" sz="4800" b="1" dirty="0">
              <a:latin typeface="Propisi" panose="0200050803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800" b="1" dirty="0">
                <a:solidFill>
                  <a:srgbClr val="333333"/>
                </a:solidFill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-близкий </a:t>
            </a:r>
            <a:endParaRPr lang="ru-RU" sz="4800" b="1" dirty="0">
              <a:latin typeface="Propisi" panose="0200050803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4800" b="1" dirty="0">
                <a:solidFill>
                  <a:srgbClr val="333333"/>
                </a:solidFill>
                <a:latin typeface="Propisi" panose="02000508030000020003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-сладкий</a:t>
            </a:r>
          </a:p>
          <a:p>
            <a:pPr marL="0" indent="0">
              <a:buNone/>
            </a:pPr>
            <a:r>
              <a:rPr lang="ru-RU" sz="4800" b="1" dirty="0">
                <a:solidFill>
                  <a:srgbClr val="333333"/>
                </a:solidFill>
                <a:latin typeface="Propisi" panose="02000508030000020003" pitchFamily="2" charset="0"/>
                <a:cs typeface="Times New Roman" panose="02020603050405020304" pitchFamily="18" charset="0"/>
              </a:rPr>
              <a:t>-хрупкий</a:t>
            </a:r>
            <a:endParaRPr lang="ru-RU" sz="4800" b="1" dirty="0">
              <a:latin typeface="Propisi" panose="0200050803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6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FD565-937B-487B-AE38-9C0CCF70B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Итог урока. рефлексия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1AE248-8120-4FB8-B06C-B118D647F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7181" y="1295400"/>
            <a:ext cx="8686800" cy="4525963"/>
          </a:xfrm>
        </p:spPr>
        <p:txBody>
          <a:bodyPr>
            <a:normAutofit fontScale="92500" lnSpcReduction="20000"/>
          </a:bodyPr>
          <a:lstStyle/>
          <a:p>
            <a:endParaRPr lang="ru-RU" dirty="0"/>
          </a:p>
          <a:p>
            <a:pPr marL="2171700" lvl="5" indent="0" algn="just">
              <a:buNone/>
            </a:pPr>
            <a:r>
              <a:rPr lang="ru-RU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Если слышишь парный звук,</a:t>
            </a:r>
          </a:p>
          <a:p>
            <a:pPr marL="2171700" lvl="5" indent="0" algn="just">
              <a:buNone/>
            </a:pPr>
            <a:r>
              <a:rPr lang="ru-RU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Будь внимательным, мой друг,</a:t>
            </a:r>
          </a:p>
          <a:p>
            <a:pPr marL="2171700" lvl="5" indent="0" algn="just">
              <a:buNone/>
            </a:pPr>
            <a:r>
              <a:rPr lang="ru-RU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Парный сразу проверяй,</a:t>
            </a:r>
          </a:p>
          <a:p>
            <a:pPr marL="2171700" lvl="5" indent="0" algn="just">
              <a:buNone/>
            </a:pPr>
            <a:r>
              <a:rPr lang="ru-RU" sz="3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Слово смело изменяй.</a:t>
            </a:r>
          </a:p>
          <a:p>
            <a:r>
              <a:rPr lang="ru-RU" sz="3500" b="1" dirty="0"/>
              <a:t>Подведите итог урока, ответив на вопросы:</a:t>
            </a:r>
          </a:p>
          <a:p>
            <a:r>
              <a:rPr lang="ru-RU" sz="3500" b="1" dirty="0"/>
              <a:t>«Я на уроке повторил правило про…»</a:t>
            </a:r>
          </a:p>
          <a:p>
            <a:r>
              <a:rPr lang="ru-RU" sz="3500" b="1" dirty="0"/>
              <a:t>«Мне на уроке понравилось задание…»</a:t>
            </a:r>
          </a:p>
          <a:p>
            <a:r>
              <a:rPr lang="ru-RU" sz="3500" b="1" dirty="0"/>
              <a:t>«Самым интересным на уроке было…»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987627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4213" y="692150"/>
            <a:ext cx="6697662" cy="551021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ru-RU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Оцените себя</a:t>
            </a:r>
          </a:p>
          <a:p>
            <a:pPr algn="ctr">
              <a:defRPr/>
            </a:pPr>
            <a:r>
              <a:rPr lang="ru-RU" sz="44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Зелёный цвет- </a:t>
            </a:r>
            <a:r>
              <a:rPr lang="ru-RU" sz="4400" b="1" dirty="0">
                <a:latin typeface="Arial" pitchFamily="34" charset="0"/>
                <a:cs typeface="Arial" pitchFamily="34" charset="0"/>
              </a:rPr>
              <a:t>всё понял, могу идти дальше.</a:t>
            </a:r>
          </a:p>
          <a:p>
            <a:pPr algn="ctr">
              <a:defRPr/>
            </a:pPr>
            <a:r>
              <a:rPr lang="ru-RU" sz="4400" b="1" dirty="0">
                <a:solidFill>
                  <a:srgbClr val="FFC000"/>
                </a:solidFill>
                <a:latin typeface="Arial" pitchFamily="34" charset="0"/>
                <a:cs typeface="Arial" pitchFamily="34" charset="0"/>
              </a:rPr>
              <a:t>Жёлтый цвет- </a:t>
            </a:r>
            <a:r>
              <a:rPr lang="ru-RU" sz="4400" b="1" dirty="0">
                <a:latin typeface="Arial" pitchFamily="34" charset="0"/>
                <a:cs typeface="Arial" pitchFamily="34" charset="0"/>
              </a:rPr>
              <a:t>ещё ошибаюсь.</a:t>
            </a:r>
          </a:p>
          <a:p>
            <a:pPr algn="ctr">
              <a:defRPr/>
            </a:pPr>
            <a:r>
              <a:rPr lang="ru-RU" sz="44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Красный цвет- </a:t>
            </a:r>
            <a:r>
              <a:rPr lang="ru-RU" sz="4400" b="1" dirty="0">
                <a:latin typeface="Arial" pitchFamily="34" charset="0"/>
                <a:cs typeface="Arial" pitchFamily="34" charset="0"/>
              </a:rPr>
              <a:t>стоп! Мне нужна помощь!</a:t>
            </a:r>
          </a:p>
        </p:txBody>
      </p:sp>
      <p:sp>
        <p:nvSpPr>
          <p:cNvPr id="3" name="Овал 2"/>
          <p:cNvSpPr/>
          <p:nvPr/>
        </p:nvSpPr>
        <p:spPr>
          <a:xfrm>
            <a:off x="7667625" y="260350"/>
            <a:ext cx="1152525" cy="1081088"/>
          </a:xfrm>
          <a:prstGeom prst="ellipse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7812088" y="2708275"/>
            <a:ext cx="1152525" cy="108108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5" name="Овал 4"/>
          <p:cNvSpPr/>
          <p:nvPr/>
        </p:nvSpPr>
        <p:spPr>
          <a:xfrm>
            <a:off x="7740650" y="1484313"/>
            <a:ext cx="1152525" cy="1081087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7" y="4143380"/>
            <a:ext cx="2163763" cy="1304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19024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B3B52B-B048-43FB-8B18-2911B9FBF0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ru-RU" dirty="0"/>
            </a:br>
            <a:r>
              <a:rPr lang="ru-RU" dirty="0"/>
              <a:t>- </a:t>
            </a:r>
            <a:r>
              <a:rPr lang="ru-RU" sz="6000" dirty="0">
                <a:solidFill>
                  <a:srgbClr val="FF0000"/>
                </a:solidFill>
              </a:rPr>
              <a:t>Всем спасибо за урок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B1D5EB7-D6EE-4BFA-9B39-D889A57133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Домашнее задание.</a:t>
            </a:r>
          </a:p>
          <a:p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Стр</a:t>
            </a:r>
            <a:r>
              <a:rPr lang="ru-RU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27 упр.45. Варианты ж-ш, з-с.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310976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2" descr="C:\Documents and Settings\Admin\Рабочий стол\День знаний 2 класс\shkolportfel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876800"/>
            <a:ext cx="16764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4" name="Picture 10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56714">
            <a:off x="8420472" y="1437812"/>
            <a:ext cx="241300" cy="140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5" name="Picture 11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834505">
            <a:off x="473701" y="2625065"/>
            <a:ext cx="1439863" cy="277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413236">
            <a:off x="7543800" y="5181600"/>
            <a:ext cx="1058863" cy="1377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7" name="Picture 13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3042752">
            <a:off x="527521" y="414066"/>
            <a:ext cx="854075" cy="527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10345">
            <a:off x="6655674" y="5115907"/>
            <a:ext cx="177800" cy="1379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mult-3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586" y="167150"/>
            <a:ext cx="2159794" cy="129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663665" y="1671819"/>
            <a:ext cx="7023135" cy="361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Вот звонок нам дал сигнал:</a:t>
            </a:r>
            <a:endParaRPr lang="ru-RU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Он учиться нас позвал,</a:t>
            </a:r>
            <a:endParaRPr lang="ru-RU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 мы время не теряем</a:t>
            </a:r>
            <a:endParaRPr lang="ru-RU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ru-RU" sz="4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 урок наш начинаем.</a:t>
            </a:r>
            <a:endParaRPr lang="ru-RU" sz="4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2">
              <a:spcBef>
                <a:spcPct val="20000"/>
              </a:spcBef>
            </a:pPr>
            <a:endParaRPr lang="ru-RU" altLang="ru-RU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8759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1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2000" fill="hold"/>
                                        <p:tgtEl>
                                          <p:spTgt spid="61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2000" fill="hold"/>
                                        <p:tgtEl>
                                          <p:spTgt spid="6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2000" fill="hold"/>
                                        <p:tgtEl>
                                          <p:spTgt spid="61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970311F-58BB-4CFA-8E4D-968539479E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F9D8CC9-47E5-4622-BDB0-9255885A64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600" b="1" dirty="0">
                <a:solidFill>
                  <a:srgbClr val="0070C0"/>
                </a:solidFill>
                <a:latin typeface="Propisi" panose="02000508030000020003" pitchFamily="2" charset="0"/>
              </a:rPr>
              <a:t>Двадцать девятое января.</a:t>
            </a:r>
          </a:p>
          <a:p>
            <a:pPr marL="0" indent="0" algn="ctr">
              <a:buNone/>
            </a:pPr>
            <a:r>
              <a:rPr lang="ru-RU" sz="6600" b="1" dirty="0">
                <a:solidFill>
                  <a:srgbClr val="0070C0"/>
                </a:solidFill>
                <a:latin typeface="Propisi" panose="02000508030000020003" pitchFamily="2" charset="0"/>
              </a:rPr>
              <a:t>Классная работа.</a:t>
            </a:r>
          </a:p>
        </p:txBody>
      </p:sp>
    </p:spTree>
    <p:extLst>
      <p:ext uri="{BB962C8B-B14F-4D97-AF65-F5344CB8AC3E}">
        <p14:creationId xmlns:p14="http://schemas.microsoft.com/office/powerpoint/2010/main" val="20815334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B37E79-1066-4E12-8D55-BDC25E6D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1800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ru-RU" sz="2000" b="1" dirty="0">
                <a:solidFill>
                  <a:srgbClr val="181818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нам на минутку чистописания заглянули слова. 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685D1B4-C631-417A-ABCA-F1A5144418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ru-RU" sz="8000" b="1" dirty="0">
                <a:solidFill>
                  <a:srgbClr val="0070C0"/>
                </a:solidFill>
                <a:effectLst/>
                <a:latin typeface="Propisi" panose="02000508030000020003" pitchFamily="2" charset="0"/>
                <a:ea typeface="Calibri" panose="020F0502020204030204" pitchFamily="34" charset="0"/>
              </a:rPr>
              <a:t>д, б, ф, г, ж, з</a:t>
            </a:r>
          </a:p>
          <a:p>
            <a:pPr marL="0" indent="0">
              <a:buNone/>
            </a:pPr>
            <a:r>
              <a:rPr lang="ru-RU" sz="8000" b="1" dirty="0" err="1">
                <a:solidFill>
                  <a:srgbClr val="0070C0"/>
                </a:solidFill>
                <a:latin typeface="Propisi" panose="02000508030000020003" pitchFamily="2" charset="0"/>
              </a:rPr>
              <a:t>т,п</a:t>
            </a:r>
            <a:r>
              <a:rPr lang="ru-RU" sz="8000" b="1" dirty="0">
                <a:solidFill>
                  <a:srgbClr val="0070C0"/>
                </a:solidFill>
                <a:latin typeface="Propisi" panose="02000508030000020003" pitchFamily="2" charset="0"/>
              </a:rPr>
              <a:t>, в, к, ш, с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9F6302-F21F-4599-98A2-3F14F658562E}"/>
              </a:ext>
            </a:extLst>
          </p:cNvPr>
          <p:cNvSpPr txBox="1"/>
          <p:nvPr/>
        </p:nvSpPr>
        <p:spPr>
          <a:xfrm>
            <a:off x="386172" y="4580563"/>
            <a:ext cx="8371656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5400" b="1" i="1" dirty="0">
                <a:solidFill>
                  <a:srgbClr val="FF0000"/>
                </a:solidFill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Часто “хитрые подружки”</a:t>
            </a:r>
            <a:endParaRPr lang="ru-RU" sz="5400" b="1" dirty="0">
              <a:solidFill>
                <a:srgbClr val="FF0000"/>
              </a:solidFill>
              <a:effectLst/>
              <a:latin typeface="Propisi" panose="0200050803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ru-RU" sz="5400" b="1" i="1" dirty="0">
                <a:solidFill>
                  <a:srgbClr val="FF0000"/>
                </a:solidFill>
                <a:effectLst/>
                <a:latin typeface="Propisi" panose="02000508030000020003" pitchFamily="2" charset="0"/>
                <a:ea typeface="Calibri" panose="020F0502020204030204" pitchFamily="34" charset="0"/>
                <a:cs typeface="Times New Roman" panose="02020603050405020304" pitchFamily="18" charset="0"/>
              </a:rPr>
              <a:t>Подменить хотят друг дружку.</a:t>
            </a:r>
            <a:endParaRPr lang="ru-RU" sz="5400" b="1" dirty="0">
              <a:solidFill>
                <a:srgbClr val="FF0000"/>
              </a:solidFill>
              <a:effectLst/>
              <a:latin typeface="Propisi" panose="02000508030000020003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66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502ED4-DF41-4EB7-AA07-F79120CA71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арные1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041B0254-3CCB-4D16-9A0A-8165E2E5B2B9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6588" y="1554163"/>
            <a:ext cx="8021637" cy="4525962"/>
          </a:xfrm>
        </p:spPr>
      </p:pic>
    </p:spTree>
    <p:extLst>
      <p:ext uri="{BB962C8B-B14F-4D97-AF65-F5344CB8AC3E}">
        <p14:creationId xmlns:p14="http://schemas.microsoft.com/office/powerpoint/2010/main" val="89683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9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244B92-2842-42B1-9430-8AFBDA1FDB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3D218B5-E65A-40AF-A5C9-04731724DB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sz="12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Почему девочка ошиблась? </a:t>
            </a:r>
          </a:p>
          <a:p>
            <a:r>
              <a:rPr lang="ru-RU" sz="12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Что она не знает и чего не умеет? </a:t>
            </a:r>
            <a:endParaRPr lang="ru-RU" sz="1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1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 Попробуйте поставить цель на сегодняшний урок. </a:t>
            </a:r>
          </a:p>
          <a:p>
            <a:r>
              <a:rPr lang="ru-RU" sz="12300" dirty="0">
                <a:latin typeface="Times New Roman" panose="02020603050405020304" pitchFamily="18" charset="0"/>
                <a:ea typeface="Calibri" panose="020F0502020204030204" pitchFamily="34" charset="0"/>
              </a:rPr>
              <a:t>- </a:t>
            </a:r>
            <a:r>
              <a:rPr lang="ru-RU" sz="123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Чему мы будем учиться? </a:t>
            </a:r>
          </a:p>
          <a:p>
            <a:r>
              <a:rPr lang="ru-RU" sz="123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23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равило (стр.22 учебник). </a:t>
            </a:r>
            <a:endParaRPr lang="ru-RU" sz="123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sz="12300" dirty="0">
              <a:latin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</a:endParaRPr>
          </a:p>
          <a:p>
            <a:endParaRPr lang="ru-RU" sz="1800" dirty="0">
              <a:latin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806691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FDD74D-C0E0-4B82-873C-F51AAE3F44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парные 2 (online-video-cutter.com)">
            <a:hlinkClick r:id="" action="ppaction://media"/>
            <a:extLst>
              <a:ext uri="{FF2B5EF4-FFF2-40B4-BE49-F238E27FC236}">
                <a16:creationId xmlns:a16="http://schemas.microsoft.com/office/drawing/2014/main" id="{591B1A7A-A74F-4AA5-8E62-6DA08598F4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5475" y="1554163"/>
            <a:ext cx="8045450" cy="4525962"/>
          </a:xfrm>
        </p:spPr>
      </p:pic>
    </p:spTree>
    <p:extLst>
      <p:ext uri="{BB962C8B-B14F-4D97-AF65-F5344CB8AC3E}">
        <p14:creationId xmlns:p14="http://schemas.microsoft.com/office/powerpoint/2010/main" val="119196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err="1"/>
              <a:t>Сосвавим</a:t>
            </a:r>
            <a:r>
              <a:rPr lang="ru-RU" dirty="0"/>
              <a:t> правило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idx="1"/>
          </p:nvPr>
        </p:nvSpPr>
        <p:spPr bwMode="auto">
          <a:xfrm>
            <a:off x="304800" y="1554162"/>
            <a:ext cx="8686800" cy="1202510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90000" tIns="46800" rIns="90000" bIns="46800">
            <a:spAutoFit/>
          </a:bodyPr>
          <a:lstStyle/>
          <a:p>
            <a:pPr algn="just">
              <a:lnSpc>
                <a:spcPct val="100000"/>
              </a:lnSpc>
              <a:spcBef>
                <a:spcPts val="2250"/>
              </a:spcBef>
              <a:buClr>
                <a:srgbClr val="3366FF"/>
              </a:buClr>
              <a:buFont typeface="Verdana" pitchFamily="32" charset="0"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en-GB" sz="3600" b="1" dirty="0" err="1">
                <a:solidFill>
                  <a:srgbClr val="0826A8"/>
                </a:solidFill>
              </a:rPr>
              <a:t>Чтобы</a:t>
            </a:r>
            <a:r>
              <a:rPr lang="en-GB" sz="3600" b="1" dirty="0">
                <a:solidFill>
                  <a:srgbClr val="0826A8"/>
                </a:solidFill>
              </a:rPr>
              <a:t> </a:t>
            </a:r>
            <a:r>
              <a:rPr lang="en-GB" sz="3600" b="1" dirty="0" err="1">
                <a:solidFill>
                  <a:srgbClr val="0826A8"/>
                </a:solidFill>
              </a:rPr>
              <a:t>проверить</a:t>
            </a:r>
            <a:r>
              <a:rPr lang="en-GB" sz="3600" b="1" dirty="0">
                <a:solidFill>
                  <a:srgbClr val="0826A8"/>
                </a:solidFill>
              </a:rPr>
              <a:t> </a:t>
            </a:r>
            <a:r>
              <a:rPr lang="en-GB" sz="3600" b="1" dirty="0" err="1">
                <a:solidFill>
                  <a:srgbClr val="0826A8"/>
                </a:solidFill>
              </a:rPr>
              <a:t>парную</a:t>
            </a:r>
            <a:r>
              <a:rPr lang="en-GB" sz="3600" b="1" dirty="0">
                <a:solidFill>
                  <a:srgbClr val="0826A8"/>
                </a:solidFill>
              </a:rPr>
              <a:t> </a:t>
            </a:r>
            <a:r>
              <a:rPr lang="en-GB" sz="3600" b="1" dirty="0" err="1">
                <a:solidFill>
                  <a:srgbClr val="0826A8"/>
                </a:solidFill>
              </a:rPr>
              <a:t>согласную</a:t>
            </a:r>
            <a:r>
              <a:rPr lang="en-GB" sz="3600" b="1" dirty="0">
                <a:solidFill>
                  <a:srgbClr val="0826A8"/>
                </a:solidFill>
              </a:rPr>
              <a:t>, </a:t>
            </a:r>
            <a:r>
              <a:rPr lang="en-GB" sz="3600" b="1" dirty="0" err="1">
                <a:solidFill>
                  <a:srgbClr val="0826A8"/>
                </a:solidFill>
              </a:rPr>
              <a:t>нужно</a:t>
            </a:r>
            <a:r>
              <a:rPr lang="en-GB" sz="3600" b="1" dirty="0">
                <a:solidFill>
                  <a:srgbClr val="0826A8"/>
                </a:solidFill>
              </a:rPr>
              <a:t> . . .</a:t>
            </a: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285720" y="3214686"/>
            <a:ext cx="8215370" cy="2714644"/>
          </a:xfrm>
          <a:prstGeom prst="rect">
            <a:avLst/>
          </a:prstGeom>
        </p:spPr>
        <p:txBody>
          <a:bodyPr vert="horz" anchor="t">
            <a:normAutofit/>
          </a:bodyPr>
          <a:lstStyle/>
          <a:p>
            <a:pPr marL="339725" marR="0" lvl="0" indent="-339725" algn="just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kumimoji="0" lang="en-GB" sz="3600" b="0" i="0" u="none" strike="noStrike" kern="1200" cap="all" spc="0" normalizeH="0" baseline="0" noProof="0" dirty="0">
                <a:ln>
                  <a:noFill/>
                </a:ln>
                <a:solidFill>
                  <a:schemeClr val="tx2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  <a:r>
              <a:rPr kumimoji="0" lang="en-GB" sz="4000" b="1" i="0" u="none" strike="noStrike" kern="1200" cap="all" spc="0" normalizeH="0" baseline="0" noProof="0" dirty="0" err="1">
                <a:ln>
                  <a:noFill/>
                </a:ln>
                <a:solidFill>
                  <a:srgbClr val="0826A8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нужно</a:t>
            </a:r>
            <a:r>
              <a:rPr kumimoji="0" lang="en-GB" sz="4000" b="1" i="0" u="none" strike="noStrike" kern="1200" cap="all" spc="0" normalizeH="0" baseline="0" noProof="0" dirty="0">
                <a:ln>
                  <a:noFill/>
                </a:ln>
                <a:solidFill>
                  <a:srgbClr val="0826A8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4000" b="1" i="0" u="none" strike="noStrike" kern="1200" cap="all" spc="0" normalizeH="0" baseline="0" noProof="0" dirty="0" err="1">
                <a:ln>
                  <a:noFill/>
                </a:ln>
                <a:solidFill>
                  <a:srgbClr val="0826A8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изменить</a:t>
            </a:r>
            <a:r>
              <a:rPr kumimoji="0" lang="en-GB" sz="4000" b="1" i="0" u="none" strike="noStrike" kern="1200" cap="all" spc="0" normalizeH="0" baseline="0" noProof="0" dirty="0">
                <a:ln>
                  <a:noFill/>
                </a:ln>
                <a:solidFill>
                  <a:srgbClr val="0826A8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4000" b="1" i="0" u="none" strike="noStrike" kern="1200" cap="all" spc="0" normalizeH="0" baseline="0" noProof="0" dirty="0" err="1">
                <a:ln>
                  <a:noFill/>
                </a:ln>
                <a:solidFill>
                  <a:srgbClr val="0826A8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слово</a:t>
            </a:r>
            <a:r>
              <a:rPr kumimoji="0" lang="en-GB" sz="4000" b="1" i="0" u="none" strike="noStrike" kern="1200" cap="all" spc="0" normalizeH="0" baseline="0" noProof="0" dirty="0">
                <a:ln>
                  <a:noFill/>
                </a:ln>
                <a:solidFill>
                  <a:srgbClr val="0826A8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4000" b="1" i="0" u="none" strike="noStrike" kern="1200" cap="all" spc="0" normalizeH="0" baseline="0" noProof="0" dirty="0" err="1">
                <a:ln>
                  <a:noFill/>
                </a:ln>
                <a:solidFill>
                  <a:srgbClr val="0826A8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так</a:t>
            </a:r>
            <a:r>
              <a:rPr kumimoji="0" lang="en-GB" sz="4000" b="1" i="0" u="none" strike="noStrike" kern="1200" cap="all" spc="0" normalizeH="0" baseline="0" noProof="0" dirty="0">
                <a:ln>
                  <a:noFill/>
                </a:ln>
                <a:solidFill>
                  <a:srgbClr val="0826A8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, </a:t>
            </a:r>
            <a:r>
              <a:rPr kumimoji="0" lang="en-GB" sz="4000" b="1" i="0" u="none" strike="noStrike" kern="1200" cap="all" spc="0" normalizeH="0" baseline="0" noProof="0" dirty="0" err="1">
                <a:ln>
                  <a:noFill/>
                </a:ln>
                <a:solidFill>
                  <a:srgbClr val="0826A8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чтобы</a:t>
            </a:r>
            <a:r>
              <a:rPr kumimoji="0" lang="en-GB" sz="4000" b="1" i="0" u="none" strike="noStrike" kern="1200" cap="all" spc="0" normalizeH="0" baseline="0" noProof="0" dirty="0">
                <a:ln>
                  <a:noFill/>
                </a:ln>
                <a:solidFill>
                  <a:srgbClr val="0826A8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4000" b="1" i="0" u="none" strike="noStrike" kern="1200" cap="all" spc="0" normalizeH="0" baseline="0" noProof="0" dirty="0" err="1">
                <a:ln>
                  <a:noFill/>
                </a:ln>
                <a:solidFill>
                  <a:srgbClr val="0826A8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после</a:t>
            </a:r>
            <a:r>
              <a:rPr kumimoji="0" lang="en-GB" sz="4000" b="1" i="0" u="none" strike="noStrike" kern="1200" cap="all" spc="0" normalizeH="0" baseline="0" noProof="0" dirty="0">
                <a:ln>
                  <a:noFill/>
                </a:ln>
                <a:solidFill>
                  <a:srgbClr val="0826A8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4000" b="1" i="0" u="none" strike="noStrike" kern="1200" cap="all" spc="0" normalizeH="0" baseline="0" noProof="0" dirty="0" err="1">
                <a:ln>
                  <a:noFill/>
                </a:ln>
                <a:solidFill>
                  <a:srgbClr val="0826A8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согласной</a:t>
            </a:r>
            <a:r>
              <a:rPr kumimoji="0" lang="en-GB" sz="4000" b="1" i="0" u="none" strike="noStrike" kern="1200" cap="all" spc="0" normalizeH="0" baseline="0" noProof="0" dirty="0">
                <a:ln>
                  <a:noFill/>
                </a:ln>
                <a:solidFill>
                  <a:srgbClr val="0826A8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GB" sz="4000" b="1" i="0" u="none" strike="noStrike" kern="1200" cap="all" spc="0" normalizeH="0" baseline="0" noProof="0" dirty="0" err="1">
                <a:ln>
                  <a:noFill/>
                </a:ln>
                <a:solidFill>
                  <a:srgbClr val="0826A8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стояла</a:t>
            </a:r>
            <a:r>
              <a:rPr kumimoji="0" lang="ru-RU" sz="4000" b="1" i="0" u="none" strike="noStrike" kern="1200" cap="all" spc="0" normalizeH="0" baseline="0" noProof="0" dirty="0">
                <a:ln>
                  <a:noFill/>
                </a:ln>
                <a:solidFill>
                  <a:srgbClr val="0826A8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  </a:t>
            </a:r>
            <a:r>
              <a:rPr kumimoji="0" lang="ru-RU" sz="4000" b="1" i="0" u="none" strike="noStrike" kern="1200" cap="all" spc="0" normalizeH="0" baseline="0" noProof="0" dirty="0">
                <a:ln>
                  <a:noFill/>
                </a:ln>
                <a:solidFill>
                  <a:srgbClr val="3366FF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 </a:t>
            </a:r>
          </a:p>
          <a:p>
            <a:pPr marL="339725" marR="0" lvl="0" indent="-339725" algn="ctr" defTabSz="914400" rtl="0" eaLnBrk="1" fontAlgn="auto" latinLnBrk="0" hangingPunct="1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Tx/>
              <a:buSzTx/>
              <a:buFontTx/>
              <a:buNone/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  <a:defRPr/>
            </a:pPr>
            <a:r>
              <a:rPr kumimoji="0" lang="ru-RU" sz="4400" b="1" i="0" u="none" strike="noStrike" kern="1200" cap="all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12700" stA="48000" endA="300" endPos="55000" dir="5400000" sy="-90000" algn="bl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ГЛАСНАЯ</a:t>
            </a:r>
            <a:endParaRPr kumimoji="0" lang="en-GB" sz="4400" b="1" i="0" u="none" strike="noStrike" kern="1200" cap="all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12700" stA="48000" endA="300" endPos="55000" dir="5400000" sy="-90000" algn="bl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EA4ECC-8DD2-4B24-8B3D-C4FCBB542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Работа в парах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2B28632-F8E2-4D09-B807-ACC4A17D10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ru-RU" sz="4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Работая в парах, вы должны договориться  и прийти к одному мнению, а для этого нужно уметь слушать соседа, выражать собственное мнение и его доказывать.</a:t>
            </a:r>
          </a:p>
          <a:p>
            <a:pPr algn="just"/>
            <a:r>
              <a:rPr lang="ru-RU" sz="4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Самооценка.</a:t>
            </a:r>
            <a:r>
              <a:rPr lang="ru-RU" sz="4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681661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Трек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0A22E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492</TotalTime>
  <Words>394</Words>
  <Application>Microsoft Office PowerPoint</Application>
  <PresentationFormat>Экран (4:3)</PresentationFormat>
  <Paragraphs>81</Paragraphs>
  <Slides>16</Slides>
  <Notes>0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5" baseType="lpstr">
      <vt:lpstr>Arial</vt:lpstr>
      <vt:lpstr>Calibri</vt:lpstr>
      <vt:lpstr>Franklin Gothic Book</vt:lpstr>
      <vt:lpstr>Franklin Gothic Medium</vt:lpstr>
      <vt:lpstr>Propisi</vt:lpstr>
      <vt:lpstr>Times New Roman</vt:lpstr>
      <vt:lpstr>Verdana</vt:lpstr>
      <vt:lpstr>Wingdings 2</vt:lpstr>
      <vt:lpstr>Трек</vt:lpstr>
      <vt:lpstr>Автор: Краскова Наталья Александровна, учитель начальных классов</vt:lpstr>
      <vt:lpstr>Презентация PowerPoint</vt:lpstr>
      <vt:lpstr>Презентация PowerPoint</vt:lpstr>
      <vt:lpstr>- К нам на минутку чистописания заглянули слова. </vt:lpstr>
      <vt:lpstr>Презентация PowerPoint</vt:lpstr>
      <vt:lpstr>Презентация PowerPoint</vt:lpstr>
      <vt:lpstr>Презентация PowerPoint</vt:lpstr>
      <vt:lpstr>Сосвавим правило</vt:lpstr>
      <vt:lpstr>Работа в парах</vt:lpstr>
      <vt:lpstr>КАРТОЧКА ДЛЯ ПАРНОЙ РАБОТЫ. </vt:lpstr>
      <vt:lpstr>Физминутка  Если слово начинается на звонкий согласный – стоим,  Если на глухой согласный звук – приседаем. </vt:lpstr>
      <vt:lpstr>Работа по учебнику</vt:lpstr>
      <vt:lpstr> Подберите антонимы к прилагательным </vt:lpstr>
      <vt:lpstr>Итог урока. рефлексия</vt:lpstr>
      <vt:lpstr>Презентация PowerPoint</vt:lpstr>
      <vt:lpstr> - Всем спасибо за урок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Слова с парными согласными в корне слова.</dc:title>
  <dc:creator>Димочкено ПеКа</dc:creator>
  <cp:lastModifiedBy>Admin</cp:lastModifiedBy>
  <cp:revision>50</cp:revision>
  <dcterms:created xsi:type="dcterms:W3CDTF">2015-08-27T14:41:17Z</dcterms:created>
  <dcterms:modified xsi:type="dcterms:W3CDTF">2024-12-08T04:40:48Z</dcterms:modified>
</cp:coreProperties>
</file>