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305" r:id="rId4"/>
    <p:sldId id="311" r:id="rId5"/>
    <p:sldId id="310" r:id="rId6"/>
    <p:sldId id="321" r:id="rId7"/>
    <p:sldId id="312" r:id="rId8"/>
    <p:sldId id="313" r:id="rId9"/>
    <p:sldId id="314" r:id="rId10"/>
    <p:sldId id="315" r:id="rId11"/>
    <p:sldId id="322" r:id="rId12"/>
    <p:sldId id="324" r:id="rId13"/>
    <p:sldId id="317" r:id="rId14"/>
    <p:sldId id="316" r:id="rId15"/>
    <p:sldId id="319" r:id="rId16"/>
    <p:sldId id="318" r:id="rId17"/>
    <p:sldId id="308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CC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624" autoAdjust="0"/>
  </p:normalViewPr>
  <p:slideViewPr>
    <p:cSldViewPr>
      <p:cViewPr>
        <p:scale>
          <a:sx n="76" d="100"/>
          <a:sy n="76" d="100"/>
        </p:scale>
        <p:origin x="-1206" y="1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80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E07C-CF6A-4000-87E4-D5DEFC531B02}" type="datetimeFigureOut">
              <a:rPr lang="ru-RU" smtClean="0"/>
              <a:t>24.06.2021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3B4B2-BD10-40FC-9B42-04490465EAD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E07C-CF6A-4000-87E4-D5DEFC531B02}" type="datetimeFigureOut">
              <a:rPr lang="ru-RU" smtClean="0"/>
              <a:t>24.06.2021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3B4B2-BD10-40FC-9B42-04490465EAD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E07C-CF6A-4000-87E4-D5DEFC531B02}" type="datetimeFigureOut">
              <a:rPr lang="ru-RU" smtClean="0"/>
              <a:t>24.06.2021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3B4B2-BD10-40FC-9B42-04490465EAD1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E07C-CF6A-4000-87E4-D5DEFC531B02}" type="datetimeFigureOut">
              <a:rPr lang="ru-RU" smtClean="0"/>
              <a:t>24.06.2021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3B4B2-BD10-40FC-9B42-04490465EAD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E07C-CF6A-4000-87E4-D5DEFC531B02}" type="datetimeFigureOut">
              <a:rPr lang="ru-RU" smtClean="0"/>
              <a:t>24.06.2021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3B4B2-BD10-40FC-9B42-04490465EAD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E07C-CF6A-4000-87E4-D5DEFC531B02}" type="datetimeFigureOut">
              <a:rPr lang="ru-RU" smtClean="0"/>
              <a:t>24.06.2021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3B4B2-BD10-40FC-9B42-04490465EAD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E07C-CF6A-4000-87E4-D5DEFC531B02}" type="datetimeFigureOut">
              <a:rPr lang="ru-RU" smtClean="0"/>
              <a:t>24.06.2021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3B4B2-BD10-40FC-9B42-04490465EAD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E07C-CF6A-4000-87E4-D5DEFC531B02}" type="datetimeFigureOut">
              <a:rPr lang="ru-RU" smtClean="0"/>
              <a:t>24.06.2021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3B4B2-BD10-40FC-9B42-04490465EAD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E07C-CF6A-4000-87E4-D5DEFC531B02}" type="datetimeFigureOut">
              <a:rPr lang="ru-RU" smtClean="0"/>
              <a:t>24.06.2021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3B4B2-BD10-40FC-9B42-04490465EAD1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E07C-CF6A-4000-87E4-D5DEFC531B02}" type="datetimeFigureOut">
              <a:rPr lang="ru-RU" smtClean="0"/>
              <a:t>24.06.2021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3B4B2-BD10-40FC-9B42-04490465EAD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6E07C-CF6A-4000-87E4-D5DEFC531B02}" type="datetimeFigureOut">
              <a:rPr lang="ru-RU" smtClean="0"/>
              <a:t>24.06.2021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3B4B2-BD10-40FC-9B42-04490465EAD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3A16E07C-CF6A-4000-87E4-D5DEFC531B02}" type="datetimeFigureOut">
              <a:rPr lang="ru-RU" smtClean="0"/>
              <a:t>24.06.2021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303B4B2-BD10-40FC-9B42-04490465EAD1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0" y="5018756"/>
            <a:ext cx="9036496" cy="864096"/>
          </a:xfrm>
        </p:spPr>
        <p:txBody>
          <a:bodyPr>
            <a:noAutofit/>
          </a:bodyPr>
          <a:lstStyle/>
          <a:p>
            <a:r>
              <a:rPr lang="ru-RU" sz="5000" b="1" dirty="0" smtClean="0">
                <a:solidFill>
                  <a:schemeClr val="tx2"/>
                </a:solidFill>
                <a:latin typeface="Segoe Print" pitchFamily="2" charset="0"/>
              </a:rPr>
              <a:t>НАША РОДИНА</a:t>
            </a:r>
            <a:r>
              <a:rPr lang="ru-RU" sz="5500" b="1" dirty="0" smtClean="0">
                <a:solidFill>
                  <a:schemeClr val="tx2"/>
                </a:solidFill>
                <a:latin typeface="Segoe Print" pitchFamily="2" charset="0"/>
              </a:rPr>
              <a:t> - РОССИЯ </a:t>
            </a:r>
            <a:endParaRPr lang="ru-RU" sz="5500" b="1" dirty="0">
              <a:solidFill>
                <a:schemeClr val="tx2"/>
              </a:solidFill>
              <a:latin typeface="Segoe Print" pitchFamily="2" charset="0"/>
            </a:endParaRPr>
          </a:p>
        </p:txBody>
      </p:sp>
      <p:pic>
        <p:nvPicPr>
          <p:cNvPr id="6" name="Picture 2" descr="http://otvet.imgsmail.ru/download/e0bbb2f01233c529220e8748efbe381e_i-4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24936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8983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404664"/>
            <a:ext cx="3024336" cy="4680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4664"/>
            <a:ext cx="3024335" cy="4677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132856"/>
            <a:ext cx="3024336" cy="4555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23324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6264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2668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32015" y="1165554"/>
            <a:ext cx="8999984" cy="1872208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solidFill>
                  <a:schemeClr val="tx2"/>
                </a:solidFill>
                <a:latin typeface="Segoe Print" pitchFamily="2" charset="0"/>
                <a:ea typeface="Times New Roman"/>
              </a:rPr>
              <a:t>12 ИЮНЯ 1990 ГОДА - </a:t>
            </a:r>
            <a:r>
              <a:rPr lang="ru-RU" sz="2200" b="1" dirty="0" smtClean="0">
                <a:solidFill>
                  <a:srgbClr val="073E87"/>
                </a:solidFill>
                <a:latin typeface="Segoe Print" pitchFamily="2" charset="0"/>
                <a:ea typeface="Times New Roman"/>
              </a:rPr>
              <a:t>ДЕНЬ ПРИНЯТИЯ ДЕКЛАРАЦИИ О ГОСУДАРСТВЕННОМ СУВЕРЕНИТЕТЕ. В НАРОДЕ ЭТОТ ДЕНЬ НАЗЫВАЛИ ДНЁМ НЕЗАВИСИМОСТИ. </a:t>
            </a:r>
            <a:r>
              <a:rPr lang="ru-RU" sz="2200" b="1" dirty="0" smtClean="0">
                <a:solidFill>
                  <a:schemeClr val="tx2"/>
                </a:solidFill>
                <a:latin typeface="Segoe Print" pitchFamily="2" charset="0"/>
                <a:ea typeface="Times New Roman"/>
              </a:rPr>
              <a:t>А ПРАЗДНИК УЧРЕДИЛ В 1994 ГОДУ ПЕРВЫЙ ПРЕЗИДЕНТ РОССИИ - БОРИС НИКОЛАЕВИЧ ЕЛЬЦИН - ИЗБРАННЫЙ 12 ИЮНЯ 1991 ГОДА. В 1998 ГОДУ ОН ПРЕДЛОЖИЛ ПЕРЕИМЕНОВАТЬ ПРАЗДНИК И ОТМЕЧАТЬ ЕГО КАК ДЕНЬ РОССИИ. НО ОФИЦИАЛЬНО НОВОЕ НАЗВАНИЕ ПРАЗДНИК ПОЛУЧИЛ 1 ФЕВРАЛЯ 2002 ГОДА. </a:t>
            </a:r>
            <a:endParaRPr lang="ru-RU" sz="2200" b="1" dirty="0">
              <a:solidFill>
                <a:schemeClr val="tx2"/>
              </a:solidFill>
              <a:latin typeface="Segoe Print" pitchFamily="2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3006080"/>
            <a:ext cx="5832648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1322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5949280"/>
            <a:ext cx="8496944" cy="720079"/>
          </a:xfrm>
        </p:spPr>
        <p:txBody>
          <a:bodyPr/>
          <a:lstStyle/>
          <a:p>
            <a:r>
              <a:rPr lang="ru-RU" b="1" dirty="0" smtClean="0">
                <a:solidFill>
                  <a:schemeClr val="tx2"/>
                </a:solidFill>
                <a:latin typeface="Segoe Print" pitchFamily="2" charset="0"/>
              </a:rPr>
              <a:t>СЛОВО «СИМВОЛ» В ПЕРЕВОДЕ ОБОЗНАЧАЕТ «ЗНАК», «ПАРОЛЬ, «СИГНАЛ».</a:t>
            </a:r>
            <a:endParaRPr lang="ru-RU" b="1" dirty="0">
              <a:solidFill>
                <a:schemeClr val="tx2"/>
              </a:solidFill>
              <a:latin typeface="Segoe Print" pitchFamily="2" charset="0"/>
            </a:endParaRPr>
          </a:p>
        </p:txBody>
      </p:sp>
      <p:pic>
        <p:nvPicPr>
          <p:cNvPr id="11266" name="Picture 2" descr="C:\Users\1\Desktop\6c318d543bfd5afe68ce430b48f9f4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849694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62474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9512" y="5661248"/>
            <a:ext cx="8712968" cy="1196751"/>
          </a:xfrm>
        </p:spPr>
        <p:txBody>
          <a:bodyPr>
            <a:normAutofit fontScale="92500" lnSpcReduction="10000"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Segoe Print" pitchFamily="2" charset="0"/>
              </a:rPr>
              <a:t>ГЕРБ – ЭТО ОТЛИЧИТЕЛЬНЫЙ ЗНАК ГОСУДАРСТВА. ЕГО ИЗОБРАЖАЮТ НА ФЛАГАХ, МОНЕТАХ, ПЕЧАТЯХ И ОФИЦИАЛЬНЫХ ДОКУМЕНТАХ.  </a:t>
            </a:r>
          </a:p>
          <a:p>
            <a:r>
              <a:rPr lang="ru-RU" b="1" dirty="0" smtClean="0">
                <a:solidFill>
                  <a:schemeClr val="tx2"/>
                </a:solidFill>
                <a:latin typeface="Segoe Print" pitchFamily="2" charset="0"/>
              </a:rPr>
              <a:t>СЛОВО «ГЕРБ» ОБОЗНАЧАЕТ В ПЕРЕВОДЕ «НАСЛЕДСТВО».</a:t>
            </a:r>
            <a:endParaRPr lang="ru-RU" b="1" dirty="0">
              <a:solidFill>
                <a:schemeClr val="tx2"/>
              </a:solidFill>
              <a:latin typeface="Segoe Print" pitchFamily="2" charset="0"/>
            </a:endParaRPr>
          </a:p>
        </p:txBody>
      </p:sp>
      <p:pic>
        <p:nvPicPr>
          <p:cNvPr id="10245" name="Picture 5" descr="C:\Users\1\Desktop\ГЕРБ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96" y="332656"/>
            <a:ext cx="8486775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592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0" y="5301208"/>
            <a:ext cx="9144000" cy="1556792"/>
          </a:xfrm>
        </p:spPr>
        <p:txBody>
          <a:bodyPr>
            <a:normAutofit lnSpcReduction="10000"/>
          </a:bodyPr>
          <a:lstStyle/>
          <a:p>
            <a:r>
              <a:rPr lang="ru-RU" b="1" cap="all" dirty="0">
                <a:solidFill>
                  <a:schemeClr val="tx2"/>
                </a:solidFill>
                <a:latin typeface="Segoe Print" pitchFamily="2" charset="0"/>
              </a:rPr>
              <a:t>В старину флаг </a:t>
            </a:r>
            <a:r>
              <a:rPr lang="ru-RU" b="1" cap="all" dirty="0" smtClean="0">
                <a:solidFill>
                  <a:schemeClr val="tx2"/>
                </a:solidFill>
                <a:latin typeface="Segoe Print" pitchFamily="2" charset="0"/>
              </a:rPr>
              <a:t>НАЗЫВАЛСЯ </a:t>
            </a:r>
            <a:r>
              <a:rPr lang="ru-RU" b="1" cap="all" dirty="0">
                <a:solidFill>
                  <a:schemeClr val="tx2"/>
                </a:solidFill>
                <a:latin typeface="Segoe Print" pitchFamily="2" charset="0"/>
              </a:rPr>
              <a:t>«стяг», от словосочетания «стягивать к себе</a:t>
            </a:r>
            <a:r>
              <a:rPr lang="ru-RU" b="1" cap="all" dirty="0" smtClean="0">
                <a:solidFill>
                  <a:schemeClr val="tx2"/>
                </a:solidFill>
                <a:latin typeface="Segoe Print" pitchFamily="2" charset="0"/>
              </a:rPr>
              <a:t>», ОН СТЯГИВАЛ ВОИНОВ ДЛЯ ЗАЩИТЫ РОДИНЫ. СОВРЕМЕННЫЙ флаг ТОЖЕ объединяет </a:t>
            </a:r>
            <a:r>
              <a:rPr lang="ru-RU" b="1" cap="all" dirty="0">
                <a:solidFill>
                  <a:schemeClr val="tx2"/>
                </a:solidFill>
                <a:latin typeface="Segoe Print" pitchFamily="2" charset="0"/>
              </a:rPr>
              <a:t>жителей страны, служит опознавательным знаком </a:t>
            </a:r>
            <a:r>
              <a:rPr lang="ru-RU" b="1" cap="all" dirty="0" smtClean="0">
                <a:solidFill>
                  <a:schemeClr val="tx2"/>
                </a:solidFill>
                <a:latin typeface="Segoe Print" pitchFamily="2" charset="0"/>
              </a:rPr>
              <a:t>государства.</a:t>
            </a:r>
            <a:endParaRPr lang="ru-RU" b="1" cap="all" dirty="0">
              <a:solidFill>
                <a:schemeClr val="tx2"/>
              </a:solidFill>
              <a:latin typeface="Segoe Print" pitchFamily="2" charset="0"/>
            </a:endParaRPr>
          </a:p>
        </p:txBody>
      </p:sp>
      <p:pic>
        <p:nvPicPr>
          <p:cNvPr id="13316" name="Picture 4" descr="C:\Users\1\Desktop\ФЛАГ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3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9344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528" y="5589240"/>
            <a:ext cx="8496944" cy="2160240"/>
          </a:xfrm>
        </p:spPr>
        <p:txBody>
          <a:bodyPr>
            <a:noAutofit/>
          </a:bodyPr>
          <a:lstStyle/>
          <a:p>
            <a:r>
              <a:rPr lang="ru-RU" b="1" cap="all" dirty="0">
                <a:solidFill>
                  <a:schemeClr val="tx2"/>
                </a:solidFill>
                <a:latin typeface="Segoe Print" pitchFamily="2" charset="0"/>
                <a:ea typeface="Times New Roman"/>
              </a:rPr>
              <a:t>Слово гимн образовано от греческого «</a:t>
            </a:r>
            <a:r>
              <a:rPr lang="ru-RU" b="1" cap="all" dirty="0" err="1">
                <a:solidFill>
                  <a:schemeClr val="tx2"/>
                </a:solidFill>
                <a:latin typeface="Segoe Print" pitchFamily="2" charset="0"/>
                <a:ea typeface="Times New Roman"/>
              </a:rPr>
              <a:t>гимнос</a:t>
            </a:r>
            <a:r>
              <a:rPr lang="ru-RU" b="1" cap="all" dirty="0">
                <a:solidFill>
                  <a:schemeClr val="tx2"/>
                </a:solidFill>
                <a:latin typeface="Segoe Print" pitchFamily="2" charset="0"/>
                <a:ea typeface="Times New Roman"/>
              </a:rPr>
              <a:t>» - восхваление, торжественная песня. Государственный гимн исполняется в особо торжественных </a:t>
            </a:r>
            <a:r>
              <a:rPr lang="ru-RU" b="1" cap="all" dirty="0" smtClean="0">
                <a:solidFill>
                  <a:schemeClr val="tx2"/>
                </a:solidFill>
                <a:latin typeface="Segoe Print" pitchFamily="2" charset="0"/>
                <a:ea typeface="Times New Roman"/>
              </a:rPr>
              <a:t>случаях. </a:t>
            </a:r>
            <a:r>
              <a:rPr lang="ru-RU" b="1" cap="all" dirty="0">
                <a:solidFill>
                  <a:schemeClr val="tx2"/>
                </a:solidFill>
                <a:latin typeface="Segoe Print" pitchFamily="2" charset="0"/>
                <a:ea typeface="Times New Roman"/>
              </a:rPr>
              <a:t>Его слушают стоя. </a:t>
            </a:r>
            <a:endParaRPr lang="ru-RU" b="1" cap="all" dirty="0">
              <a:solidFill>
                <a:schemeClr val="tx2"/>
              </a:solidFill>
              <a:latin typeface="Segoe Print" pitchFamily="2" charset="0"/>
            </a:endParaRPr>
          </a:p>
        </p:txBody>
      </p:sp>
      <p:pic>
        <p:nvPicPr>
          <p:cNvPr id="12290" name="Picture 2" descr="C:\Users\1\Desktop\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2656"/>
            <a:ext cx="8496944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600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47kolpino.caduk.ru/images/p227_hqmf8dm1kc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352928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259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07504" y="5229200"/>
            <a:ext cx="8928992" cy="1224135"/>
          </a:xfrm>
        </p:spPr>
        <p:txBody>
          <a:bodyPr>
            <a:noAutofit/>
          </a:bodyPr>
          <a:lstStyle/>
          <a:p>
            <a:r>
              <a:rPr lang="ru-RU" sz="3300" b="1" dirty="0" smtClean="0">
                <a:solidFill>
                  <a:schemeClr val="tx2"/>
                </a:solidFill>
                <a:latin typeface="Segoe Print" pitchFamily="2" charset="0"/>
              </a:rPr>
              <a:t>САМАЯ БОЛЬШАЯ СТРАНА В МИРЕ</a:t>
            </a:r>
          </a:p>
          <a:p>
            <a:r>
              <a:rPr lang="ru-RU" sz="3300" b="1" dirty="0" smtClean="0">
                <a:solidFill>
                  <a:schemeClr val="tx2"/>
                </a:solidFill>
                <a:latin typeface="Segoe Print" pitchFamily="2" charset="0"/>
              </a:rPr>
              <a:t>НАША РОДИНА - РОССИЯ</a:t>
            </a:r>
            <a:endParaRPr lang="ru-RU" sz="3300" b="1" dirty="0">
              <a:solidFill>
                <a:schemeClr val="tx2"/>
              </a:solidFill>
              <a:latin typeface="Segoe Print" pitchFamily="2" charset="0"/>
            </a:endParaRPr>
          </a:p>
        </p:txBody>
      </p:sp>
      <p:pic>
        <p:nvPicPr>
          <p:cNvPr id="10" name="Picture 6" descr="http://pandia.ru/text/80/031/images/image004_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173" y="332806"/>
            <a:ext cx="8496944" cy="4658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472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328458" y="5877272"/>
            <a:ext cx="8636030" cy="980728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2"/>
                </a:solidFill>
                <a:latin typeface="Segoe Print" pitchFamily="2" charset="0"/>
              </a:rPr>
              <a:t>РОССИЯ – ОГРОМНАЯ СТРАНА. В ГОРАХ, НА РАВНИНАХ, ПО БЕРЕГАМ РЕК И ОЗЁР РАСПОЛОЖЕНО МНОГО ДЕРЕВЕНЬ И СЁЛ, МАЛЕНЬКИХ И БОЛЬШИХ ГОРОДОВ.</a:t>
            </a:r>
            <a:endParaRPr lang="ru-RU" b="1" dirty="0">
              <a:solidFill>
                <a:schemeClr val="tx2"/>
              </a:solidFill>
              <a:latin typeface="Segoe Print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8" y="260648"/>
            <a:ext cx="4171534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1\Desktop\КРЮКОВ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6397"/>
            <a:ext cx="4210818" cy="292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458" y="3284984"/>
            <a:ext cx="417153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420117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93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0" y="116632"/>
            <a:ext cx="8999984" cy="1872208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solidFill>
                  <a:schemeClr val="tx2"/>
                </a:solidFill>
                <a:latin typeface="Segoe Print" pitchFamily="2" charset="0"/>
                <a:ea typeface="Times New Roman"/>
              </a:rPr>
              <a:t>САНКТ-ПЕТЕРБУРГ. КОГДА-ТО ЭТОТ ГОРОД БЫЛ СТОЛИЦЕЙ РОССИИ. СЕЙЧАС ЭТУ СЕВЕРНУЮ СТОЛИЦУ НАЗЫВАЮТ ГОРОДОМ-МУЗЕЕМ. В НЁМ МНОГО ПАМЯТНИКОВ, МУЗЕЕВ, ВЫСТАВОЧНЫХ ЗАЛОВ, СТАРИННЫХ ЗДАНИЙ.</a:t>
            </a:r>
            <a:endParaRPr lang="ru-RU" sz="2200" b="1" dirty="0">
              <a:solidFill>
                <a:schemeClr val="tx2"/>
              </a:solidFill>
              <a:latin typeface="Segoe Print" pitchFamily="2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97860"/>
            <a:ext cx="8496944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604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07504" y="188640"/>
            <a:ext cx="8856984" cy="1693645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Segoe Print" pitchFamily="2" charset="0"/>
              </a:rPr>
              <a:t>САМЫЙ БОЛЬШОЙ, САМЫЙ ГЛАВНЫЙ ГОРОД РОССИИ – МОСКВА. </a:t>
            </a:r>
            <a:r>
              <a:rPr lang="ru-RU" sz="2000" b="1" dirty="0" smtClean="0">
                <a:solidFill>
                  <a:schemeClr val="tx2"/>
                </a:solidFill>
                <a:latin typeface="Segoe Print" pitchFamily="2" charset="0"/>
                <a:ea typeface="Times New Roman"/>
              </a:rPr>
              <a:t>В МОСКВЕ МНОГО ПРЕДПРИЯТИЙ, НАУЧНЫХ ЦЕНТРОВ, УЧЕБНЫХ ЗАВЕДЕНИЙ, МУЗЕЕВ, ТЕАТРОВ, СПОРТИВНЫХ СООРУЖЕНИЙ.  В КРЕМЛЕ РАБОТАЮТ </a:t>
            </a:r>
            <a:r>
              <a:rPr lang="ru-RU" sz="2000" b="1" dirty="0" smtClean="0">
                <a:solidFill>
                  <a:schemeClr val="tx2"/>
                </a:solidFill>
                <a:latin typeface="Segoe Print" pitchFamily="2" charset="0"/>
                <a:ea typeface="Times New Roman"/>
              </a:rPr>
              <a:t>ПРАВИТЕЛЬСТВО</a:t>
            </a:r>
            <a:r>
              <a:rPr lang="ru-RU" sz="2000" b="1" dirty="0" smtClean="0">
                <a:solidFill>
                  <a:srgbClr val="073E87"/>
                </a:solidFill>
                <a:latin typeface="Segoe Print" pitchFamily="2" charset="0"/>
                <a:ea typeface="Times New Roman"/>
              </a:rPr>
              <a:t> И</a:t>
            </a:r>
            <a:r>
              <a:rPr lang="ru-RU" sz="2000" b="1" dirty="0">
                <a:solidFill>
                  <a:srgbClr val="073E87"/>
                </a:solidFill>
                <a:latin typeface="Segoe Print" pitchFamily="2" charset="0"/>
                <a:ea typeface="Times New Roman"/>
              </a:rPr>
              <a:t> ПРЕЗИДЕНТ РОССИИ</a:t>
            </a:r>
            <a:r>
              <a:rPr lang="ru-RU" sz="2000" b="1" dirty="0" smtClean="0">
                <a:solidFill>
                  <a:schemeClr val="tx2"/>
                </a:solidFill>
                <a:latin typeface="Segoe Print" pitchFamily="2" charset="0"/>
                <a:ea typeface="Times New Roman"/>
              </a:rPr>
              <a:t>.</a:t>
            </a:r>
            <a:endParaRPr lang="ru-RU" sz="2000" b="1" dirty="0">
              <a:solidFill>
                <a:schemeClr val="tx2"/>
              </a:solidFill>
              <a:latin typeface="Segoe Print" pitchFamily="2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59632" y="5157192"/>
            <a:ext cx="6400800" cy="1473200"/>
          </a:xfrm>
        </p:spPr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80" y="1882285"/>
            <a:ext cx="8352928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9669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363" y="-387424"/>
            <a:ext cx="8856984" cy="169364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tx2"/>
                </a:solidFill>
                <a:latin typeface="Segoe Print" pitchFamily="2" charset="0"/>
              </a:rPr>
              <a:t>ВЛАДИМИР ВЛАДИМИРОВИЧ ПУТИН – ПРЕЗИДЕНТ РОССИЙСКОЙ ФЕДЕРАЦИИ</a:t>
            </a:r>
            <a:r>
              <a:rPr lang="ru-RU" sz="2400" b="1" dirty="0" smtClean="0">
                <a:solidFill>
                  <a:schemeClr val="tx2"/>
                </a:solidFill>
                <a:latin typeface="Segoe Print" pitchFamily="2" charset="0"/>
                <a:ea typeface="Times New Roman"/>
              </a:rPr>
              <a:t>.</a:t>
            </a:r>
            <a:endParaRPr lang="ru-RU" sz="2400" b="1" dirty="0">
              <a:solidFill>
                <a:schemeClr val="tx2"/>
              </a:solidFill>
              <a:latin typeface="Segoe Print" pitchFamily="2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259632" y="5157192"/>
            <a:ext cx="6400800" cy="1473200"/>
          </a:xfrm>
        </p:spPr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40768"/>
            <a:ext cx="8424936" cy="529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725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179512" y="260648"/>
            <a:ext cx="8712968" cy="1656184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chemeClr val="tx2"/>
                </a:solidFill>
                <a:latin typeface="Segoe Print" pitchFamily="2" charset="0"/>
                <a:ea typeface="Times New Roman"/>
              </a:rPr>
              <a:t>НАША РОДИНА - РОССИЙСКАЯ ФЕДЕРАЦИЯ. </a:t>
            </a:r>
            <a:br>
              <a:rPr lang="ru-RU" sz="2000" b="1" dirty="0" smtClean="0">
                <a:solidFill>
                  <a:schemeClr val="tx2"/>
                </a:solidFill>
                <a:latin typeface="Segoe Print" pitchFamily="2" charset="0"/>
                <a:ea typeface="Times New Roman"/>
              </a:rPr>
            </a:br>
            <a:r>
              <a:rPr lang="ru-RU" sz="2000" b="1" dirty="0" smtClean="0">
                <a:solidFill>
                  <a:schemeClr val="tx2"/>
                </a:solidFill>
                <a:latin typeface="Segoe Print" pitchFamily="2" charset="0"/>
                <a:ea typeface="Times New Roman"/>
              </a:rPr>
              <a:t>СЛОВО «ФЕДЕРАЦИЯ» ГОВОРИТ О ТОМ, ЧТО ГОСУДАРСТВО ОБЪЕДИНЕНО МНОГО РЕСПУБЛИК, КРАЁВ И ОБЛАСТЕЙ. В НИХ ЖИВУТ ЛЮДИ РАЗНЫХ НАЦИОНАЛЬНОСТЕЙ.</a:t>
            </a:r>
            <a:endParaRPr lang="ru-RU" sz="2000" b="1" dirty="0">
              <a:solidFill>
                <a:schemeClr val="tx2"/>
              </a:solidFill>
              <a:latin typeface="Segoe Print" pitchFamily="2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700808"/>
            <a:ext cx="5943600" cy="5039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13289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02433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04664"/>
            <a:ext cx="3104096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564904"/>
            <a:ext cx="2951163" cy="413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579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332656"/>
            <a:ext cx="2977082" cy="4536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204864"/>
            <a:ext cx="3096344" cy="449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3674"/>
            <a:ext cx="3024187" cy="4535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871602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4724</TotalTime>
  <Words>288</Words>
  <Application>Microsoft Office PowerPoint</Application>
  <PresentationFormat>Экран (4:3)</PresentationFormat>
  <Paragraphs>14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Волна</vt:lpstr>
      <vt:lpstr>Презентация PowerPoint</vt:lpstr>
      <vt:lpstr>Презентация PowerPoint</vt:lpstr>
      <vt:lpstr>Презентация PowerPoint</vt:lpstr>
      <vt:lpstr>САНКТ-ПЕТЕРБУРГ. КОГДА-ТО ЭТОТ ГОРОД БЫЛ СТОЛИЦЕЙ РОССИИ. СЕЙЧАС ЭТУ СЕВЕРНУЮ СТОЛИЦУ НАЗЫВАЮТ ГОРОДОМ-МУЗЕЕМ. В НЁМ МНОГО ПАМЯТНИКОВ, МУЗЕЕВ, ВЫСТАВОЧНЫХ ЗАЛОВ, СТАРИННЫХ ЗДАНИЙ.</vt:lpstr>
      <vt:lpstr>САМЫЙ БОЛЬШОЙ, САМЫЙ ГЛАВНЫЙ ГОРОД РОССИИ – МОСКВА. В МОСКВЕ МНОГО ПРЕДПРИЯТИЙ, НАУЧНЫХ ЦЕНТРОВ, УЧЕБНЫХ ЗАВЕДЕНИЙ, МУЗЕЕВ, ТЕАТРОВ, СПОРТИВНЫХ СООРУЖЕНИЙ.  В КРЕМЛЕ РАБОТАЮТ ПРАВИТЕЛЬСТВО И ПРЕЗИДЕНТ РОССИИ.</vt:lpstr>
      <vt:lpstr>ВЛАДИМИР ВЛАДИМИРОВИЧ ПУТИН – ПРЕЗИДЕНТ РОССИЙСКОЙ ФЕДЕРАЦИИ.</vt:lpstr>
      <vt:lpstr>НАША РОДИНА - РОССИЙСКАЯ ФЕДЕРАЦИЯ.  СЛОВО «ФЕДЕРАЦИЯ» ГОВОРИТ О ТОМ, ЧТО ГОСУДАРСТВО ОБЪЕДИНЕНО МНОГО РЕСПУБЛИК, КРАЁВ И ОБЛАСТЕЙ. В НИХ ЖИВУТ ЛЮДИ РАЗНЫХ НАЦИОНАЛЬНОСТЕЙ.</vt:lpstr>
      <vt:lpstr>Презентация PowerPoint</vt:lpstr>
      <vt:lpstr>Презентация PowerPoint</vt:lpstr>
      <vt:lpstr>Презентация PowerPoint</vt:lpstr>
      <vt:lpstr>Презентация PowerPoint</vt:lpstr>
      <vt:lpstr>12 ИЮНЯ 1990 ГОДА - ДЕНЬ ПРИНЯТИЯ ДЕКЛАРАЦИИ О ГОСУДАРСТВЕННОМ СУВЕРЕНИТЕТЕ. В НАРОДЕ ЭТОТ ДЕНЬ НАЗЫВАЛИ ДНЁМ НЕЗАВИСИМОСТИ. А ПРАЗДНИК УЧРЕДИЛ В 1994 ГОДУ ПЕРВЫЙ ПРЕЗИДЕНТ РОССИИ - БОРИС НИКОЛАЕВИЧ ЕЛЬЦИН - ИЗБРАННЫЙ 12 ИЮНЯ 1991 ГОДА. В 1998 ГОДУ ОН ПРЕДЛОЖИЛ ПЕРЕИМЕНОВАТЬ ПРАЗДНИК И ОТМЕЧАТЬ ЕГО КАК ДЕНЬ РОССИИ. НО ОФИЦИАЛЬНО НОВОЕ НАЗВАНИЕ ПРАЗДНИК ПОЛУЧИЛ 1 ФЕВРАЛЯ 2002 ГОДА.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Lenovo</dc:creator>
  <cp:lastModifiedBy>Юлия</cp:lastModifiedBy>
  <cp:revision>137</cp:revision>
  <dcterms:created xsi:type="dcterms:W3CDTF">2014-08-05T17:35:44Z</dcterms:created>
  <dcterms:modified xsi:type="dcterms:W3CDTF">2021-06-24T13:27:07Z</dcterms:modified>
</cp:coreProperties>
</file>